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3" r:id="rId3"/>
  </p:sldMasterIdLst>
  <p:notesMasterIdLst>
    <p:notesMasterId r:id="rId54"/>
  </p:notesMasterIdLst>
  <p:handoutMasterIdLst>
    <p:handoutMasterId r:id="rId5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5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301" r:id="rId21"/>
    <p:sldId id="273" r:id="rId22"/>
    <p:sldId id="275" r:id="rId23"/>
    <p:sldId id="276" r:id="rId24"/>
    <p:sldId id="278" r:id="rId25"/>
    <p:sldId id="281" r:id="rId26"/>
    <p:sldId id="280" r:id="rId27"/>
    <p:sldId id="282" r:id="rId28"/>
    <p:sldId id="307" r:id="rId29"/>
    <p:sldId id="308" r:id="rId30"/>
    <p:sldId id="309" r:id="rId31"/>
    <p:sldId id="283" r:id="rId32"/>
    <p:sldId id="284" r:id="rId33"/>
    <p:sldId id="285" r:id="rId34"/>
    <p:sldId id="289" r:id="rId35"/>
    <p:sldId id="295" r:id="rId36"/>
    <p:sldId id="296" r:id="rId37"/>
    <p:sldId id="297" r:id="rId38"/>
    <p:sldId id="298" r:id="rId39"/>
    <p:sldId id="299" r:id="rId40"/>
    <p:sldId id="310" r:id="rId41"/>
    <p:sldId id="290" r:id="rId42"/>
    <p:sldId id="291" r:id="rId43"/>
    <p:sldId id="292" r:id="rId44"/>
    <p:sldId id="293" r:id="rId45"/>
    <p:sldId id="294" r:id="rId46"/>
    <p:sldId id="311" r:id="rId47"/>
    <p:sldId id="312" r:id="rId48"/>
    <p:sldId id="313" r:id="rId49"/>
    <p:sldId id="314" r:id="rId50"/>
    <p:sldId id="315" r:id="rId51"/>
    <p:sldId id="316" r:id="rId52"/>
    <p:sldId id="317" r:id="rId53"/>
  </p:sldIdLst>
  <p:sldSz cx="8459788" cy="6335713"/>
  <p:notesSz cx="6858000" cy="9144000"/>
  <p:defaultTextStyle>
    <a:defPPr>
      <a:defRPr lang="en-US"/>
    </a:defPPr>
    <a:lvl1pPr marL="0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422727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845454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268181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1690908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2113636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2536363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2959090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3381817" algn="l" defTabSz="845454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13" userDrawn="1">
          <p15:clr>
            <a:srgbClr val="A4A3A4"/>
          </p15:clr>
        </p15:guide>
        <p15:guide id="2" orient="horz" pos="921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orient="horz" pos="2808" userDrawn="1">
          <p15:clr>
            <a:srgbClr val="A4A3A4"/>
          </p15:clr>
        </p15:guide>
        <p15:guide id="7" orient="horz" pos="2996" userDrawn="1">
          <p15:clr>
            <a:srgbClr val="A4A3A4"/>
          </p15:clr>
        </p15:guide>
        <p15:guide id="8" pos="2665" userDrawn="1">
          <p15:clr>
            <a:srgbClr val="A4A3A4"/>
          </p15:clr>
        </p15:guide>
        <p15:guide id="9" pos="1110" userDrawn="1">
          <p15:clr>
            <a:srgbClr val="A4A3A4"/>
          </p15:clr>
        </p15:guide>
        <p15:guide id="10" pos="4241" userDrawn="1">
          <p15:clr>
            <a:srgbClr val="A4A3A4"/>
          </p15:clr>
        </p15:guide>
        <p15:guide id="11" pos="1195" userDrawn="1">
          <p15:clr>
            <a:srgbClr val="A4A3A4"/>
          </p15:clr>
        </p15:guide>
        <p15:guide id="12" pos="4134" userDrawn="1">
          <p15:clr>
            <a:srgbClr val="A4A3A4"/>
          </p15:clr>
        </p15:guide>
        <p15:guide id="13" pos="102" userDrawn="1">
          <p15:clr>
            <a:srgbClr val="A4A3A4"/>
          </p15:clr>
        </p15:guide>
        <p15:guide id="14" pos="5227" userDrawn="1">
          <p15:clr>
            <a:srgbClr val="A4A3A4"/>
          </p15:clr>
        </p15:guide>
        <p15:guide id="15" orient="horz" pos="3878" userDrawn="1">
          <p15:clr>
            <a:srgbClr val="A4A3A4"/>
          </p15:clr>
        </p15:guide>
        <p15:guide id="16" orient="horz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yers, Mary" initials="SM" lastIdx="6" clrIdx="0"/>
  <p:cmAuthor id="1" name="Derek Lavery" initials="DL" lastIdx="89" clrIdx="1"/>
  <p:cmAuthor id="2" name="Orme, Simon" initials="OS" lastIdx="1" clrIdx="2">
    <p:extLst/>
  </p:cmAuthor>
  <p:cmAuthor id="3" name="Möckel, Martin" initials="MM" lastIdx="3" clrIdx="3"/>
  <p:cmAuthor id="4" name="Deborah Diercks" initials="" lastIdx="9" clrIdx="4"/>
  <p:cmAuthor id="5" name="Peter Pang" initials="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BD0"/>
    <a:srgbClr val="FFFFFF"/>
    <a:srgbClr val="000000"/>
    <a:srgbClr val="FEEFD1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1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680" y="-108"/>
      </p:cViewPr>
      <p:guideLst>
        <p:guide orient="horz" pos="3813"/>
        <p:guide orient="horz" pos="921"/>
        <p:guide orient="horz" pos="3210"/>
        <p:guide orient="horz"/>
        <p:guide orient="horz" pos="1136"/>
        <p:guide orient="horz" pos="2808"/>
        <p:guide orient="horz" pos="2996"/>
        <p:guide orient="horz" pos="3878"/>
        <p:guide orient="horz" pos="1769"/>
        <p:guide pos="2665"/>
        <p:guide pos="1110"/>
        <p:guide pos="4246"/>
        <p:guide pos="1195"/>
        <p:guide pos="4134"/>
        <p:guide pos="102"/>
        <p:guide pos="52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142B-1960-48D5-B518-96E08D1B034A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3822-A9A0-4658-9F8F-FBF569E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22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A2DE-F501-49F2-8E63-6F2022376505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BF97-5A01-4FAC-8D02-EFF4FB887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1pPr>
    <a:lvl2pPr marL="422727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2pPr>
    <a:lvl3pPr marL="845454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3pPr>
    <a:lvl4pPr marL="1268181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4pPr>
    <a:lvl5pPr marL="1690908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5pPr>
    <a:lvl6pPr marL="2113636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6pPr>
    <a:lvl7pPr marL="2536363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7pPr>
    <a:lvl8pPr marL="2959090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8pPr>
    <a:lvl9pPr marL="3381817" algn="l" defTabSz="845454" rtl="0" eaLnBrk="1" latinLnBrk="0" hangingPunct="1">
      <a:defRPr sz="1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78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FBF97-5A01-4FAC-8D02-EFF4FB8876C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57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484" y="1731438"/>
            <a:ext cx="7190820" cy="1358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219" y="3245879"/>
            <a:ext cx="7188126" cy="1619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762457" y="1462201"/>
            <a:ext cx="4970125" cy="36195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t"/>
          <a:lstStyle/>
          <a:p>
            <a:pPr lvl="0" algn="ctr">
              <a:spcAft>
                <a:spcPts val="12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Glossary of terms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612177" y="1326466"/>
            <a:ext cx="383126" cy="3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4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681529" y="1429579"/>
            <a:ext cx="248827" cy="189547"/>
            <a:chOff x="8424863" y="3182938"/>
            <a:chExt cx="555625" cy="423862"/>
          </a:xfrm>
        </p:grpSpPr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424863" y="3228975"/>
              <a:ext cx="555625" cy="377825"/>
            </a:xfrm>
            <a:custGeom>
              <a:avLst/>
              <a:gdLst>
                <a:gd name="T0" fmla="*/ 137 w 145"/>
                <a:gd name="T1" fmla="*/ 0 h 98"/>
                <a:gd name="T2" fmla="*/ 137 w 145"/>
                <a:gd name="T3" fmla="*/ 78 h 98"/>
                <a:gd name="T4" fmla="*/ 135 w 145"/>
                <a:gd name="T5" fmla="*/ 80 h 98"/>
                <a:gd name="T6" fmla="*/ 84 w 145"/>
                <a:gd name="T7" fmla="*/ 80 h 98"/>
                <a:gd name="T8" fmla="*/ 74 w 145"/>
                <a:gd name="T9" fmla="*/ 89 h 98"/>
                <a:gd name="T10" fmla="*/ 72 w 145"/>
                <a:gd name="T11" fmla="*/ 91 h 98"/>
                <a:gd name="T12" fmla="*/ 70 w 145"/>
                <a:gd name="T13" fmla="*/ 89 h 98"/>
                <a:gd name="T14" fmla="*/ 61 w 145"/>
                <a:gd name="T15" fmla="*/ 80 h 98"/>
                <a:gd name="T16" fmla="*/ 9 w 145"/>
                <a:gd name="T17" fmla="*/ 80 h 98"/>
                <a:gd name="T18" fmla="*/ 7 w 145"/>
                <a:gd name="T19" fmla="*/ 78 h 98"/>
                <a:gd name="T20" fmla="*/ 7 w 145"/>
                <a:gd name="T21" fmla="*/ 0 h 98"/>
                <a:gd name="T22" fmla="*/ 0 w 145"/>
                <a:gd name="T23" fmla="*/ 0 h 98"/>
                <a:gd name="T24" fmla="*/ 0 w 145"/>
                <a:gd name="T25" fmla="*/ 87 h 98"/>
                <a:gd name="T26" fmla="*/ 61 w 145"/>
                <a:gd name="T27" fmla="*/ 87 h 98"/>
                <a:gd name="T28" fmla="*/ 63 w 145"/>
                <a:gd name="T29" fmla="*/ 89 h 98"/>
                <a:gd name="T30" fmla="*/ 72 w 145"/>
                <a:gd name="T31" fmla="*/ 98 h 98"/>
                <a:gd name="T32" fmla="*/ 82 w 145"/>
                <a:gd name="T33" fmla="*/ 89 h 98"/>
                <a:gd name="T34" fmla="*/ 84 w 145"/>
                <a:gd name="T35" fmla="*/ 87 h 98"/>
                <a:gd name="T36" fmla="*/ 145 w 145"/>
                <a:gd name="T37" fmla="*/ 87 h 98"/>
                <a:gd name="T38" fmla="*/ 145 w 145"/>
                <a:gd name="T39" fmla="*/ 0 h 98"/>
                <a:gd name="T40" fmla="*/ 137 w 145"/>
                <a:gd name="T4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98">
                  <a:moveTo>
                    <a:pt x="137" y="0"/>
                  </a:moveTo>
                  <a:cubicBezTo>
                    <a:pt x="137" y="78"/>
                    <a:pt x="137" y="78"/>
                    <a:pt x="137" y="78"/>
                  </a:cubicBezTo>
                  <a:cubicBezTo>
                    <a:pt x="137" y="79"/>
                    <a:pt x="137" y="80"/>
                    <a:pt x="135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3" y="80"/>
                    <a:pt x="74" y="80"/>
                    <a:pt x="74" y="89"/>
                  </a:cubicBezTo>
                  <a:cubicBezTo>
                    <a:pt x="74" y="90"/>
                    <a:pt x="74" y="91"/>
                    <a:pt x="72" y="91"/>
                  </a:cubicBezTo>
                  <a:cubicBezTo>
                    <a:pt x="71" y="91"/>
                    <a:pt x="70" y="90"/>
                    <a:pt x="70" y="89"/>
                  </a:cubicBezTo>
                  <a:cubicBezTo>
                    <a:pt x="70" y="80"/>
                    <a:pt x="62" y="80"/>
                    <a:pt x="61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7" y="79"/>
                    <a:pt x="7" y="7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2" y="87"/>
                    <a:pt x="63" y="88"/>
                    <a:pt x="63" y="89"/>
                  </a:cubicBezTo>
                  <a:cubicBezTo>
                    <a:pt x="63" y="90"/>
                    <a:pt x="63" y="98"/>
                    <a:pt x="72" y="98"/>
                  </a:cubicBezTo>
                  <a:cubicBezTo>
                    <a:pt x="81" y="98"/>
                    <a:pt x="82" y="90"/>
                    <a:pt x="82" y="89"/>
                  </a:cubicBezTo>
                  <a:cubicBezTo>
                    <a:pt x="82" y="88"/>
                    <a:pt x="83" y="87"/>
                    <a:pt x="8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 dirty="0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8709026" y="3182938"/>
              <a:ext cx="225425" cy="350837"/>
            </a:xfrm>
            <a:custGeom>
              <a:avLst/>
              <a:gdLst>
                <a:gd name="T0" fmla="*/ 59 w 59"/>
                <a:gd name="T1" fmla="*/ 88 h 91"/>
                <a:gd name="T2" fmla="*/ 59 w 59"/>
                <a:gd name="T3" fmla="*/ 0 h 91"/>
                <a:gd name="T4" fmla="*/ 10 w 59"/>
                <a:gd name="T5" fmla="*/ 0 h 91"/>
                <a:gd name="T6" fmla="*/ 0 w 59"/>
                <a:gd name="T7" fmla="*/ 10 h 91"/>
                <a:gd name="T8" fmla="*/ 0 w 59"/>
                <a:gd name="T9" fmla="*/ 91 h 91"/>
                <a:gd name="T10" fmla="*/ 10 w 59"/>
                <a:gd name="T11" fmla="*/ 88 h 91"/>
                <a:gd name="T12" fmla="*/ 59 w 59"/>
                <a:gd name="T13" fmla="*/ 88 h 91"/>
                <a:gd name="T14" fmla="*/ 10 w 59"/>
                <a:gd name="T15" fmla="*/ 12 h 91"/>
                <a:gd name="T16" fmla="*/ 49 w 59"/>
                <a:gd name="T17" fmla="*/ 12 h 91"/>
                <a:gd name="T18" fmla="*/ 49 w 59"/>
                <a:gd name="T19" fmla="*/ 17 h 91"/>
                <a:gd name="T20" fmla="*/ 10 w 59"/>
                <a:gd name="T21" fmla="*/ 17 h 91"/>
                <a:gd name="T22" fmla="*/ 10 w 59"/>
                <a:gd name="T23" fmla="*/ 12 h 91"/>
                <a:gd name="T24" fmla="*/ 10 w 59"/>
                <a:gd name="T25" fmla="*/ 24 h 91"/>
                <a:gd name="T26" fmla="*/ 49 w 59"/>
                <a:gd name="T27" fmla="*/ 24 h 91"/>
                <a:gd name="T28" fmla="*/ 49 w 59"/>
                <a:gd name="T29" fmla="*/ 28 h 91"/>
                <a:gd name="T30" fmla="*/ 10 w 59"/>
                <a:gd name="T31" fmla="*/ 28 h 91"/>
                <a:gd name="T32" fmla="*/ 10 w 59"/>
                <a:gd name="T33" fmla="*/ 24 h 91"/>
                <a:gd name="T34" fmla="*/ 10 w 59"/>
                <a:gd name="T35" fmla="*/ 36 h 91"/>
                <a:gd name="T36" fmla="*/ 49 w 59"/>
                <a:gd name="T37" fmla="*/ 36 h 91"/>
                <a:gd name="T38" fmla="*/ 49 w 59"/>
                <a:gd name="T39" fmla="*/ 40 h 91"/>
                <a:gd name="T40" fmla="*/ 10 w 59"/>
                <a:gd name="T41" fmla="*/ 40 h 91"/>
                <a:gd name="T42" fmla="*/ 10 w 59"/>
                <a:gd name="T43" fmla="*/ 36 h 91"/>
                <a:gd name="T44" fmla="*/ 10 w 59"/>
                <a:gd name="T45" fmla="*/ 47 h 91"/>
                <a:gd name="T46" fmla="*/ 49 w 59"/>
                <a:gd name="T47" fmla="*/ 47 h 91"/>
                <a:gd name="T48" fmla="*/ 49 w 59"/>
                <a:gd name="T49" fmla="*/ 51 h 91"/>
                <a:gd name="T50" fmla="*/ 10 w 59"/>
                <a:gd name="T51" fmla="*/ 51 h 91"/>
                <a:gd name="T52" fmla="*/ 10 w 59"/>
                <a:gd name="T53" fmla="*/ 47 h 91"/>
                <a:gd name="T54" fmla="*/ 10 w 59"/>
                <a:gd name="T55" fmla="*/ 59 h 91"/>
                <a:gd name="T56" fmla="*/ 49 w 59"/>
                <a:gd name="T57" fmla="*/ 59 h 91"/>
                <a:gd name="T58" fmla="*/ 49 w 59"/>
                <a:gd name="T59" fmla="*/ 63 h 91"/>
                <a:gd name="T60" fmla="*/ 10 w 59"/>
                <a:gd name="T61" fmla="*/ 63 h 91"/>
                <a:gd name="T62" fmla="*/ 10 w 59"/>
                <a:gd name="T63" fmla="*/ 59 h 91"/>
                <a:gd name="T64" fmla="*/ 10 w 59"/>
                <a:gd name="T65" fmla="*/ 70 h 91"/>
                <a:gd name="T66" fmla="*/ 49 w 59"/>
                <a:gd name="T67" fmla="*/ 70 h 91"/>
                <a:gd name="T68" fmla="*/ 49 w 59"/>
                <a:gd name="T69" fmla="*/ 75 h 91"/>
                <a:gd name="T70" fmla="*/ 10 w 59"/>
                <a:gd name="T71" fmla="*/ 75 h 91"/>
                <a:gd name="T72" fmla="*/ 10 w 59"/>
                <a:gd name="T7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91">
                  <a:moveTo>
                    <a:pt x="59" y="88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0" y="9"/>
                    <a:pt x="0" y="1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88"/>
                    <a:pt x="7" y="88"/>
                    <a:pt x="10" y="88"/>
                  </a:cubicBezTo>
                  <a:lnTo>
                    <a:pt x="59" y="88"/>
                  </a:lnTo>
                  <a:close/>
                  <a:moveTo>
                    <a:pt x="10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12"/>
                  </a:lnTo>
                  <a:close/>
                  <a:moveTo>
                    <a:pt x="1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0" y="24"/>
                  </a:lnTo>
                  <a:close/>
                  <a:moveTo>
                    <a:pt x="10" y="36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10" y="40"/>
                    <a:pt x="10" y="40"/>
                    <a:pt x="10" y="40"/>
                  </a:cubicBezTo>
                  <a:lnTo>
                    <a:pt x="10" y="36"/>
                  </a:lnTo>
                  <a:close/>
                  <a:moveTo>
                    <a:pt x="10" y="47"/>
                  </a:moveTo>
                  <a:cubicBezTo>
                    <a:pt x="49" y="47"/>
                    <a:pt x="49" y="47"/>
                    <a:pt x="49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10" y="51"/>
                    <a:pt x="10" y="51"/>
                    <a:pt x="10" y="51"/>
                  </a:cubicBezTo>
                  <a:lnTo>
                    <a:pt x="10" y="47"/>
                  </a:lnTo>
                  <a:close/>
                  <a:moveTo>
                    <a:pt x="10" y="59"/>
                  </a:moveTo>
                  <a:cubicBezTo>
                    <a:pt x="49" y="59"/>
                    <a:pt x="49" y="59"/>
                    <a:pt x="49" y="5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10" y="63"/>
                    <a:pt x="10" y="63"/>
                    <a:pt x="10" y="63"/>
                  </a:cubicBezTo>
                  <a:lnTo>
                    <a:pt x="10" y="59"/>
                  </a:lnTo>
                  <a:close/>
                  <a:moveTo>
                    <a:pt x="10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10" y="75"/>
                    <a:pt x="10" y="75"/>
                    <a:pt x="10" y="7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 dirty="0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8466138" y="3182938"/>
              <a:ext cx="227013" cy="350837"/>
            </a:xfrm>
            <a:custGeom>
              <a:avLst/>
              <a:gdLst>
                <a:gd name="T0" fmla="*/ 59 w 59"/>
                <a:gd name="T1" fmla="*/ 91 h 91"/>
                <a:gd name="T2" fmla="*/ 59 w 59"/>
                <a:gd name="T3" fmla="*/ 10 h 91"/>
                <a:gd name="T4" fmla="*/ 50 w 59"/>
                <a:gd name="T5" fmla="*/ 0 h 91"/>
                <a:gd name="T6" fmla="*/ 36 w 59"/>
                <a:gd name="T7" fmla="*/ 0 h 91"/>
                <a:gd name="T8" fmla="*/ 23 w 59"/>
                <a:gd name="T9" fmla="*/ 0 h 91"/>
                <a:gd name="T10" fmla="*/ 19 w 59"/>
                <a:gd name="T11" fmla="*/ 0 h 91"/>
                <a:gd name="T12" fmla="*/ 4 w 59"/>
                <a:gd name="T13" fmla="*/ 0 h 91"/>
                <a:gd name="T14" fmla="*/ 0 w 59"/>
                <a:gd name="T15" fmla="*/ 0 h 91"/>
                <a:gd name="T16" fmla="*/ 0 w 59"/>
                <a:gd name="T17" fmla="*/ 88 h 91"/>
                <a:gd name="T18" fmla="*/ 50 w 59"/>
                <a:gd name="T19" fmla="*/ 88 h 91"/>
                <a:gd name="T20" fmla="*/ 59 w 59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1">
                  <a:moveTo>
                    <a:pt x="59" y="91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3" y="88"/>
                    <a:pt x="56" y="88"/>
                    <a:pt x="59" y="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 dirty="0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1909740" y="2370026"/>
            <a:ext cx="2237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LI</a:t>
            </a:r>
            <a:r>
              <a:rPr lang="en-GB" sz="900" dirty="0" smtClean="0"/>
              <a:t>	Lorem </a:t>
            </a:r>
            <a:r>
              <a:rPr lang="en-GB" sz="900" dirty="0"/>
              <a:t>ipsum </a:t>
            </a:r>
            <a:r>
              <a:rPr lang="en-GB" sz="900" dirty="0" err="1"/>
              <a:t>dolor</a:t>
            </a:r>
            <a:r>
              <a:rPr lang="en-GB" sz="900" dirty="0"/>
              <a:t> sit </a:t>
            </a:r>
            <a:r>
              <a:rPr lang="en-GB" sz="900" dirty="0" err="1"/>
              <a:t>amet</a:t>
            </a:r>
            <a:r>
              <a:rPr lang="en-GB" sz="900" dirty="0"/>
              <a:t>, </a:t>
            </a:r>
            <a:r>
              <a:rPr lang="en-GB" sz="900" dirty="0" err="1"/>
              <a:t>consectetur</a:t>
            </a:r>
            <a:r>
              <a:rPr lang="en-GB" sz="900" dirty="0"/>
              <a:t> </a:t>
            </a:r>
            <a:r>
              <a:rPr lang="en-GB" sz="900" dirty="0" err="1"/>
              <a:t>adipiscing</a:t>
            </a:r>
            <a:r>
              <a:rPr lang="en-GB" sz="900" dirty="0"/>
              <a:t> </a:t>
            </a:r>
            <a:r>
              <a:rPr lang="en-GB" sz="900" dirty="0" err="1" smtClean="0"/>
              <a:t>elit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SE</a:t>
            </a:r>
            <a:r>
              <a:rPr lang="en-GB" sz="900" dirty="0" smtClean="0"/>
              <a:t>	</a:t>
            </a:r>
            <a:r>
              <a:rPr lang="en-GB" sz="900" dirty="0" err="1" smtClean="0"/>
              <a:t>Sed</a:t>
            </a:r>
            <a:r>
              <a:rPr lang="en-GB" sz="900" dirty="0" smtClean="0"/>
              <a:t> </a:t>
            </a:r>
            <a:r>
              <a:rPr lang="en-GB" sz="900" dirty="0"/>
              <a:t>do </a:t>
            </a:r>
            <a:r>
              <a:rPr lang="en-GB" sz="900" dirty="0" err="1" smtClean="0"/>
              <a:t>Eiusmod</a:t>
            </a:r>
            <a:r>
              <a:rPr lang="en-GB" sz="900" dirty="0" smtClean="0"/>
              <a:t> </a:t>
            </a:r>
            <a:r>
              <a:rPr lang="en-GB" sz="900" dirty="0" err="1"/>
              <a:t>tempor</a:t>
            </a:r>
            <a:r>
              <a:rPr lang="en-GB" sz="900" dirty="0"/>
              <a:t> </a:t>
            </a:r>
            <a:r>
              <a:rPr lang="en-GB" sz="900" dirty="0" err="1"/>
              <a:t>incididunt</a:t>
            </a:r>
            <a:r>
              <a:rPr lang="en-GB" sz="900" dirty="0"/>
              <a:t> </a:t>
            </a:r>
            <a:r>
              <a:rPr lang="en-GB" sz="900" dirty="0" err="1"/>
              <a:t>ut</a:t>
            </a:r>
            <a:r>
              <a:rPr lang="en-GB" sz="900" dirty="0"/>
              <a:t> </a:t>
            </a:r>
            <a:r>
              <a:rPr lang="en-GB" sz="900" dirty="0" err="1"/>
              <a:t>labore</a:t>
            </a:r>
            <a:r>
              <a:rPr lang="en-GB" sz="900" dirty="0"/>
              <a:t> et </a:t>
            </a:r>
            <a:r>
              <a:rPr lang="en-GB" sz="900" dirty="0" err="1"/>
              <a:t>dolore</a:t>
            </a:r>
            <a:r>
              <a:rPr lang="en-GB" sz="900" dirty="0"/>
              <a:t> magna </a:t>
            </a:r>
            <a:r>
              <a:rPr lang="en-GB" sz="900" dirty="0" err="1" smtClean="0"/>
              <a:t>aliqua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EM</a:t>
            </a:r>
            <a:r>
              <a:rPr lang="en-GB" sz="900" dirty="0" smtClean="0"/>
              <a:t>	</a:t>
            </a:r>
            <a:r>
              <a:rPr lang="en-GB" sz="900" dirty="0" err="1" smtClean="0"/>
              <a:t>Enim</a:t>
            </a:r>
            <a:r>
              <a:rPr lang="en-GB" sz="900" dirty="0" smtClean="0"/>
              <a:t> </a:t>
            </a:r>
            <a:r>
              <a:rPr lang="en-GB" sz="900" dirty="0"/>
              <a:t>ad </a:t>
            </a:r>
            <a:r>
              <a:rPr lang="en-GB" sz="900" dirty="0" smtClean="0"/>
              <a:t>Minim </a:t>
            </a:r>
            <a:r>
              <a:rPr lang="en-GB" sz="900" dirty="0" err="1"/>
              <a:t>veniam</a:t>
            </a:r>
            <a:r>
              <a:rPr lang="en-GB" sz="900" dirty="0"/>
              <a:t>, </a:t>
            </a:r>
            <a:r>
              <a:rPr lang="en-GB" sz="900" dirty="0" err="1"/>
              <a:t>quis</a:t>
            </a:r>
            <a:r>
              <a:rPr lang="en-GB" sz="900" dirty="0"/>
              <a:t> </a:t>
            </a:r>
            <a:r>
              <a:rPr lang="en-GB" sz="900" dirty="0" err="1"/>
              <a:t>nostrud</a:t>
            </a:r>
            <a:r>
              <a:rPr lang="en-GB" sz="900" dirty="0"/>
              <a:t> exercitation </a:t>
            </a:r>
            <a:r>
              <a:rPr lang="en-GB" sz="900" dirty="0" err="1"/>
              <a:t>ullamco</a:t>
            </a:r>
            <a:r>
              <a:rPr lang="en-GB" sz="900" dirty="0"/>
              <a:t> </a:t>
            </a:r>
            <a:r>
              <a:rPr lang="en-GB" sz="900" dirty="0" err="1" smtClean="0"/>
              <a:t>laboris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NA</a:t>
            </a:r>
            <a:r>
              <a:rPr lang="en-GB" sz="900" dirty="0" smtClean="0"/>
              <a:t>	</a:t>
            </a:r>
            <a:r>
              <a:rPr lang="en-GB" sz="900" dirty="0"/>
              <a:t>N</a:t>
            </a:r>
            <a:r>
              <a:rPr lang="en-GB" sz="900" dirty="0" smtClean="0"/>
              <a:t>isi </a:t>
            </a:r>
            <a:r>
              <a:rPr lang="en-GB" sz="900" dirty="0" err="1" smtClean="0"/>
              <a:t>Aliquip</a:t>
            </a:r>
            <a:r>
              <a:rPr lang="en-GB" sz="900" dirty="0" smtClean="0"/>
              <a:t> </a:t>
            </a:r>
            <a:r>
              <a:rPr lang="en-GB" sz="900" dirty="0"/>
              <a:t>ex </a:t>
            </a:r>
            <a:r>
              <a:rPr lang="en-GB" sz="900" dirty="0" err="1"/>
              <a:t>ea</a:t>
            </a:r>
            <a:r>
              <a:rPr lang="en-GB" sz="900" dirty="0"/>
              <a:t> </a:t>
            </a:r>
            <a:r>
              <a:rPr lang="en-GB" sz="900" dirty="0" err="1"/>
              <a:t>commodo</a:t>
            </a:r>
            <a:r>
              <a:rPr lang="en-GB" sz="900" dirty="0"/>
              <a:t> </a:t>
            </a:r>
            <a:r>
              <a:rPr lang="en-GB" sz="900" dirty="0" err="1" smtClean="0"/>
              <a:t>consequat</a:t>
            </a:r>
            <a:r>
              <a:rPr lang="en-GB" sz="900" dirty="0" smtClean="0"/>
              <a:t> </a:t>
            </a:r>
            <a:r>
              <a:rPr lang="en-GB" sz="900" dirty="0" err="1" smtClean="0"/>
              <a:t>uis</a:t>
            </a:r>
            <a:r>
              <a:rPr lang="en-GB" sz="900" dirty="0" smtClean="0"/>
              <a:t> </a:t>
            </a:r>
            <a:r>
              <a:rPr lang="en-GB" sz="900" dirty="0" err="1"/>
              <a:t>aute</a:t>
            </a:r>
            <a:r>
              <a:rPr lang="en-GB" sz="900" dirty="0"/>
              <a:t> </a:t>
            </a:r>
            <a:r>
              <a:rPr lang="en-GB" sz="900" dirty="0" err="1" smtClean="0"/>
              <a:t>irure</a:t>
            </a:r>
            <a:endParaRPr lang="en-GB" sz="900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4341929" y="2370026"/>
            <a:ext cx="2237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LI</a:t>
            </a:r>
            <a:r>
              <a:rPr lang="en-GB" sz="900" dirty="0" smtClean="0"/>
              <a:t>	Lorem </a:t>
            </a:r>
            <a:r>
              <a:rPr lang="en-GB" sz="900" dirty="0"/>
              <a:t>ipsum </a:t>
            </a:r>
            <a:r>
              <a:rPr lang="en-GB" sz="900" dirty="0" err="1"/>
              <a:t>dolor</a:t>
            </a:r>
            <a:r>
              <a:rPr lang="en-GB" sz="900" dirty="0"/>
              <a:t> sit </a:t>
            </a:r>
            <a:r>
              <a:rPr lang="en-GB" sz="900" dirty="0" err="1"/>
              <a:t>amet</a:t>
            </a:r>
            <a:r>
              <a:rPr lang="en-GB" sz="900" dirty="0"/>
              <a:t>, </a:t>
            </a:r>
            <a:r>
              <a:rPr lang="en-GB" sz="900" dirty="0" err="1"/>
              <a:t>consectetur</a:t>
            </a:r>
            <a:r>
              <a:rPr lang="en-GB" sz="900" dirty="0"/>
              <a:t> </a:t>
            </a:r>
            <a:r>
              <a:rPr lang="en-GB" sz="900" dirty="0" err="1"/>
              <a:t>adipiscing</a:t>
            </a:r>
            <a:r>
              <a:rPr lang="en-GB" sz="900" dirty="0"/>
              <a:t> </a:t>
            </a:r>
            <a:r>
              <a:rPr lang="en-GB" sz="900" dirty="0" err="1" smtClean="0"/>
              <a:t>elit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SE</a:t>
            </a:r>
            <a:r>
              <a:rPr lang="en-GB" sz="900" dirty="0" smtClean="0"/>
              <a:t>	</a:t>
            </a:r>
            <a:r>
              <a:rPr lang="en-GB" sz="900" dirty="0" err="1" smtClean="0"/>
              <a:t>Sed</a:t>
            </a:r>
            <a:r>
              <a:rPr lang="en-GB" sz="900" dirty="0" smtClean="0"/>
              <a:t> </a:t>
            </a:r>
            <a:r>
              <a:rPr lang="en-GB" sz="900" dirty="0"/>
              <a:t>do </a:t>
            </a:r>
            <a:r>
              <a:rPr lang="en-GB" sz="900" dirty="0" err="1" smtClean="0"/>
              <a:t>Eiusmod</a:t>
            </a:r>
            <a:r>
              <a:rPr lang="en-GB" sz="900" dirty="0" smtClean="0"/>
              <a:t> </a:t>
            </a:r>
            <a:r>
              <a:rPr lang="en-GB" sz="900" dirty="0" err="1"/>
              <a:t>tempor</a:t>
            </a:r>
            <a:r>
              <a:rPr lang="en-GB" sz="900" dirty="0"/>
              <a:t> </a:t>
            </a:r>
            <a:r>
              <a:rPr lang="en-GB" sz="900" dirty="0" err="1"/>
              <a:t>incididunt</a:t>
            </a:r>
            <a:r>
              <a:rPr lang="en-GB" sz="900" dirty="0"/>
              <a:t> </a:t>
            </a:r>
            <a:r>
              <a:rPr lang="en-GB" sz="900" dirty="0" err="1"/>
              <a:t>ut</a:t>
            </a:r>
            <a:r>
              <a:rPr lang="en-GB" sz="900" dirty="0"/>
              <a:t> </a:t>
            </a:r>
            <a:r>
              <a:rPr lang="en-GB" sz="900" dirty="0" err="1"/>
              <a:t>labore</a:t>
            </a:r>
            <a:r>
              <a:rPr lang="en-GB" sz="900" dirty="0"/>
              <a:t> et </a:t>
            </a:r>
            <a:r>
              <a:rPr lang="en-GB" sz="900" dirty="0" err="1"/>
              <a:t>dolore</a:t>
            </a:r>
            <a:r>
              <a:rPr lang="en-GB" sz="900" dirty="0"/>
              <a:t> magna </a:t>
            </a:r>
            <a:r>
              <a:rPr lang="en-GB" sz="900" dirty="0" err="1" smtClean="0"/>
              <a:t>aliqua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EM</a:t>
            </a:r>
            <a:r>
              <a:rPr lang="en-GB" sz="900" dirty="0" smtClean="0"/>
              <a:t>	</a:t>
            </a:r>
            <a:r>
              <a:rPr lang="en-GB" sz="900" dirty="0" err="1" smtClean="0"/>
              <a:t>Enim</a:t>
            </a:r>
            <a:r>
              <a:rPr lang="en-GB" sz="900" dirty="0" smtClean="0"/>
              <a:t> </a:t>
            </a:r>
            <a:r>
              <a:rPr lang="en-GB" sz="900" dirty="0"/>
              <a:t>ad </a:t>
            </a:r>
            <a:r>
              <a:rPr lang="en-GB" sz="900" dirty="0" smtClean="0"/>
              <a:t>Minim </a:t>
            </a:r>
            <a:r>
              <a:rPr lang="en-GB" sz="900" dirty="0" err="1"/>
              <a:t>veniam</a:t>
            </a:r>
            <a:r>
              <a:rPr lang="en-GB" sz="900" dirty="0"/>
              <a:t>, </a:t>
            </a:r>
            <a:r>
              <a:rPr lang="en-GB" sz="900" dirty="0" err="1"/>
              <a:t>quis</a:t>
            </a:r>
            <a:r>
              <a:rPr lang="en-GB" sz="900" dirty="0"/>
              <a:t> </a:t>
            </a:r>
            <a:r>
              <a:rPr lang="en-GB" sz="900" dirty="0" err="1"/>
              <a:t>nostrud</a:t>
            </a:r>
            <a:r>
              <a:rPr lang="en-GB" sz="900" dirty="0"/>
              <a:t> exercitation </a:t>
            </a:r>
            <a:r>
              <a:rPr lang="en-GB" sz="900" dirty="0" err="1"/>
              <a:t>ullamco</a:t>
            </a:r>
            <a:r>
              <a:rPr lang="en-GB" sz="900" dirty="0"/>
              <a:t> </a:t>
            </a:r>
            <a:r>
              <a:rPr lang="en-GB" sz="900" dirty="0" err="1" smtClean="0"/>
              <a:t>laboris</a:t>
            </a:r>
            <a:r>
              <a:rPr lang="en-GB" sz="900" dirty="0" smtClean="0"/>
              <a:t>.</a:t>
            </a:r>
          </a:p>
          <a:p>
            <a:pPr marL="252000" indent="-252000">
              <a:spcAft>
                <a:spcPts val="600"/>
              </a:spcAft>
            </a:pPr>
            <a:r>
              <a:rPr lang="en-GB" sz="900" b="1" dirty="0" smtClean="0"/>
              <a:t>NA</a:t>
            </a:r>
            <a:r>
              <a:rPr lang="en-GB" sz="900" dirty="0" smtClean="0"/>
              <a:t>	</a:t>
            </a:r>
            <a:r>
              <a:rPr lang="en-GB" sz="900" dirty="0"/>
              <a:t>N</a:t>
            </a:r>
            <a:r>
              <a:rPr lang="en-GB" sz="900" dirty="0" smtClean="0"/>
              <a:t>isi </a:t>
            </a:r>
            <a:r>
              <a:rPr lang="en-GB" sz="900" dirty="0" err="1" smtClean="0"/>
              <a:t>Aliquip</a:t>
            </a:r>
            <a:r>
              <a:rPr lang="en-GB" sz="900" dirty="0" smtClean="0"/>
              <a:t> </a:t>
            </a:r>
            <a:r>
              <a:rPr lang="en-GB" sz="900" dirty="0"/>
              <a:t>ex </a:t>
            </a:r>
            <a:r>
              <a:rPr lang="en-GB" sz="900" dirty="0" err="1"/>
              <a:t>ea</a:t>
            </a:r>
            <a:r>
              <a:rPr lang="en-GB" sz="900" dirty="0"/>
              <a:t> </a:t>
            </a:r>
            <a:r>
              <a:rPr lang="en-GB" sz="900" dirty="0" err="1"/>
              <a:t>commodo</a:t>
            </a:r>
            <a:r>
              <a:rPr lang="en-GB" sz="900" dirty="0"/>
              <a:t> </a:t>
            </a:r>
            <a:r>
              <a:rPr lang="en-GB" sz="900" dirty="0" err="1" smtClean="0"/>
              <a:t>consequat</a:t>
            </a:r>
            <a:r>
              <a:rPr lang="en-GB" sz="900" dirty="0" smtClean="0"/>
              <a:t> </a:t>
            </a:r>
            <a:r>
              <a:rPr lang="en-GB" sz="900" dirty="0" err="1" smtClean="0"/>
              <a:t>uis</a:t>
            </a:r>
            <a:r>
              <a:rPr lang="en-GB" sz="900" dirty="0" smtClean="0"/>
              <a:t> </a:t>
            </a:r>
            <a:r>
              <a:rPr lang="en-GB" sz="900" dirty="0" err="1"/>
              <a:t>aute</a:t>
            </a:r>
            <a:r>
              <a:rPr lang="en-GB" sz="900" dirty="0"/>
              <a:t> </a:t>
            </a:r>
            <a:r>
              <a:rPr lang="en-GB" sz="900" dirty="0" err="1" smtClean="0"/>
              <a:t>irure</a:t>
            </a:r>
            <a:endParaRPr lang="en-GB" sz="900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608843" y="1342957"/>
            <a:ext cx="242448" cy="242099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4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6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484" y="1731438"/>
            <a:ext cx="7190820" cy="1358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219" y="3245879"/>
            <a:ext cx="7188126" cy="1619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6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90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0392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9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8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762457" y="1462201"/>
            <a:ext cx="4970125" cy="36195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t"/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Glossary of terms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1612177" y="1326466"/>
            <a:ext cx="383126" cy="3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4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681529" y="1429579"/>
            <a:ext cx="248827" cy="189547"/>
            <a:chOff x="8424863" y="3182938"/>
            <a:chExt cx="555625" cy="423862"/>
          </a:xfrm>
        </p:grpSpPr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424863" y="3228975"/>
              <a:ext cx="555625" cy="377825"/>
            </a:xfrm>
            <a:custGeom>
              <a:avLst/>
              <a:gdLst>
                <a:gd name="T0" fmla="*/ 137 w 145"/>
                <a:gd name="T1" fmla="*/ 0 h 98"/>
                <a:gd name="T2" fmla="*/ 137 w 145"/>
                <a:gd name="T3" fmla="*/ 78 h 98"/>
                <a:gd name="T4" fmla="*/ 135 w 145"/>
                <a:gd name="T5" fmla="*/ 80 h 98"/>
                <a:gd name="T6" fmla="*/ 84 w 145"/>
                <a:gd name="T7" fmla="*/ 80 h 98"/>
                <a:gd name="T8" fmla="*/ 74 w 145"/>
                <a:gd name="T9" fmla="*/ 89 h 98"/>
                <a:gd name="T10" fmla="*/ 72 w 145"/>
                <a:gd name="T11" fmla="*/ 91 h 98"/>
                <a:gd name="T12" fmla="*/ 70 w 145"/>
                <a:gd name="T13" fmla="*/ 89 h 98"/>
                <a:gd name="T14" fmla="*/ 61 w 145"/>
                <a:gd name="T15" fmla="*/ 80 h 98"/>
                <a:gd name="T16" fmla="*/ 9 w 145"/>
                <a:gd name="T17" fmla="*/ 80 h 98"/>
                <a:gd name="T18" fmla="*/ 7 w 145"/>
                <a:gd name="T19" fmla="*/ 78 h 98"/>
                <a:gd name="T20" fmla="*/ 7 w 145"/>
                <a:gd name="T21" fmla="*/ 0 h 98"/>
                <a:gd name="T22" fmla="*/ 0 w 145"/>
                <a:gd name="T23" fmla="*/ 0 h 98"/>
                <a:gd name="T24" fmla="*/ 0 w 145"/>
                <a:gd name="T25" fmla="*/ 87 h 98"/>
                <a:gd name="T26" fmla="*/ 61 w 145"/>
                <a:gd name="T27" fmla="*/ 87 h 98"/>
                <a:gd name="T28" fmla="*/ 63 w 145"/>
                <a:gd name="T29" fmla="*/ 89 h 98"/>
                <a:gd name="T30" fmla="*/ 72 w 145"/>
                <a:gd name="T31" fmla="*/ 98 h 98"/>
                <a:gd name="T32" fmla="*/ 82 w 145"/>
                <a:gd name="T33" fmla="*/ 89 h 98"/>
                <a:gd name="T34" fmla="*/ 84 w 145"/>
                <a:gd name="T35" fmla="*/ 87 h 98"/>
                <a:gd name="T36" fmla="*/ 145 w 145"/>
                <a:gd name="T37" fmla="*/ 87 h 98"/>
                <a:gd name="T38" fmla="*/ 145 w 145"/>
                <a:gd name="T39" fmla="*/ 0 h 98"/>
                <a:gd name="T40" fmla="*/ 137 w 145"/>
                <a:gd name="T4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98">
                  <a:moveTo>
                    <a:pt x="137" y="0"/>
                  </a:moveTo>
                  <a:cubicBezTo>
                    <a:pt x="137" y="78"/>
                    <a:pt x="137" y="78"/>
                    <a:pt x="137" y="78"/>
                  </a:cubicBezTo>
                  <a:cubicBezTo>
                    <a:pt x="137" y="79"/>
                    <a:pt x="137" y="80"/>
                    <a:pt x="135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3" y="80"/>
                    <a:pt x="74" y="80"/>
                    <a:pt x="74" y="89"/>
                  </a:cubicBezTo>
                  <a:cubicBezTo>
                    <a:pt x="74" y="90"/>
                    <a:pt x="74" y="91"/>
                    <a:pt x="72" y="91"/>
                  </a:cubicBezTo>
                  <a:cubicBezTo>
                    <a:pt x="71" y="91"/>
                    <a:pt x="70" y="90"/>
                    <a:pt x="70" y="89"/>
                  </a:cubicBezTo>
                  <a:cubicBezTo>
                    <a:pt x="70" y="80"/>
                    <a:pt x="62" y="80"/>
                    <a:pt x="61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7" y="79"/>
                    <a:pt x="7" y="7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2" y="87"/>
                    <a:pt x="63" y="88"/>
                    <a:pt x="63" y="89"/>
                  </a:cubicBezTo>
                  <a:cubicBezTo>
                    <a:pt x="63" y="90"/>
                    <a:pt x="63" y="98"/>
                    <a:pt x="72" y="98"/>
                  </a:cubicBezTo>
                  <a:cubicBezTo>
                    <a:pt x="81" y="98"/>
                    <a:pt x="82" y="90"/>
                    <a:pt x="82" y="89"/>
                  </a:cubicBezTo>
                  <a:cubicBezTo>
                    <a:pt x="82" y="88"/>
                    <a:pt x="83" y="87"/>
                    <a:pt x="8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>
                <a:solidFill>
                  <a:prstClr val="black"/>
                </a:solidFill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8709026" y="3182938"/>
              <a:ext cx="225425" cy="350837"/>
            </a:xfrm>
            <a:custGeom>
              <a:avLst/>
              <a:gdLst>
                <a:gd name="T0" fmla="*/ 59 w 59"/>
                <a:gd name="T1" fmla="*/ 88 h 91"/>
                <a:gd name="T2" fmla="*/ 59 w 59"/>
                <a:gd name="T3" fmla="*/ 0 h 91"/>
                <a:gd name="T4" fmla="*/ 10 w 59"/>
                <a:gd name="T5" fmla="*/ 0 h 91"/>
                <a:gd name="T6" fmla="*/ 0 w 59"/>
                <a:gd name="T7" fmla="*/ 10 h 91"/>
                <a:gd name="T8" fmla="*/ 0 w 59"/>
                <a:gd name="T9" fmla="*/ 91 h 91"/>
                <a:gd name="T10" fmla="*/ 10 w 59"/>
                <a:gd name="T11" fmla="*/ 88 h 91"/>
                <a:gd name="T12" fmla="*/ 59 w 59"/>
                <a:gd name="T13" fmla="*/ 88 h 91"/>
                <a:gd name="T14" fmla="*/ 10 w 59"/>
                <a:gd name="T15" fmla="*/ 12 h 91"/>
                <a:gd name="T16" fmla="*/ 49 w 59"/>
                <a:gd name="T17" fmla="*/ 12 h 91"/>
                <a:gd name="T18" fmla="*/ 49 w 59"/>
                <a:gd name="T19" fmla="*/ 17 h 91"/>
                <a:gd name="T20" fmla="*/ 10 w 59"/>
                <a:gd name="T21" fmla="*/ 17 h 91"/>
                <a:gd name="T22" fmla="*/ 10 w 59"/>
                <a:gd name="T23" fmla="*/ 12 h 91"/>
                <a:gd name="T24" fmla="*/ 10 w 59"/>
                <a:gd name="T25" fmla="*/ 24 h 91"/>
                <a:gd name="T26" fmla="*/ 49 w 59"/>
                <a:gd name="T27" fmla="*/ 24 h 91"/>
                <a:gd name="T28" fmla="*/ 49 w 59"/>
                <a:gd name="T29" fmla="*/ 28 h 91"/>
                <a:gd name="T30" fmla="*/ 10 w 59"/>
                <a:gd name="T31" fmla="*/ 28 h 91"/>
                <a:gd name="T32" fmla="*/ 10 w 59"/>
                <a:gd name="T33" fmla="*/ 24 h 91"/>
                <a:gd name="T34" fmla="*/ 10 w 59"/>
                <a:gd name="T35" fmla="*/ 36 h 91"/>
                <a:gd name="T36" fmla="*/ 49 w 59"/>
                <a:gd name="T37" fmla="*/ 36 h 91"/>
                <a:gd name="T38" fmla="*/ 49 w 59"/>
                <a:gd name="T39" fmla="*/ 40 h 91"/>
                <a:gd name="T40" fmla="*/ 10 w 59"/>
                <a:gd name="T41" fmla="*/ 40 h 91"/>
                <a:gd name="T42" fmla="*/ 10 w 59"/>
                <a:gd name="T43" fmla="*/ 36 h 91"/>
                <a:gd name="T44" fmla="*/ 10 w 59"/>
                <a:gd name="T45" fmla="*/ 47 h 91"/>
                <a:gd name="T46" fmla="*/ 49 w 59"/>
                <a:gd name="T47" fmla="*/ 47 h 91"/>
                <a:gd name="T48" fmla="*/ 49 w 59"/>
                <a:gd name="T49" fmla="*/ 51 h 91"/>
                <a:gd name="T50" fmla="*/ 10 w 59"/>
                <a:gd name="T51" fmla="*/ 51 h 91"/>
                <a:gd name="T52" fmla="*/ 10 w 59"/>
                <a:gd name="T53" fmla="*/ 47 h 91"/>
                <a:gd name="T54" fmla="*/ 10 w 59"/>
                <a:gd name="T55" fmla="*/ 59 h 91"/>
                <a:gd name="T56" fmla="*/ 49 w 59"/>
                <a:gd name="T57" fmla="*/ 59 h 91"/>
                <a:gd name="T58" fmla="*/ 49 w 59"/>
                <a:gd name="T59" fmla="*/ 63 h 91"/>
                <a:gd name="T60" fmla="*/ 10 w 59"/>
                <a:gd name="T61" fmla="*/ 63 h 91"/>
                <a:gd name="T62" fmla="*/ 10 w 59"/>
                <a:gd name="T63" fmla="*/ 59 h 91"/>
                <a:gd name="T64" fmla="*/ 10 w 59"/>
                <a:gd name="T65" fmla="*/ 70 h 91"/>
                <a:gd name="T66" fmla="*/ 49 w 59"/>
                <a:gd name="T67" fmla="*/ 70 h 91"/>
                <a:gd name="T68" fmla="*/ 49 w 59"/>
                <a:gd name="T69" fmla="*/ 75 h 91"/>
                <a:gd name="T70" fmla="*/ 10 w 59"/>
                <a:gd name="T71" fmla="*/ 75 h 91"/>
                <a:gd name="T72" fmla="*/ 10 w 59"/>
                <a:gd name="T7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91">
                  <a:moveTo>
                    <a:pt x="59" y="88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0" y="9"/>
                    <a:pt x="0" y="1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88"/>
                    <a:pt x="7" y="88"/>
                    <a:pt x="10" y="88"/>
                  </a:cubicBezTo>
                  <a:lnTo>
                    <a:pt x="59" y="88"/>
                  </a:lnTo>
                  <a:close/>
                  <a:moveTo>
                    <a:pt x="10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12"/>
                  </a:lnTo>
                  <a:close/>
                  <a:moveTo>
                    <a:pt x="1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0" y="24"/>
                  </a:lnTo>
                  <a:close/>
                  <a:moveTo>
                    <a:pt x="10" y="36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10" y="40"/>
                    <a:pt x="10" y="40"/>
                    <a:pt x="10" y="40"/>
                  </a:cubicBezTo>
                  <a:lnTo>
                    <a:pt x="10" y="36"/>
                  </a:lnTo>
                  <a:close/>
                  <a:moveTo>
                    <a:pt x="10" y="47"/>
                  </a:moveTo>
                  <a:cubicBezTo>
                    <a:pt x="49" y="47"/>
                    <a:pt x="49" y="47"/>
                    <a:pt x="49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10" y="51"/>
                    <a:pt x="10" y="51"/>
                    <a:pt x="10" y="51"/>
                  </a:cubicBezTo>
                  <a:lnTo>
                    <a:pt x="10" y="47"/>
                  </a:lnTo>
                  <a:close/>
                  <a:moveTo>
                    <a:pt x="10" y="59"/>
                  </a:moveTo>
                  <a:cubicBezTo>
                    <a:pt x="49" y="59"/>
                    <a:pt x="49" y="59"/>
                    <a:pt x="49" y="5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10" y="63"/>
                    <a:pt x="10" y="63"/>
                    <a:pt x="10" y="63"/>
                  </a:cubicBezTo>
                  <a:lnTo>
                    <a:pt x="10" y="59"/>
                  </a:lnTo>
                  <a:close/>
                  <a:moveTo>
                    <a:pt x="10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10" y="75"/>
                    <a:pt x="10" y="75"/>
                    <a:pt x="10" y="7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8466138" y="3182938"/>
              <a:ext cx="227013" cy="350837"/>
            </a:xfrm>
            <a:custGeom>
              <a:avLst/>
              <a:gdLst>
                <a:gd name="T0" fmla="*/ 59 w 59"/>
                <a:gd name="T1" fmla="*/ 91 h 91"/>
                <a:gd name="T2" fmla="*/ 59 w 59"/>
                <a:gd name="T3" fmla="*/ 10 h 91"/>
                <a:gd name="T4" fmla="*/ 50 w 59"/>
                <a:gd name="T5" fmla="*/ 0 h 91"/>
                <a:gd name="T6" fmla="*/ 36 w 59"/>
                <a:gd name="T7" fmla="*/ 0 h 91"/>
                <a:gd name="T8" fmla="*/ 23 w 59"/>
                <a:gd name="T9" fmla="*/ 0 h 91"/>
                <a:gd name="T10" fmla="*/ 19 w 59"/>
                <a:gd name="T11" fmla="*/ 0 h 91"/>
                <a:gd name="T12" fmla="*/ 4 w 59"/>
                <a:gd name="T13" fmla="*/ 0 h 91"/>
                <a:gd name="T14" fmla="*/ 0 w 59"/>
                <a:gd name="T15" fmla="*/ 0 h 91"/>
                <a:gd name="T16" fmla="*/ 0 w 59"/>
                <a:gd name="T17" fmla="*/ 88 h 91"/>
                <a:gd name="T18" fmla="*/ 50 w 59"/>
                <a:gd name="T19" fmla="*/ 88 h 91"/>
                <a:gd name="T20" fmla="*/ 59 w 59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1">
                  <a:moveTo>
                    <a:pt x="59" y="91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3" y="88"/>
                    <a:pt x="56" y="88"/>
                    <a:pt x="59" y="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64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6608843" y="1342957"/>
            <a:ext cx="242448" cy="242099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4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101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2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8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90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0392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6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8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484" y="1731438"/>
            <a:ext cx="7190820" cy="1358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219" y="3245879"/>
            <a:ext cx="7188126" cy="1619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6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90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0392" y="1478333"/>
            <a:ext cx="3736406" cy="418127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6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990" y="154515"/>
            <a:ext cx="7613809" cy="519268"/>
          </a:xfrm>
        </p:spPr>
        <p:txBody>
          <a:bodyPr/>
          <a:lstStyle>
            <a:lvl1pPr>
              <a:lnSpc>
                <a:spcPts val="3000"/>
              </a:lnSpc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3271" y="727587"/>
            <a:ext cx="7593247" cy="39891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5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990" y="286005"/>
            <a:ext cx="7613809" cy="519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90" y="1478334"/>
            <a:ext cx="7613809" cy="389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02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990" y="286005"/>
            <a:ext cx="7613809" cy="519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90" y="1478334"/>
            <a:ext cx="7613809" cy="389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4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990" y="286005"/>
            <a:ext cx="7613809" cy="519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90" y="1478334"/>
            <a:ext cx="7613809" cy="389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35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4.xml"/><Relationship Id="rId7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33.xml"/><Relationship Id="rId4" Type="http://schemas.openxmlformats.org/officeDocument/2006/relationships/slide" Target="slide13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5.xml"/><Relationship Id="rId7" Type="http://schemas.openxmlformats.org/officeDocument/2006/relationships/slide" Target="slide4.xml"/><Relationship Id="rId12" Type="http://schemas.openxmlformats.org/officeDocument/2006/relationships/slide" Target="slide2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.xml"/><Relationship Id="rId12" Type="http://schemas.openxmlformats.org/officeDocument/2006/relationships/slide" Target="slide2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2.xml"/><Relationship Id="rId5" Type="http://schemas.openxmlformats.org/officeDocument/2006/relationships/slide" Target="slide1.xml"/><Relationship Id="rId10" Type="http://schemas.openxmlformats.org/officeDocument/2006/relationships/slide" Target="slide16.xml"/><Relationship Id="rId4" Type="http://schemas.openxmlformats.org/officeDocument/2006/relationships/slide" Target="slide20.xml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2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5.xml"/><Relationship Id="rId5" Type="http://schemas.openxmlformats.org/officeDocument/2006/relationships/slide" Target="slide1.xml"/><Relationship Id="rId10" Type="http://schemas.openxmlformats.org/officeDocument/2006/relationships/slide" Target="slide22.xml"/><Relationship Id="rId4" Type="http://schemas.openxmlformats.org/officeDocument/2006/relationships/slide" Target="slide18.xml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1.xml"/><Relationship Id="rId7" Type="http://schemas.openxmlformats.org/officeDocument/2006/relationships/slide" Target="slide2.xml"/><Relationship Id="rId12" Type="http://schemas.openxmlformats.org/officeDocument/2006/relationships/slide" Target="slide2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5.xml"/><Relationship Id="rId5" Type="http://schemas.openxmlformats.org/officeDocument/2006/relationships/slide" Target="slide1.xml"/><Relationship Id="rId10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3.xml"/><Relationship Id="rId7" Type="http://schemas.openxmlformats.org/officeDocument/2006/relationships/slide" Target="slide4.xml"/><Relationship Id="rId12" Type="http://schemas.openxmlformats.org/officeDocument/2006/relationships/slide" Target="slide29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.xml"/><Relationship Id="rId9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29.xml"/><Relationship Id="rId5" Type="http://schemas.openxmlformats.org/officeDocument/2006/relationships/slide" Target="slide2.xml"/><Relationship Id="rId10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1.xml"/><Relationship Id="rId7" Type="http://schemas.openxmlformats.org/officeDocument/2006/relationships/slide" Target="slide4.xml"/><Relationship Id="rId12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11" Type="http://schemas.openxmlformats.org/officeDocument/2006/relationships/slide" Target="slide44.xml"/><Relationship Id="rId5" Type="http://schemas.openxmlformats.org/officeDocument/2006/relationships/slide" Target="slide2.xml"/><Relationship Id="rId10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3.xml"/><Relationship Id="rId3" Type="http://schemas.openxmlformats.org/officeDocument/2006/relationships/slide" Target="slide35.xml"/><Relationship Id="rId7" Type="http://schemas.openxmlformats.org/officeDocument/2006/relationships/slide" Target="slide38.xml"/><Relationship Id="rId12" Type="http://schemas.openxmlformats.org/officeDocument/2006/relationships/slide" Target="slide4.xml"/><Relationship Id="rId17" Type="http://schemas.openxmlformats.org/officeDocument/2006/relationships/slide" Target="slide29.xml"/><Relationship Id="rId2" Type="http://schemas.openxmlformats.org/officeDocument/2006/relationships/slide" Target="slide3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11" Type="http://schemas.openxmlformats.org/officeDocument/2006/relationships/slide" Target="slide2.xml"/><Relationship Id="rId5" Type="http://schemas.openxmlformats.org/officeDocument/2006/relationships/slide" Target="slide37.xml"/><Relationship Id="rId15" Type="http://schemas.openxmlformats.org/officeDocument/2006/relationships/slide" Target="slide22.xml"/><Relationship Id="rId10" Type="http://schemas.openxmlformats.org/officeDocument/2006/relationships/slide" Target="slide1.xml"/><Relationship Id="rId4" Type="http://schemas.openxmlformats.org/officeDocument/2006/relationships/slide" Target="slide36.xml"/><Relationship Id="rId9" Type="http://schemas.openxmlformats.org/officeDocument/2006/relationships/slide" Target="slide6.xml"/><Relationship Id="rId1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36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35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36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34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35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34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6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35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34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6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35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34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0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1.xml"/><Relationship Id="rId12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29.xml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2.xml"/><Relationship Id="rId14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1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0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0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0.xml"/><Relationship Id="rId5" Type="http://schemas.openxmlformats.org/officeDocument/2006/relationships/slide" Target="slide4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6.xml"/><Relationship Id="rId17" Type="http://schemas.openxmlformats.org/officeDocument/2006/relationships/slide" Target="slide31.xml"/><Relationship Id="rId2" Type="http://schemas.openxmlformats.org/officeDocument/2006/relationships/slide" Target="slide6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5.xml"/><Relationship Id="rId5" Type="http://schemas.openxmlformats.org/officeDocument/2006/relationships/slide" Target="slide4.xml"/><Relationship Id="rId15" Type="http://schemas.openxmlformats.org/officeDocument/2006/relationships/slide" Target="slide30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4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8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7.xml"/><Relationship Id="rId2" Type="http://schemas.openxmlformats.org/officeDocument/2006/relationships/slide" Target="slide6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6.xml"/><Relationship Id="rId5" Type="http://schemas.openxmlformats.org/officeDocument/2006/relationships/slide" Target="slide4.xml"/><Relationship Id="rId15" Type="http://schemas.openxmlformats.org/officeDocument/2006/relationships/slide" Target="slide49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8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7.xml"/><Relationship Id="rId2" Type="http://schemas.openxmlformats.org/officeDocument/2006/relationships/slide" Target="slide6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5.xml"/><Relationship Id="rId5" Type="http://schemas.openxmlformats.org/officeDocument/2006/relationships/slide" Target="slide4.xml"/><Relationship Id="rId15" Type="http://schemas.openxmlformats.org/officeDocument/2006/relationships/slide" Target="slide49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8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6.xml"/><Relationship Id="rId2" Type="http://schemas.openxmlformats.org/officeDocument/2006/relationships/slide" Target="slide6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5.xml"/><Relationship Id="rId5" Type="http://schemas.openxmlformats.org/officeDocument/2006/relationships/slide" Target="slide4.xml"/><Relationship Id="rId15" Type="http://schemas.openxmlformats.org/officeDocument/2006/relationships/slide" Target="slide49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6.xml"/><Relationship Id="rId2" Type="http://schemas.openxmlformats.org/officeDocument/2006/relationships/slide" Target="slide6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5.xml"/><Relationship Id="rId5" Type="http://schemas.openxmlformats.org/officeDocument/2006/relationships/slide" Target="slide4.xml"/><Relationship Id="rId15" Type="http://schemas.openxmlformats.org/officeDocument/2006/relationships/slide" Target="slide49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7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46.xml"/><Relationship Id="rId2" Type="http://schemas.openxmlformats.org/officeDocument/2006/relationships/slide" Target="slide6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slide" Target="slide45.xml"/><Relationship Id="rId5" Type="http://schemas.openxmlformats.org/officeDocument/2006/relationships/slide" Target="slide4.xml"/><Relationship Id="rId15" Type="http://schemas.openxmlformats.org/officeDocument/2006/relationships/slide" Target="slide30.xml"/><Relationship Id="rId10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slide" Target="slide25.xml"/><Relationship Id="rId1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29.xml"/><Relationship Id="rId5" Type="http://schemas.openxmlformats.org/officeDocument/2006/relationships/slide" Target="slide6.xml"/><Relationship Id="rId10" Type="http://schemas.openxmlformats.org/officeDocument/2006/relationships/slide" Target="slide25.xml"/><Relationship Id="rId4" Type="http://schemas.openxmlformats.org/officeDocument/2006/relationships/slide" Target="slide1.xml"/><Relationship Id="rId9" Type="http://schemas.openxmlformats.org/officeDocument/2006/relationships/slide" Target="slide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Acute Heart Failure in the Emergency Department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 smtClean="0"/>
              <a:t>Patient Case Study</a:t>
            </a:r>
            <a:endParaRPr lang="en-US" dirty="0" smtClean="0"/>
          </a:p>
        </p:txBody>
      </p:sp>
      <p:grpSp>
        <p:nvGrpSpPr>
          <p:cNvPr id="1100" name="Group 1099"/>
          <p:cNvGrpSpPr/>
          <p:nvPr/>
        </p:nvGrpSpPr>
        <p:grpSpPr>
          <a:xfrm>
            <a:off x="6538980" y="3171506"/>
            <a:ext cx="479824" cy="857886"/>
            <a:chOff x="6881086" y="3316521"/>
            <a:chExt cx="479824" cy="857886"/>
          </a:xfrm>
        </p:grpSpPr>
        <p:sp>
          <p:nvSpPr>
            <p:cNvPr id="46" name="Chevron 45"/>
            <p:cNvSpPr/>
            <p:nvPr/>
          </p:nvSpPr>
          <p:spPr>
            <a:xfrm rot="18734268">
              <a:off x="6706546" y="3817606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 rot="18734268">
              <a:off x="7004108" y="3491061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5537021" y="3049185"/>
            <a:ext cx="478824" cy="858794"/>
            <a:chOff x="5879127" y="3194200"/>
            <a:chExt cx="478824" cy="858794"/>
          </a:xfrm>
        </p:grpSpPr>
        <p:sp>
          <p:nvSpPr>
            <p:cNvPr id="48" name="Chevron 47"/>
            <p:cNvSpPr/>
            <p:nvPr/>
          </p:nvSpPr>
          <p:spPr>
            <a:xfrm rot="2863839">
              <a:off x="5704587" y="3368740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 rot="2863839">
              <a:off x="6001149" y="3696193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8" name="Group 1097"/>
          <p:cNvGrpSpPr/>
          <p:nvPr/>
        </p:nvGrpSpPr>
        <p:grpSpPr>
          <a:xfrm>
            <a:off x="4466931" y="3171506"/>
            <a:ext cx="479824" cy="857886"/>
            <a:chOff x="4809037" y="3316521"/>
            <a:chExt cx="479824" cy="857886"/>
          </a:xfrm>
        </p:grpSpPr>
        <p:sp>
          <p:nvSpPr>
            <p:cNvPr id="42" name="Chevron 41"/>
            <p:cNvSpPr/>
            <p:nvPr/>
          </p:nvSpPr>
          <p:spPr>
            <a:xfrm rot="18734268">
              <a:off x="4634497" y="3817606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 rot="18734268">
              <a:off x="4932059" y="3491061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7" name="Group 1096"/>
          <p:cNvGrpSpPr/>
          <p:nvPr/>
        </p:nvGrpSpPr>
        <p:grpSpPr>
          <a:xfrm>
            <a:off x="3464972" y="3049185"/>
            <a:ext cx="478824" cy="858794"/>
            <a:chOff x="3807078" y="3194200"/>
            <a:chExt cx="478824" cy="858794"/>
          </a:xfrm>
        </p:grpSpPr>
        <p:sp>
          <p:nvSpPr>
            <p:cNvPr id="44" name="Chevron 43"/>
            <p:cNvSpPr/>
            <p:nvPr/>
          </p:nvSpPr>
          <p:spPr>
            <a:xfrm rot="2863839">
              <a:off x="3632538" y="3368740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Chevron 44"/>
            <p:cNvSpPr/>
            <p:nvPr/>
          </p:nvSpPr>
          <p:spPr>
            <a:xfrm rot="2863839">
              <a:off x="3929100" y="3696193"/>
              <a:ext cx="531341" cy="182262"/>
            </a:xfrm>
            <a:prstGeom prst="chevron">
              <a:avLst/>
            </a:prstGeom>
            <a:gradFill>
              <a:gsLst>
                <a:gs pos="25000">
                  <a:srgbClr val="C5BBB6">
                    <a:alpha val="65000"/>
                  </a:srgbClr>
                </a:gs>
                <a:gs pos="79175">
                  <a:srgbClr val="AFA093">
                    <a:alpha val="65000"/>
                  </a:srgbClr>
                </a:gs>
                <a:gs pos="51000">
                  <a:schemeClr val="accent1">
                    <a:alpha val="54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Chevron 31"/>
          <p:cNvSpPr/>
          <p:nvPr/>
        </p:nvSpPr>
        <p:spPr>
          <a:xfrm rot="18734268">
            <a:off x="2148558" y="3672591"/>
            <a:ext cx="531341" cy="182262"/>
          </a:xfrm>
          <a:prstGeom prst="chevron">
            <a:avLst/>
          </a:prstGeom>
          <a:gradFill>
            <a:gsLst>
              <a:gs pos="25000">
                <a:srgbClr val="C5BBB6">
                  <a:alpha val="65000"/>
                </a:srgbClr>
              </a:gs>
              <a:gs pos="79175">
                <a:srgbClr val="AFA093">
                  <a:alpha val="65000"/>
                </a:srgbClr>
              </a:gs>
              <a:gs pos="51000">
                <a:schemeClr val="accent1">
                  <a:alpha val="54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8734268">
            <a:off x="2446120" y="3346046"/>
            <a:ext cx="531341" cy="182262"/>
          </a:xfrm>
          <a:prstGeom prst="chevron">
            <a:avLst/>
          </a:prstGeom>
          <a:gradFill>
            <a:gsLst>
              <a:gs pos="25000">
                <a:srgbClr val="C5BBB6">
                  <a:alpha val="65000"/>
                </a:srgbClr>
              </a:gs>
              <a:gs pos="79175">
                <a:srgbClr val="AFA093">
                  <a:alpha val="65000"/>
                </a:srgbClr>
              </a:gs>
              <a:gs pos="51000">
                <a:schemeClr val="accent1">
                  <a:alpha val="54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2863839">
            <a:off x="1146599" y="3223725"/>
            <a:ext cx="531341" cy="182262"/>
          </a:xfrm>
          <a:prstGeom prst="chevron">
            <a:avLst/>
          </a:prstGeom>
          <a:gradFill>
            <a:gsLst>
              <a:gs pos="25000">
                <a:srgbClr val="C5BBB6">
                  <a:alpha val="65000"/>
                </a:srgbClr>
              </a:gs>
              <a:gs pos="79175">
                <a:srgbClr val="AFA093">
                  <a:alpha val="65000"/>
                </a:srgbClr>
              </a:gs>
              <a:gs pos="51000">
                <a:schemeClr val="accent1">
                  <a:alpha val="54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2863839">
            <a:off x="1443161" y="3551178"/>
            <a:ext cx="531341" cy="182262"/>
          </a:xfrm>
          <a:prstGeom prst="chevron">
            <a:avLst/>
          </a:prstGeom>
          <a:gradFill>
            <a:gsLst>
              <a:gs pos="25000">
                <a:srgbClr val="C5BBB6">
                  <a:alpha val="65000"/>
                </a:srgbClr>
              </a:gs>
              <a:gs pos="79175">
                <a:srgbClr val="AFA093">
                  <a:alpha val="65000"/>
                </a:srgbClr>
              </a:gs>
              <a:gs pos="51000">
                <a:schemeClr val="accent1">
                  <a:alpha val="54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87" name="Group 1086"/>
          <p:cNvGrpSpPr/>
          <p:nvPr/>
        </p:nvGrpSpPr>
        <p:grpSpPr>
          <a:xfrm>
            <a:off x="374584" y="1869971"/>
            <a:ext cx="1327063" cy="1451062"/>
            <a:chOff x="716689" y="2014986"/>
            <a:chExt cx="1327063" cy="1451062"/>
          </a:xfrm>
        </p:grpSpPr>
        <p:sp>
          <p:nvSpPr>
            <p:cNvPr id="13" name="Oval 12"/>
            <p:cNvSpPr/>
            <p:nvPr/>
          </p:nvSpPr>
          <p:spPr>
            <a:xfrm>
              <a:off x="889689" y="2458972"/>
              <a:ext cx="1007076" cy="10070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3197" y="2344551"/>
              <a:ext cx="379033" cy="3790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689" y="2014986"/>
              <a:ext cx="1327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Case Introduction</a:t>
              </a:r>
            </a:p>
          </p:txBody>
        </p: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1143000" y="2655888"/>
              <a:ext cx="490538" cy="612775"/>
              <a:chOff x="720" y="1673"/>
              <a:chExt cx="309" cy="386"/>
            </a:xfrm>
            <a:solidFill>
              <a:schemeClr val="accent2"/>
            </a:solidFill>
          </p:grpSpPr>
          <p:sp>
            <p:nvSpPr>
              <p:cNvPr id="1024" name="Freeform 12"/>
              <p:cNvSpPr>
                <a:spLocks noEditPoints="1"/>
              </p:cNvSpPr>
              <p:nvPr/>
            </p:nvSpPr>
            <p:spPr bwMode="auto">
              <a:xfrm>
                <a:off x="720" y="1673"/>
                <a:ext cx="309" cy="386"/>
              </a:xfrm>
              <a:custGeom>
                <a:avLst/>
                <a:gdLst>
                  <a:gd name="T0" fmla="*/ 59 w 404"/>
                  <a:gd name="T1" fmla="*/ 431 h 506"/>
                  <a:gd name="T2" fmla="*/ 39 w 404"/>
                  <a:gd name="T3" fmla="*/ 411 h 506"/>
                  <a:gd name="T4" fmla="*/ 0 w 404"/>
                  <a:gd name="T5" fmla="*/ 44 h 506"/>
                  <a:gd name="T6" fmla="*/ 180 w 404"/>
                  <a:gd name="T7" fmla="*/ 1 h 506"/>
                  <a:gd name="T8" fmla="*/ 255 w 404"/>
                  <a:gd name="T9" fmla="*/ 55 h 506"/>
                  <a:gd name="T10" fmla="*/ 327 w 404"/>
                  <a:gd name="T11" fmla="*/ 60 h 506"/>
                  <a:gd name="T12" fmla="*/ 372 w 404"/>
                  <a:gd name="T13" fmla="*/ 104 h 506"/>
                  <a:gd name="T14" fmla="*/ 403 w 404"/>
                  <a:gd name="T15" fmla="*/ 471 h 506"/>
                  <a:gd name="T16" fmla="*/ 131 w 404"/>
                  <a:gd name="T17" fmla="*/ 506 h 506"/>
                  <a:gd name="T18" fmla="*/ 96 w 404"/>
                  <a:gd name="T19" fmla="*/ 463 h 506"/>
                  <a:gd name="T20" fmla="*/ 29 w 404"/>
                  <a:gd name="T21" fmla="*/ 367 h 506"/>
                  <a:gd name="T22" fmla="*/ 272 w 404"/>
                  <a:gd name="T23" fmla="*/ 382 h 506"/>
                  <a:gd name="T24" fmla="*/ 286 w 404"/>
                  <a:gd name="T25" fmla="*/ 144 h 506"/>
                  <a:gd name="T26" fmla="*/ 202 w 404"/>
                  <a:gd name="T27" fmla="*/ 132 h 506"/>
                  <a:gd name="T28" fmla="*/ 184 w 404"/>
                  <a:gd name="T29" fmla="*/ 44 h 506"/>
                  <a:gd name="T30" fmla="*/ 47 w 404"/>
                  <a:gd name="T31" fmla="*/ 31 h 506"/>
                  <a:gd name="T32" fmla="*/ 29 w 404"/>
                  <a:gd name="T33" fmla="*/ 209 h 506"/>
                  <a:gd name="T34" fmla="*/ 285 w 404"/>
                  <a:gd name="T35" fmla="*/ 85 h 506"/>
                  <a:gd name="T36" fmla="*/ 315 w 404"/>
                  <a:gd name="T37" fmla="*/ 136 h 506"/>
                  <a:gd name="T38" fmla="*/ 273 w 404"/>
                  <a:gd name="T39" fmla="*/ 411 h 506"/>
                  <a:gd name="T40" fmla="*/ 76 w 404"/>
                  <a:gd name="T41" fmla="*/ 417 h 506"/>
                  <a:gd name="T42" fmla="*/ 94 w 404"/>
                  <a:gd name="T43" fmla="*/ 441 h 506"/>
                  <a:gd name="T44" fmla="*/ 338 w 404"/>
                  <a:gd name="T45" fmla="*/ 419 h 506"/>
                  <a:gd name="T46" fmla="*/ 337 w 404"/>
                  <a:gd name="T47" fmla="*/ 95 h 506"/>
                  <a:gd name="T48" fmla="*/ 287 w 404"/>
                  <a:gd name="T49" fmla="*/ 81 h 506"/>
                  <a:gd name="T50" fmla="*/ 381 w 404"/>
                  <a:gd name="T51" fmla="*/ 141 h 506"/>
                  <a:gd name="T52" fmla="*/ 359 w 404"/>
                  <a:gd name="T53" fmla="*/ 140 h 506"/>
                  <a:gd name="T54" fmla="*/ 359 w 404"/>
                  <a:gd name="T55" fmla="*/ 434 h 506"/>
                  <a:gd name="T56" fmla="*/ 305 w 404"/>
                  <a:gd name="T57" fmla="*/ 461 h 506"/>
                  <a:gd name="T58" fmla="*/ 118 w 404"/>
                  <a:gd name="T59" fmla="*/ 465 h 506"/>
                  <a:gd name="T60" fmla="*/ 137 w 404"/>
                  <a:gd name="T61" fmla="*/ 484 h 506"/>
                  <a:gd name="T62" fmla="*/ 381 w 404"/>
                  <a:gd name="T63" fmla="*/ 465 h 506"/>
                  <a:gd name="T64" fmla="*/ 261 w 404"/>
                  <a:gd name="T65" fmla="*/ 111 h 506"/>
                  <a:gd name="T66" fmla="*/ 210 w 404"/>
                  <a:gd name="T67" fmla="*/ 53 h 506"/>
                  <a:gd name="T68" fmla="*/ 206 w 404"/>
                  <a:gd name="T69" fmla="*/ 106 h 506"/>
                  <a:gd name="T70" fmla="*/ 261 w 404"/>
                  <a:gd name="T71" fmla="*/ 11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506">
                    <a:moveTo>
                      <a:pt x="96" y="463"/>
                    </a:moveTo>
                    <a:cubicBezTo>
                      <a:pt x="51" y="460"/>
                      <a:pt x="61" y="440"/>
                      <a:pt x="59" y="431"/>
                    </a:cubicBezTo>
                    <a:cubicBezTo>
                      <a:pt x="59" y="431"/>
                      <a:pt x="59" y="431"/>
                      <a:pt x="59" y="431"/>
                    </a:cubicBezTo>
                    <a:cubicBezTo>
                      <a:pt x="58" y="415"/>
                      <a:pt x="55" y="411"/>
                      <a:pt x="39" y="411"/>
                    </a:cubicBezTo>
                    <a:cubicBezTo>
                      <a:pt x="15" y="410"/>
                      <a:pt x="0" y="396"/>
                      <a:pt x="0" y="372"/>
                    </a:cubicBezTo>
                    <a:cubicBezTo>
                      <a:pt x="0" y="262"/>
                      <a:pt x="0" y="153"/>
                      <a:pt x="0" y="44"/>
                    </a:cubicBezTo>
                    <a:cubicBezTo>
                      <a:pt x="0" y="19"/>
                      <a:pt x="18" y="1"/>
                      <a:pt x="43" y="1"/>
                    </a:cubicBezTo>
                    <a:cubicBezTo>
                      <a:pt x="89" y="1"/>
                      <a:pt x="134" y="2"/>
                      <a:pt x="180" y="1"/>
                    </a:cubicBezTo>
                    <a:cubicBezTo>
                      <a:pt x="197" y="0"/>
                      <a:pt x="208" y="7"/>
                      <a:pt x="219" y="18"/>
                    </a:cubicBezTo>
                    <a:cubicBezTo>
                      <a:pt x="231" y="30"/>
                      <a:pt x="243" y="43"/>
                      <a:pt x="255" y="55"/>
                    </a:cubicBezTo>
                    <a:cubicBezTo>
                      <a:pt x="258" y="57"/>
                      <a:pt x="263" y="59"/>
                      <a:pt x="267" y="60"/>
                    </a:cubicBezTo>
                    <a:cubicBezTo>
                      <a:pt x="287" y="60"/>
                      <a:pt x="307" y="60"/>
                      <a:pt x="327" y="60"/>
                    </a:cubicBezTo>
                    <a:cubicBezTo>
                      <a:pt x="346" y="60"/>
                      <a:pt x="358" y="71"/>
                      <a:pt x="358" y="91"/>
                    </a:cubicBezTo>
                    <a:cubicBezTo>
                      <a:pt x="359" y="100"/>
                      <a:pt x="363" y="103"/>
                      <a:pt x="372" y="104"/>
                    </a:cubicBezTo>
                    <a:cubicBezTo>
                      <a:pt x="391" y="104"/>
                      <a:pt x="403" y="117"/>
                      <a:pt x="403" y="136"/>
                    </a:cubicBezTo>
                    <a:cubicBezTo>
                      <a:pt x="403" y="248"/>
                      <a:pt x="402" y="359"/>
                      <a:pt x="403" y="471"/>
                    </a:cubicBezTo>
                    <a:cubicBezTo>
                      <a:pt x="404" y="499"/>
                      <a:pt x="385" y="506"/>
                      <a:pt x="369" y="506"/>
                    </a:cubicBezTo>
                    <a:cubicBezTo>
                      <a:pt x="289" y="506"/>
                      <a:pt x="210" y="506"/>
                      <a:pt x="131" y="506"/>
                    </a:cubicBezTo>
                    <a:cubicBezTo>
                      <a:pt x="118" y="506"/>
                      <a:pt x="106" y="495"/>
                      <a:pt x="102" y="483"/>
                    </a:cubicBezTo>
                    <a:cubicBezTo>
                      <a:pt x="100" y="476"/>
                      <a:pt x="98" y="466"/>
                      <a:pt x="96" y="463"/>
                    </a:cubicBezTo>
                    <a:close/>
                    <a:moveTo>
                      <a:pt x="29" y="209"/>
                    </a:moveTo>
                    <a:cubicBezTo>
                      <a:pt x="29" y="262"/>
                      <a:pt x="29" y="315"/>
                      <a:pt x="29" y="367"/>
                    </a:cubicBezTo>
                    <a:cubicBezTo>
                      <a:pt x="29" y="378"/>
                      <a:pt x="31" y="383"/>
                      <a:pt x="43" y="383"/>
                    </a:cubicBezTo>
                    <a:cubicBezTo>
                      <a:pt x="119" y="382"/>
                      <a:pt x="196" y="382"/>
                      <a:pt x="272" y="382"/>
                    </a:cubicBezTo>
                    <a:cubicBezTo>
                      <a:pt x="282" y="383"/>
                      <a:pt x="286" y="380"/>
                      <a:pt x="286" y="369"/>
                    </a:cubicBezTo>
                    <a:cubicBezTo>
                      <a:pt x="286" y="294"/>
                      <a:pt x="286" y="219"/>
                      <a:pt x="286" y="144"/>
                    </a:cubicBezTo>
                    <a:cubicBezTo>
                      <a:pt x="286" y="135"/>
                      <a:pt x="283" y="131"/>
                      <a:pt x="274" y="132"/>
                    </a:cubicBezTo>
                    <a:cubicBezTo>
                      <a:pt x="250" y="132"/>
                      <a:pt x="226" y="132"/>
                      <a:pt x="202" y="132"/>
                    </a:cubicBezTo>
                    <a:cubicBezTo>
                      <a:pt x="190" y="132"/>
                      <a:pt x="184" y="126"/>
                      <a:pt x="184" y="114"/>
                    </a:cubicBezTo>
                    <a:cubicBezTo>
                      <a:pt x="184" y="90"/>
                      <a:pt x="184" y="67"/>
                      <a:pt x="184" y="44"/>
                    </a:cubicBezTo>
                    <a:cubicBezTo>
                      <a:pt x="184" y="34"/>
                      <a:pt x="180" y="30"/>
                      <a:pt x="170" y="30"/>
                    </a:cubicBezTo>
                    <a:cubicBezTo>
                      <a:pt x="129" y="31"/>
                      <a:pt x="88" y="31"/>
                      <a:pt x="47" y="31"/>
                    </a:cubicBezTo>
                    <a:cubicBezTo>
                      <a:pt x="35" y="31"/>
                      <a:pt x="29" y="37"/>
                      <a:pt x="29" y="49"/>
                    </a:cubicBezTo>
                    <a:cubicBezTo>
                      <a:pt x="29" y="102"/>
                      <a:pt x="29" y="156"/>
                      <a:pt x="29" y="209"/>
                    </a:cubicBezTo>
                    <a:close/>
                    <a:moveTo>
                      <a:pt x="287" y="81"/>
                    </a:moveTo>
                    <a:cubicBezTo>
                      <a:pt x="284" y="81"/>
                      <a:pt x="282" y="82"/>
                      <a:pt x="285" y="85"/>
                    </a:cubicBezTo>
                    <a:cubicBezTo>
                      <a:pt x="288" y="89"/>
                      <a:pt x="292" y="93"/>
                      <a:pt x="296" y="97"/>
                    </a:cubicBezTo>
                    <a:cubicBezTo>
                      <a:pt x="308" y="108"/>
                      <a:pt x="315" y="118"/>
                      <a:pt x="315" y="136"/>
                    </a:cubicBezTo>
                    <a:cubicBezTo>
                      <a:pt x="314" y="214"/>
                      <a:pt x="313" y="291"/>
                      <a:pt x="315" y="369"/>
                    </a:cubicBezTo>
                    <a:cubicBezTo>
                      <a:pt x="316" y="393"/>
                      <a:pt x="295" y="412"/>
                      <a:pt x="273" y="411"/>
                    </a:cubicBezTo>
                    <a:cubicBezTo>
                      <a:pt x="211" y="410"/>
                      <a:pt x="149" y="411"/>
                      <a:pt x="87" y="411"/>
                    </a:cubicBezTo>
                    <a:cubicBezTo>
                      <a:pt x="76" y="410"/>
                      <a:pt x="76" y="417"/>
                      <a:pt x="76" y="417"/>
                    </a:cubicBezTo>
                    <a:cubicBezTo>
                      <a:pt x="74" y="422"/>
                      <a:pt x="75" y="428"/>
                      <a:pt x="76" y="434"/>
                    </a:cubicBezTo>
                    <a:cubicBezTo>
                      <a:pt x="77" y="442"/>
                      <a:pt x="88" y="441"/>
                      <a:pt x="94" y="441"/>
                    </a:cubicBezTo>
                    <a:cubicBezTo>
                      <a:pt x="168" y="441"/>
                      <a:pt x="242" y="441"/>
                      <a:pt x="316" y="441"/>
                    </a:cubicBezTo>
                    <a:cubicBezTo>
                      <a:pt x="337" y="441"/>
                      <a:pt x="338" y="440"/>
                      <a:pt x="338" y="419"/>
                    </a:cubicBezTo>
                    <a:cubicBezTo>
                      <a:pt x="338" y="314"/>
                      <a:pt x="338" y="209"/>
                      <a:pt x="338" y="104"/>
                    </a:cubicBezTo>
                    <a:cubicBezTo>
                      <a:pt x="338" y="101"/>
                      <a:pt x="338" y="97"/>
                      <a:pt x="337" y="95"/>
                    </a:cubicBezTo>
                    <a:cubicBezTo>
                      <a:pt x="335" y="88"/>
                      <a:pt x="330" y="82"/>
                      <a:pt x="324" y="82"/>
                    </a:cubicBezTo>
                    <a:cubicBezTo>
                      <a:pt x="312" y="80"/>
                      <a:pt x="299" y="81"/>
                      <a:pt x="287" y="81"/>
                    </a:cubicBezTo>
                    <a:close/>
                    <a:moveTo>
                      <a:pt x="381" y="305"/>
                    </a:moveTo>
                    <a:cubicBezTo>
                      <a:pt x="381" y="250"/>
                      <a:pt x="381" y="196"/>
                      <a:pt x="381" y="141"/>
                    </a:cubicBezTo>
                    <a:cubicBezTo>
                      <a:pt x="381" y="132"/>
                      <a:pt x="376" y="126"/>
                      <a:pt x="367" y="125"/>
                    </a:cubicBezTo>
                    <a:cubicBezTo>
                      <a:pt x="358" y="124"/>
                      <a:pt x="359" y="134"/>
                      <a:pt x="359" y="140"/>
                    </a:cubicBezTo>
                    <a:cubicBezTo>
                      <a:pt x="359" y="203"/>
                      <a:pt x="359" y="266"/>
                      <a:pt x="359" y="329"/>
                    </a:cubicBezTo>
                    <a:cubicBezTo>
                      <a:pt x="359" y="364"/>
                      <a:pt x="358" y="399"/>
                      <a:pt x="359" y="434"/>
                    </a:cubicBezTo>
                    <a:cubicBezTo>
                      <a:pt x="359" y="444"/>
                      <a:pt x="355" y="451"/>
                      <a:pt x="348" y="455"/>
                    </a:cubicBezTo>
                    <a:cubicBezTo>
                      <a:pt x="336" y="464"/>
                      <a:pt x="319" y="461"/>
                      <a:pt x="305" y="461"/>
                    </a:cubicBezTo>
                    <a:cubicBezTo>
                      <a:pt x="247" y="461"/>
                      <a:pt x="190" y="461"/>
                      <a:pt x="132" y="461"/>
                    </a:cubicBezTo>
                    <a:cubicBezTo>
                      <a:pt x="113" y="461"/>
                      <a:pt x="117" y="463"/>
                      <a:pt x="118" y="465"/>
                    </a:cubicBezTo>
                    <a:cubicBezTo>
                      <a:pt x="120" y="470"/>
                      <a:pt x="121" y="476"/>
                      <a:pt x="124" y="480"/>
                    </a:cubicBezTo>
                    <a:cubicBezTo>
                      <a:pt x="127" y="483"/>
                      <a:pt x="133" y="484"/>
                      <a:pt x="137" y="484"/>
                    </a:cubicBezTo>
                    <a:cubicBezTo>
                      <a:pt x="212" y="485"/>
                      <a:pt x="286" y="485"/>
                      <a:pt x="361" y="485"/>
                    </a:cubicBezTo>
                    <a:cubicBezTo>
                      <a:pt x="376" y="485"/>
                      <a:pt x="381" y="479"/>
                      <a:pt x="381" y="465"/>
                    </a:cubicBezTo>
                    <a:cubicBezTo>
                      <a:pt x="381" y="411"/>
                      <a:pt x="381" y="358"/>
                      <a:pt x="381" y="305"/>
                    </a:cubicBezTo>
                    <a:close/>
                    <a:moveTo>
                      <a:pt x="261" y="111"/>
                    </a:moveTo>
                    <a:cubicBezTo>
                      <a:pt x="266" y="111"/>
                      <a:pt x="264" y="108"/>
                      <a:pt x="262" y="106"/>
                    </a:cubicBezTo>
                    <a:cubicBezTo>
                      <a:pt x="245" y="88"/>
                      <a:pt x="227" y="71"/>
                      <a:pt x="210" y="53"/>
                    </a:cubicBezTo>
                    <a:cubicBezTo>
                      <a:pt x="206" y="49"/>
                      <a:pt x="206" y="52"/>
                      <a:pt x="205" y="54"/>
                    </a:cubicBezTo>
                    <a:cubicBezTo>
                      <a:pt x="205" y="72"/>
                      <a:pt x="205" y="89"/>
                      <a:pt x="206" y="106"/>
                    </a:cubicBezTo>
                    <a:cubicBezTo>
                      <a:pt x="206" y="108"/>
                      <a:pt x="206" y="110"/>
                      <a:pt x="210" y="110"/>
                    </a:cubicBezTo>
                    <a:cubicBezTo>
                      <a:pt x="227" y="110"/>
                      <a:pt x="244" y="111"/>
                      <a:pt x="26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5" name="Freeform 13"/>
              <p:cNvSpPr>
                <a:spLocks/>
              </p:cNvSpPr>
              <p:nvPr/>
            </p:nvSpPr>
            <p:spPr bwMode="auto">
              <a:xfrm>
                <a:off x="777" y="1778"/>
                <a:ext cx="127" cy="140"/>
              </a:xfrm>
              <a:custGeom>
                <a:avLst/>
                <a:gdLst>
                  <a:gd name="T0" fmla="*/ 112 w 167"/>
                  <a:gd name="T1" fmla="*/ 143 h 184"/>
                  <a:gd name="T2" fmla="*/ 94 w 167"/>
                  <a:gd name="T3" fmla="*/ 84 h 184"/>
                  <a:gd name="T4" fmla="*/ 84 w 167"/>
                  <a:gd name="T5" fmla="*/ 47 h 184"/>
                  <a:gd name="T6" fmla="*/ 84 w 167"/>
                  <a:gd name="T7" fmla="*/ 47 h 184"/>
                  <a:gd name="T8" fmla="*/ 64 w 167"/>
                  <a:gd name="T9" fmla="*/ 184 h 184"/>
                  <a:gd name="T10" fmla="*/ 60 w 167"/>
                  <a:gd name="T11" fmla="*/ 184 h 184"/>
                  <a:gd name="T12" fmla="*/ 51 w 167"/>
                  <a:gd name="T13" fmla="*/ 141 h 184"/>
                  <a:gd name="T14" fmla="*/ 42 w 167"/>
                  <a:gd name="T15" fmla="*/ 108 h 184"/>
                  <a:gd name="T16" fmla="*/ 27 w 167"/>
                  <a:gd name="T17" fmla="*/ 98 h 184"/>
                  <a:gd name="T18" fmla="*/ 0 w 167"/>
                  <a:gd name="T19" fmla="*/ 95 h 184"/>
                  <a:gd name="T20" fmla="*/ 29 w 167"/>
                  <a:gd name="T21" fmla="*/ 80 h 184"/>
                  <a:gd name="T22" fmla="*/ 40 w 167"/>
                  <a:gd name="T23" fmla="*/ 41 h 184"/>
                  <a:gd name="T24" fmla="*/ 40 w 167"/>
                  <a:gd name="T25" fmla="*/ 41 h 184"/>
                  <a:gd name="T26" fmla="*/ 58 w 167"/>
                  <a:gd name="T27" fmla="*/ 118 h 184"/>
                  <a:gd name="T28" fmla="*/ 58 w 167"/>
                  <a:gd name="T29" fmla="*/ 118 h 184"/>
                  <a:gd name="T30" fmla="*/ 58 w 167"/>
                  <a:gd name="T31" fmla="*/ 118 h 184"/>
                  <a:gd name="T32" fmla="*/ 73 w 167"/>
                  <a:gd name="T33" fmla="*/ 45 h 184"/>
                  <a:gd name="T34" fmla="*/ 84 w 167"/>
                  <a:gd name="T35" fmla="*/ 0 h 184"/>
                  <a:gd name="T36" fmla="*/ 112 w 167"/>
                  <a:gd name="T37" fmla="*/ 110 h 184"/>
                  <a:gd name="T38" fmla="*/ 147 w 167"/>
                  <a:gd name="T39" fmla="*/ 85 h 184"/>
                  <a:gd name="T40" fmla="*/ 161 w 167"/>
                  <a:gd name="T41" fmla="*/ 87 h 184"/>
                  <a:gd name="T42" fmla="*/ 166 w 167"/>
                  <a:gd name="T43" fmla="*/ 100 h 184"/>
                  <a:gd name="T44" fmla="*/ 155 w 167"/>
                  <a:gd name="T45" fmla="*/ 106 h 184"/>
                  <a:gd name="T46" fmla="*/ 134 w 167"/>
                  <a:gd name="T47" fmla="*/ 101 h 184"/>
                  <a:gd name="T48" fmla="*/ 112 w 167"/>
                  <a:gd name="T49" fmla="*/ 143 h 184"/>
                  <a:gd name="T50" fmla="*/ 112 w 167"/>
                  <a:gd name="T51" fmla="*/ 14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84">
                    <a:moveTo>
                      <a:pt x="112" y="143"/>
                    </a:moveTo>
                    <a:cubicBezTo>
                      <a:pt x="112" y="143"/>
                      <a:pt x="100" y="102"/>
                      <a:pt x="94" y="84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3" y="48"/>
                      <a:pt x="85" y="47"/>
                      <a:pt x="84" y="47"/>
                    </a:cubicBezTo>
                    <a:cubicBezTo>
                      <a:pt x="78" y="86"/>
                      <a:pt x="70" y="146"/>
                      <a:pt x="64" y="184"/>
                    </a:cubicBezTo>
                    <a:cubicBezTo>
                      <a:pt x="62" y="184"/>
                      <a:pt x="60" y="184"/>
                      <a:pt x="60" y="184"/>
                    </a:cubicBezTo>
                    <a:cubicBezTo>
                      <a:pt x="57" y="170"/>
                      <a:pt x="54" y="155"/>
                      <a:pt x="51" y="141"/>
                    </a:cubicBezTo>
                    <a:cubicBezTo>
                      <a:pt x="48" y="130"/>
                      <a:pt x="46" y="119"/>
                      <a:pt x="42" y="108"/>
                    </a:cubicBezTo>
                    <a:cubicBezTo>
                      <a:pt x="40" y="102"/>
                      <a:pt x="36" y="99"/>
                      <a:pt x="27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23" y="92"/>
                      <a:pt x="29" y="80"/>
                    </a:cubicBezTo>
                    <a:cubicBezTo>
                      <a:pt x="34" y="70"/>
                      <a:pt x="36" y="53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3" y="58"/>
                      <a:pt x="58" y="118"/>
                      <a:pt x="58" y="118"/>
                    </a:cubicBezTo>
                    <a:cubicBezTo>
                      <a:pt x="59" y="118"/>
                      <a:pt x="59" y="118"/>
                      <a:pt x="58" y="118"/>
                    </a:cubicBezTo>
                    <a:cubicBezTo>
                      <a:pt x="59" y="118"/>
                      <a:pt x="58" y="118"/>
                      <a:pt x="58" y="118"/>
                    </a:cubicBezTo>
                    <a:cubicBezTo>
                      <a:pt x="61" y="96"/>
                      <a:pt x="70" y="67"/>
                      <a:pt x="73" y="45"/>
                    </a:cubicBezTo>
                    <a:cubicBezTo>
                      <a:pt x="76" y="31"/>
                      <a:pt x="80" y="17"/>
                      <a:pt x="84" y="0"/>
                    </a:cubicBezTo>
                    <a:cubicBezTo>
                      <a:pt x="93" y="35"/>
                      <a:pt x="104" y="78"/>
                      <a:pt x="112" y="110"/>
                    </a:cubicBezTo>
                    <a:cubicBezTo>
                      <a:pt x="123" y="103"/>
                      <a:pt x="134" y="89"/>
                      <a:pt x="147" y="85"/>
                    </a:cubicBezTo>
                    <a:cubicBezTo>
                      <a:pt x="151" y="84"/>
                      <a:pt x="157" y="84"/>
                      <a:pt x="161" y="87"/>
                    </a:cubicBezTo>
                    <a:cubicBezTo>
                      <a:pt x="164" y="89"/>
                      <a:pt x="167" y="96"/>
                      <a:pt x="166" y="100"/>
                    </a:cubicBezTo>
                    <a:cubicBezTo>
                      <a:pt x="165" y="102"/>
                      <a:pt x="159" y="106"/>
                      <a:pt x="155" y="106"/>
                    </a:cubicBezTo>
                    <a:cubicBezTo>
                      <a:pt x="148" y="105"/>
                      <a:pt x="143" y="103"/>
                      <a:pt x="134" y="101"/>
                    </a:cubicBezTo>
                    <a:cubicBezTo>
                      <a:pt x="125" y="116"/>
                      <a:pt x="125" y="116"/>
                      <a:pt x="112" y="143"/>
                    </a:cubicBezTo>
                    <a:cubicBezTo>
                      <a:pt x="110" y="143"/>
                      <a:pt x="112" y="143"/>
                      <a:pt x="112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8" name="Oval 14"/>
              <p:cNvSpPr>
                <a:spLocks noChangeArrowheads="1"/>
              </p:cNvSpPr>
              <p:nvPr/>
            </p:nvSpPr>
            <p:spPr bwMode="auto">
              <a:xfrm>
                <a:off x="877" y="1832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090" name="Group 1089"/>
          <p:cNvGrpSpPr/>
          <p:nvPr/>
        </p:nvGrpSpPr>
        <p:grpSpPr>
          <a:xfrm>
            <a:off x="2413386" y="1679950"/>
            <a:ext cx="1470168" cy="1595323"/>
            <a:chOff x="2755492" y="1824964"/>
            <a:chExt cx="1470168" cy="1595323"/>
          </a:xfrm>
        </p:grpSpPr>
        <p:sp>
          <p:nvSpPr>
            <p:cNvPr id="15" name="Oval 14"/>
            <p:cNvSpPr/>
            <p:nvPr/>
          </p:nvSpPr>
          <p:spPr>
            <a:xfrm>
              <a:off x="2994955" y="2413211"/>
              <a:ext cx="1007076" cy="10070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876620" y="2344551"/>
              <a:ext cx="379033" cy="3790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5492" y="1824964"/>
              <a:ext cx="147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Initial Diagnosis </a:t>
              </a:r>
            </a:p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and Care Plan</a:t>
              </a:r>
            </a:p>
          </p:txBody>
        </p:sp>
        <p:grpSp>
          <p:nvGrpSpPr>
            <p:cNvPr id="1029" name="Group 18"/>
            <p:cNvGrpSpPr>
              <a:grpSpLocks noChangeAspect="1"/>
            </p:cNvGrpSpPr>
            <p:nvPr/>
          </p:nvGrpSpPr>
          <p:grpSpPr bwMode="auto">
            <a:xfrm>
              <a:off x="3298822" y="2600895"/>
              <a:ext cx="412749" cy="604837"/>
              <a:chOff x="2078" y="1656"/>
              <a:chExt cx="260" cy="381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031" name="Rectangle 19"/>
              <p:cNvSpPr>
                <a:spLocks noChangeArrowheads="1"/>
              </p:cNvSpPr>
              <p:nvPr/>
            </p:nvSpPr>
            <p:spPr bwMode="auto">
              <a:xfrm>
                <a:off x="2118" y="1737"/>
                <a:ext cx="181" cy="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3" name="Freeform 20"/>
              <p:cNvSpPr>
                <a:spLocks/>
              </p:cNvSpPr>
              <p:nvPr/>
            </p:nvSpPr>
            <p:spPr bwMode="auto">
              <a:xfrm>
                <a:off x="2078" y="1697"/>
                <a:ext cx="260" cy="340"/>
              </a:xfrm>
              <a:custGeom>
                <a:avLst/>
                <a:gdLst>
                  <a:gd name="T0" fmla="*/ 192 w 260"/>
                  <a:gd name="T1" fmla="*/ 0 h 340"/>
                  <a:gd name="T2" fmla="*/ 192 w 260"/>
                  <a:gd name="T3" fmla="*/ 15 h 340"/>
                  <a:gd name="T4" fmla="*/ 245 w 260"/>
                  <a:gd name="T5" fmla="*/ 15 h 340"/>
                  <a:gd name="T6" fmla="*/ 245 w 260"/>
                  <a:gd name="T7" fmla="*/ 325 h 340"/>
                  <a:gd name="T8" fmla="*/ 16 w 260"/>
                  <a:gd name="T9" fmla="*/ 325 h 340"/>
                  <a:gd name="T10" fmla="*/ 16 w 260"/>
                  <a:gd name="T11" fmla="*/ 15 h 340"/>
                  <a:gd name="T12" fmla="*/ 70 w 260"/>
                  <a:gd name="T13" fmla="*/ 15 h 340"/>
                  <a:gd name="T14" fmla="*/ 70 w 260"/>
                  <a:gd name="T15" fmla="*/ 0 h 340"/>
                  <a:gd name="T16" fmla="*/ 0 w 260"/>
                  <a:gd name="T17" fmla="*/ 0 h 340"/>
                  <a:gd name="T18" fmla="*/ 0 w 260"/>
                  <a:gd name="T19" fmla="*/ 340 h 340"/>
                  <a:gd name="T20" fmla="*/ 260 w 260"/>
                  <a:gd name="T21" fmla="*/ 340 h 340"/>
                  <a:gd name="T22" fmla="*/ 260 w 260"/>
                  <a:gd name="T23" fmla="*/ 0 h 340"/>
                  <a:gd name="T24" fmla="*/ 192 w 260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340">
                    <a:moveTo>
                      <a:pt x="192" y="0"/>
                    </a:moveTo>
                    <a:lnTo>
                      <a:pt x="192" y="15"/>
                    </a:lnTo>
                    <a:lnTo>
                      <a:pt x="245" y="15"/>
                    </a:lnTo>
                    <a:lnTo>
                      <a:pt x="245" y="325"/>
                    </a:lnTo>
                    <a:lnTo>
                      <a:pt x="16" y="325"/>
                    </a:lnTo>
                    <a:lnTo>
                      <a:pt x="16" y="15"/>
                    </a:lnTo>
                    <a:lnTo>
                      <a:pt x="70" y="1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260" y="340"/>
                    </a:lnTo>
                    <a:lnTo>
                      <a:pt x="260" y="0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4" name="Freeform 21"/>
              <p:cNvSpPr>
                <a:spLocks noEditPoints="1"/>
              </p:cNvSpPr>
              <p:nvPr/>
            </p:nvSpPr>
            <p:spPr bwMode="auto">
              <a:xfrm>
                <a:off x="2155" y="1656"/>
                <a:ext cx="107" cy="66"/>
              </a:xfrm>
              <a:custGeom>
                <a:avLst/>
                <a:gdLst>
                  <a:gd name="T0" fmla="*/ 110 w 149"/>
                  <a:gd name="T1" fmla="*/ 39 h 92"/>
                  <a:gd name="T2" fmla="*/ 110 w 149"/>
                  <a:gd name="T3" fmla="*/ 37 h 92"/>
                  <a:gd name="T4" fmla="*/ 73 w 149"/>
                  <a:gd name="T5" fmla="*/ 0 h 92"/>
                  <a:gd name="T6" fmla="*/ 37 w 149"/>
                  <a:gd name="T7" fmla="*/ 37 h 92"/>
                  <a:gd name="T8" fmla="*/ 37 w 149"/>
                  <a:gd name="T9" fmla="*/ 39 h 92"/>
                  <a:gd name="T10" fmla="*/ 0 w 149"/>
                  <a:gd name="T11" fmla="*/ 39 h 92"/>
                  <a:gd name="T12" fmla="*/ 0 w 149"/>
                  <a:gd name="T13" fmla="*/ 92 h 92"/>
                  <a:gd name="T14" fmla="*/ 149 w 149"/>
                  <a:gd name="T15" fmla="*/ 92 h 92"/>
                  <a:gd name="T16" fmla="*/ 149 w 149"/>
                  <a:gd name="T17" fmla="*/ 39 h 92"/>
                  <a:gd name="T18" fmla="*/ 110 w 149"/>
                  <a:gd name="T19" fmla="*/ 39 h 92"/>
                  <a:gd name="T20" fmla="*/ 73 w 149"/>
                  <a:gd name="T21" fmla="*/ 48 h 92"/>
                  <a:gd name="T22" fmla="*/ 58 w 149"/>
                  <a:gd name="T23" fmla="*/ 33 h 92"/>
                  <a:gd name="T24" fmla="*/ 73 w 149"/>
                  <a:gd name="T25" fmla="*/ 18 h 92"/>
                  <a:gd name="T26" fmla="*/ 88 w 149"/>
                  <a:gd name="T27" fmla="*/ 33 h 92"/>
                  <a:gd name="T28" fmla="*/ 73 w 149"/>
                  <a:gd name="T29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" h="92">
                    <a:moveTo>
                      <a:pt x="110" y="39"/>
                    </a:moveTo>
                    <a:cubicBezTo>
                      <a:pt x="110" y="38"/>
                      <a:pt x="110" y="38"/>
                      <a:pt x="110" y="37"/>
                    </a:cubicBezTo>
                    <a:cubicBezTo>
                      <a:pt x="110" y="16"/>
                      <a:pt x="94" y="0"/>
                      <a:pt x="73" y="0"/>
                    </a:cubicBezTo>
                    <a:cubicBezTo>
                      <a:pt x="53" y="0"/>
                      <a:pt x="37" y="16"/>
                      <a:pt x="37" y="37"/>
                    </a:cubicBezTo>
                    <a:cubicBezTo>
                      <a:pt x="37" y="38"/>
                      <a:pt x="37" y="38"/>
                      <a:pt x="3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39"/>
                      <a:pt x="149" y="39"/>
                      <a:pt x="149" y="39"/>
                    </a:cubicBezTo>
                    <a:lnTo>
                      <a:pt x="110" y="39"/>
                    </a:lnTo>
                    <a:close/>
                    <a:moveTo>
                      <a:pt x="73" y="48"/>
                    </a:moveTo>
                    <a:cubicBezTo>
                      <a:pt x="65" y="48"/>
                      <a:pt x="58" y="41"/>
                      <a:pt x="58" y="33"/>
                    </a:cubicBezTo>
                    <a:cubicBezTo>
                      <a:pt x="58" y="25"/>
                      <a:pt x="65" y="18"/>
                      <a:pt x="73" y="18"/>
                    </a:cubicBezTo>
                    <a:cubicBezTo>
                      <a:pt x="81" y="18"/>
                      <a:pt x="88" y="25"/>
                      <a:pt x="88" y="33"/>
                    </a:cubicBezTo>
                    <a:cubicBezTo>
                      <a:pt x="88" y="41"/>
                      <a:pt x="81" y="48"/>
                      <a:pt x="7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5" name="Freeform 22"/>
              <p:cNvSpPr>
                <a:spLocks noEditPoints="1"/>
              </p:cNvSpPr>
              <p:nvPr/>
            </p:nvSpPr>
            <p:spPr bwMode="auto">
              <a:xfrm>
                <a:off x="2144" y="1775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39 h 46"/>
                  <a:gd name="T12" fmla="*/ 39 w 46"/>
                  <a:gd name="T13" fmla="*/ 39 h 46"/>
                  <a:gd name="T14" fmla="*/ 39 w 46"/>
                  <a:gd name="T15" fmla="*/ 7 h 46"/>
                  <a:gd name="T16" fmla="*/ 7 w 46"/>
                  <a:gd name="T17" fmla="*/ 7 h 46"/>
                  <a:gd name="T18" fmla="*/ 7 w 46"/>
                  <a:gd name="T1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6" name="Rectangle 23"/>
              <p:cNvSpPr>
                <a:spLocks noChangeArrowheads="1"/>
              </p:cNvSpPr>
              <p:nvPr/>
            </p:nvSpPr>
            <p:spPr bwMode="auto">
              <a:xfrm>
                <a:off x="2207" y="1793"/>
                <a:ext cx="61" cy="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7" name="Freeform 24"/>
              <p:cNvSpPr>
                <a:spLocks noEditPoints="1"/>
              </p:cNvSpPr>
              <p:nvPr/>
            </p:nvSpPr>
            <p:spPr bwMode="auto">
              <a:xfrm>
                <a:off x="2144" y="1847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40 h 47"/>
                  <a:gd name="T12" fmla="*/ 39 w 46"/>
                  <a:gd name="T13" fmla="*/ 40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8" name="Rectangle 25"/>
              <p:cNvSpPr>
                <a:spLocks noChangeArrowheads="1"/>
              </p:cNvSpPr>
              <p:nvPr/>
            </p:nvSpPr>
            <p:spPr bwMode="auto">
              <a:xfrm>
                <a:off x="2207" y="1865"/>
                <a:ext cx="61" cy="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0" name="Freeform 26"/>
              <p:cNvSpPr>
                <a:spLocks noEditPoints="1"/>
              </p:cNvSpPr>
              <p:nvPr/>
            </p:nvSpPr>
            <p:spPr bwMode="auto">
              <a:xfrm>
                <a:off x="2144" y="1921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40 h 46"/>
                  <a:gd name="T12" fmla="*/ 39 w 46"/>
                  <a:gd name="T13" fmla="*/ 40 h 46"/>
                  <a:gd name="T14" fmla="*/ 39 w 46"/>
                  <a:gd name="T15" fmla="*/ 7 h 46"/>
                  <a:gd name="T16" fmla="*/ 7 w 46"/>
                  <a:gd name="T17" fmla="*/ 7 h 46"/>
                  <a:gd name="T18" fmla="*/ 7 w 46"/>
                  <a:gd name="T1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1" name="Rectangle 27"/>
              <p:cNvSpPr>
                <a:spLocks noChangeArrowheads="1"/>
              </p:cNvSpPr>
              <p:nvPr/>
            </p:nvSpPr>
            <p:spPr bwMode="auto">
              <a:xfrm>
                <a:off x="2207" y="1939"/>
                <a:ext cx="61" cy="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096" name="Group 1095"/>
          <p:cNvGrpSpPr/>
          <p:nvPr/>
        </p:nvGrpSpPr>
        <p:grpSpPr>
          <a:xfrm>
            <a:off x="1553563" y="3661260"/>
            <a:ext cx="1266284" cy="1679375"/>
            <a:chOff x="1895669" y="3806274"/>
            <a:chExt cx="1266284" cy="1679375"/>
          </a:xfrm>
        </p:grpSpPr>
        <p:sp>
          <p:nvSpPr>
            <p:cNvPr id="14" name="Oval 13"/>
            <p:cNvSpPr/>
            <p:nvPr/>
          </p:nvSpPr>
          <p:spPr>
            <a:xfrm>
              <a:off x="2013582" y="3968625"/>
              <a:ext cx="1007076" cy="10070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88870" y="3806274"/>
              <a:ext cx="379033" cy="3790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95669" y="5023984"/>
              <a:ext cx="1266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Case Details </a:t>
              </a:r>
              <a:b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and Initial Triage</a:t>
              </a:r>
            </a:p>
          </p:txBody>
        </p:sp>
        <p:grpSp>
          <p:nvGrpSpPr>
            <p:cNvPr id="1042" name="Group 31"/>
            <p:cNvGrpSpPr>
              <a:grpSpLocks noChangeAspect="1"/>
            </p:cNvGrpSpPr>
            <p:nvPr/>
          </p:nvGrpSpPr>
          <p:grpSpPr bwMode="auto">
            <a:xfrm>
              <a:off x="2214486" y="4143829"/>
              <a:ext cx="628650" cy="673100"/>
              <a:chOff x="3356" y="1658"/>
              <a:chExt cx="396" cy="424"/>
            </a:xfrm>
            <a:solidFill>
              <a:schemeClr val="accent5"/>
            </a:solidFill>
          </p:grpSpPr>
          <p:sp>
            <p:nvSpPr>
              <p:cNvPr id="1044" name="Oval 32"/>
              <p:cNvSpPr>
                <a:spLocks noChangeArrowheads="1"/>
              </p:cNvSpPr>
              <p:nvPr/>
            </p:nvSpPr>
            <p:spPr bwMode="auto">
              <a:xfrm>
                <a:off x="3480" y="1658"/>
                <a:ext cx="86" cy="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5" name="Freeform 33"/>
              <p:cNvSpPr>
                <a:spLocks/>
              </p:cNvSpPr>
              <p:nvPr/>
            </p:nvSpPr>
            <p:spPr bwMode="auto">
              <a:xfrm>
                <a:off x="3356" y="1759"/>
                <a:ext cx="340" cy="323"/>
              </a:xfrm>
              <a:custGeom>
                <a:avLst/>
                <a:gdLst>
                  <a:gd name="T0" fmla="*/ 22 w 383"/>
                  <a:gd name="T1" fmla="*/ 0 h 364"/>
                  <a:gd name="T2" fmla="*/ 357 w 383"/>
                  <a:gd name="T3" fmla="*/ 0 h 364"/>
                  <a:gd name="T4" fmla="*/ 360 w 383"/>
                  <a:gd name="T5" fmla="*/ 52 h 364"/>
                  <a:gd name="T6" fmla="*/ 251 w 383"/>
                  <a:gd name="T7" fmla="*/ 52 h 364"/>
                  <a:gd name="T8" fmla="*/ 251 w 383"/>
                  <a:gd name="T9" fmla="*/ 338 h 364"/>
                  <a:gd name="T10" fmla="*/ 200 w 383"/>
                  <a:gd name="T11" fmla="*/ 338 h 364"/>
                  <a:gd name="T12" fmla="*/ 200 w 383"/>
                  <a:gd name="T13" fmla="*/ 191 h 364"/>
                  <a:gd name="T14" fmla="*/ 180 w 383"/>
                  <a:gd name="T15" fmla="*/ 191 h 364"/>
                  <a:gd name="T16" fmla="*/ 180 w 383"/>
                  <a:gd name="T17" fmla="*/ 345 h 364"/>
                  <a:gd name="T18" fmla="*/ 128 w 383"/>
                  <a:gd name="T19" fmla="*/ 336 h 364"/>
                  <a:gd name="T20" fmla="*/ 128 w 383"/>
                  <a:gd name="T21" fmla="*/ 52 h 364"/>
                  <a:gd name="T22" fmla="*/ 21 w 383"/>
                  <a:gd name="T23" fmla="*/ 52 h 364"/>
                  <a:gd name="T24" fmla="*/ 22 w 383"/>
                  <a:gd name="T25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364">
                    <a:moveTo>
                      <a:pt x="22" y="0"/>
                    </a:moveTo>
                    <a:cubicBezTo>
                      <a:pt x="22" y="0"/>
                      <a:pt x="332" y="0"/>
                      <a:pt x="357" y="0"/>
                    </a:cubicBezTo>
                    <a:cubicBezTo>
                      <a:pt x="383" y="0"/>
                      <a:pt x="382" y="52"/>
                      <a:pt x="360" y="52"/>
                    </a:cubicBezTo>
                    <a:cubicBezTo>
                      <a:pt x="339" y="52"/>
                      <a:pt x="251" y="52"/>
                      <a:pt x="251" y="52"/>
                    </a:cubicBezTo>
                    <a:cubicBezTo>
                      <a:pt x="251" y="52"/>
                      <a:pt x="251" y="323"/>
                      <a:pt x="251" y="338"/>
                    </a:cubicBezTo>
                    <a:cubicBezTo>
                      <a:pt x="251" y="361"/>
                      <a:pt x="200" y="363"/>
                      <a:pt x="200" y="338"/>
                    </a:cubicBezTo>
                    <a:cubicBezTo>
                      <a:pt x="200" y="313"/>
                      <a:pt x="200" y="213"/>
                      <a:pt x="200" y="191"/>
                    </a:cubicBezTo>
                    <a:cubicBezTo>
                      <a:pt x="200" y="169"/>
                      <a:pt x="180" y="169"/>
                      <a:pt x="180" y="191"/>
                    </a:cubicBezTo>
                    <a:cubicBezTo>
                      <a:pt x="180" y="202"/>
                      <a:pt x="180" y="330"/>
                      <a:pt x="180" y="345"/>
                    </a:cubicBezTo>
                    <a:cubicBezTo>
                      <a:pt x="180" y="361"/>
                      <a:pt x="128" y="364"/>
                      <a:pt x="128" y="336"/>
                    </a:cubicBezTo>
                    <a:cubicBezTo>
                      <a:pt x="128" y="308"/>
                      <a:pt x="128" y="52"/>
                      <a:pt x="128" y="52"/>
                    </a:cubicBezTo>
                    <a:cubicBezTo>
                      <a:pt x="128" y="52"/>
                      <a:pt x="39" y="52"/>
                      <a:pt x="21" y="52"/>
                    </a:cubicBezTo>
                    <a:cubicBezTo>
                      <a:pt x="0" y="52"/>
                      <a:pt x="1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6" name="Freeform 34"/>
              <p:cNvSpPr>
                <a:spLocks noEditPoints="1"/>
              </p:cNvSpPr>
              <p:nvPr/>
            </p:nvSpPr>
            <p:spPr bwMode="auto">
              <a:xfrm>
                <a:off x="3459" y="1759"/>
                <a:ext cx="293" cy="296"/>
              </a:xfrm>
              <a:custGeom>
                <a:avLst/>
                <a:gdLst>
                  <a:gd name="T0" fmla="*/ 322 w 331"/>
                  <a:gd name="T1" fmla="*/ 288 h 333"/>
                  <a:gd name="T2" fmla="*/ 189 w 331"/>
                  <a:gd name="T3" fmla="*/ 153 h 333"/>
                  <a:gd name="T4" fmla="*/ 203 w 331"/>
                  <a:gd name="T5" fmla="*/ 101 h 333"/>
                  <a:gd name="T6" fmla="*/ 102 w 331"/>
                  <a:gd name="T7" fmla="*/ 0 h 333"/>
                  <a:gd name="T8" fmla="*/ 0 w 331"/>
                  <a:gd name="T9" fmla="*/ 101 h 333"/>
                  <a:gd name="T10" fmla="*/ 102 w 331"/>
                  <a:gd name="T11" fmla="*/ 203 h 333"/>
                  <a:gd name="T12" fmla="*/ 154 w 331"/>
                  <a:gd name="T13" fmla="*/ 188 h 333"/>
                  <a:gd name="T14" fmla="*/ 286 w 331"/>
                  <a:gd name="T15" fmla="*/ 323 h 333"/>
                  <a:gd name="T16" fmla="*/ 321 w 331"/>
                  <a:gd name="T17" fmla="*/ 323 h 333"/>
                  <a:gd name="T18" fmla="*/ 322 w 331"/>
                  <a:gd name="T19" fmla="*/ 288 h 333"/>
                  <a:gd name="T20" fmla="*/ 24 w 331"/>
                  <a:gd name="T21" fmla="*/ 101 h 333"/>
                  <a:gd name="T22" fmla="*/ 102 w 331"/>
                  <a:gd name="T23" fmla="*/ 24 h 333"/>
                  <a:gd name="T24" fmla="*/ 179 w 331"/>
                  <a:gd name="T25" fmla="*/ 101 h 333"/>
                  <a:gd name="T26" fmla="*/ 102 w 331"/>
                  <a:gd name="T27" fmla="*/ 179 h 333"/>
                  <a:gd name="T28" fmla="*/ 24 w 331"/>
                  <a:gd name="T29" fmla="*/ 10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1" h="333">
                    <a:moveTo>
                      <a:pt x="322" y="288"/>
                    </a:move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98" y="138"/>
                      <a:pt x="203" y="120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21" y="203"/>
                      <a:pt x="138" y="197"/>
                      <a:pt x="154" y="188"/>
                    </a:cubicBezTo>
                    <a:cubicBezTo>
                      <a:pt x="286" y="323"/>
                      <a:pt x="286" y="323"/>
                      <a:pt x="286" y="323"/>
                    </a:cubicBezTo>
                    <a:cubicBezTo>
                      <a:pt x="296" y="333"/>
                      <a:pt x="312" y="333"/>
                      <a:pt x="321" y="323"/>
                    </a:cubicBezTo>
                    <a:cubicBezTo>
                      <a:pt x="331" y="314"/>
                      <a:pt x="331" y="298"/>
                      <a:pt x="322" y="288"/>
                    </a:cubicBezTo>
                    <a:close/>
                    <a:moveTo>
                      <a:pt x="24" y="101"/>
                    </a:moveTo>
                    <a:cubicBezTo>
                      <a:pt x="24" y="59"/>
                      <a:pt x="59" y="24"/>
                      <a:pt x="102" y="24"/>
                    </a:cubicBezTo>
                    <a:cubicBezTo>
                      <a:pt x="144" y="24"/>
                      <a:pt x="179" y="59"/>
                      <a:pt x="179" y="101"/>
                    </a:cubicBezTo>
                    <a:cubicBezTo>
                      <a:pt x="179" y="144"/>
                      <a:pt x="144" y="179"/>
                      <a:pt x="102" y="179"/>
                    </a:cubicBezTo>
                    <a:cubicBezTo>
                      <a:pt x="59" y="179"/>
                      <a:pt x="24" y="144"/>
                      <a:pt x="24" y="101"/>
                    </a:cubicBezTo>
                    <a:close/>
                  </a:path>
                </a:pathLst>
              </a:custGeom>
              <a:grp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6" name="Oval 15"/>
          <p:cNvSpPr/>
          <p:nvPr/>
        </p:nvSpPr>
        <p:spPr>
          <a:xfrm>
            <a:off x="4758115" y="2313957"/>
            <a:ext cx="1007076" cy="10070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4696883" y="2199537"/>
            <a:ext cx="379033" cy="3790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16897" y="1679950"/>
            <a:ext cx="151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grpSp>
        <p:nvGrpSpPr>
          <p:cNvPr id="1047" name="Group 38"/>
          <p:cNvGrpSpPr>
            <a:grpSpLocks noChangeAspect="1"/>
          </p:cNvGrpSpPr>
          <p:nvPr/>
        </p:nvGrpSpPr>
        <p:grpSpPr bwMode="auto">
          <a:xfrm>
            <a:off x="5058571" y="2453722"/>
            <a:ext cx="479425" cy="663575"/>
            <a:chOff x="3402" y="1637"/>
            <a:chExt cx="302" cy="418"/>
          </a:xfrm>
        </p:grpSpPr>
        <p:sp>
          <p:nvSpPr>
            <p:cNvPr id="1049" name="Rectangle 39"/>
            <p:cNvSpPr>
              <a:spLocks noChangeArrowheads="1"/>
            </p:cNvSpPr>
            <p:nvPr/>
          </p:nvSpPr>
          <p:spPr bwMode="auto">
            <a:xfrm>
              <a:off x="3441" y="1719"/>
              <a:ext cx="183" cy="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0" name="Freeform 40"/>
            <p:cNvSpPr>
              <a:spLocks/>
            </p:cNvSpPr>
            <p:nvPr/>
          </p:nvSpPr>
          <p:spPr bwMode="auto">
            <a:xfrm>
              <a:off x="3402" y="1678"/>
              <a:ext cx="261" cy="341"/>
            </a:xfrm>
            <a:custGeom>
              <a:avLst/>
              <a:gdLst>
                <a:gd name="T0" fmla="*/ 192 w 261"/>
                <a:gd name="T1" fmla="*/ 0 h 341"/>
                <a:gd name="T2" fmla="*/ 192 w 261"/>
                <a:gd name="T3" fmla="*/ 15 h 341"/>
                <a:gd name="T4" fmla="*/ 246 w 261"/>
                <a:gd name="T5" fmla="*/ 15 h 341"/>
                <a:gd name="T6" fmla="*/ 246 w 261"/>
                <a:gd name="T7" fmla="*/ 326 h 341"/>
                <a:gd name="T8" fmla="*/ 15 w 261"/>
                <a:gd name="T9" fmla="*/ 326 h 341"/>
                <a:gd name="T10" fmla="*/ 15 w 261"/>
                <a:gd name="T11" fmla="*/ 15 h 341"/>
                <a:gd name="T12" fmla="*/ 70 w 261"/>
                <a:gd name="T13" fmla="*/ 15 h 341"/>
                <a:gd name="T14" fmla="*/ 70 w 261"/>
                <a:gd name="T15" fmla="*/ 0 h 341"/>
                <a:gd name="T16" fmla="*/ 0 w 261"/>
                <a:gd name="T17" fmla="*/ 0 h 341"/>
                <a:gd name="T18" fmla="*/ 0 w 261"/>
                <a:gd name="T19" fmla="*/ 341 h 341"/>
                <a:gd name="T20" fmla="*/ 261 w 261"/>
                <a:gd name="T21" fmla="*/ 341 h 341"/>
                <a:gd name="T22" fmla="*/ 261 w 261"/>
                <a:gd name="T23" fmla="*/ 0 h 341"/>
                <a:gd name="T24" fmla="*/ 192 w 261"/>
                <a:gd name="T2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41">
                  <a:moveTo>
                    <a:pt x="192" y="0"/>
                  </a:moveTo>
                  <a:lnTo>
                    <a:pt x="192" y="15"/>
                  </a:lnTo>
                  <a:lnTo>
                    <a:pt x="246" y="15"/>
                  </a:lnTo>
                  <a:lnTo>
                    <a:pt x="246" y="326"/>
                  </a:lnTo>
                  <a:lnTo>
                    <a:pt x="15" y="326"/>
                  </a:lnTo>
                  <a:lnTo>
                    <a:pt x="15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61" y="341"/>
                  </a:lnTo>
                  <a:lnTo>
                    <a:pt x="26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1" name="Freeform 41"/>
            <p:cNvSpPr>
              <a:spLocks noEditPoints="1"/>
            </p:cNvSpPr>
            <p:nvPr/>
          </p:nvSpPr>
          <p:spPr bwMode="auto">
            <a:xfrm>
              <a:off x="3479" y="1637"/>
              <a:ext cx="107" cy="67"/>
            </a:xfrm>
            <a:custGeom>
              <a:avLst/>
              <a:gdLst>
                <a:gd name="T0" fmla="*/ 110 w 148"/>
                <a:gd name="T1" fmla="*/ 39 h 92"/>
                <a:gd name="T2" fmla="*/ 110 w 148"/>
                <a:gd name="T3" fmla="*/ 37 h 92"/>
                <a:gd name="T4" fmla="*/ 73 w 148"/>
                <a:gd name="T5" fmla="*/ 0 h 92"/>
                <a:gd name="T6" fmla="*/ 36 w 148"/>
                <a:gd name="T7" fmla="*/ 37 h 92"/>
                <a:gd name="T8" fmla="*/ 36 w 148"/>
                <a:gd name="T9" fmla="*/ 39 h 92"/>
                <a:gd name="T10" fmla="*/ 0 w 148"/>
                <a:gd name="T11" fmla="*/ 39 h 92"/>
                <a:gd name="T12" fmla="*/ 0 w 148"/>
                <a:gd name="T13" fmla="*/ 92 h 92"/>
                <a:gd name="T14" fmla="*/ 148 w 148"/>
                <a:gd name="T15" fmla="*/ 92 h 92"/>
                <a:gd name="T16" fmla="*/ 148 w 148"/>
                <a:gd name="T17" fmla="*/ 39 h 92"/>
                <a:gd name="T18" fmla="*/ 110 w 148"/>
                <a:gd name="T19" fmla="*/ 39 h 92"/>
                <a:gd name="T20" fmla="*/ 72 w 148"/>
                <a:gd name="T21" fmla="*/ 48 h 92"/>
                <a:gd name="T22" fmla="*/ 58 w 148"/>
                <a:gd name="T23" fmla="*/ 33 h 92"/>
                <a:gd name="T24" fmla="*/ 72 w 148"/>
                <a:gd name="T25" fmla="*/ 18 h 92"/>
                <a:gd name="T26" fmla="*/ 87 w 148"/>
                <a:gd name="T27" fmla="*/ 33 h 92"/>
                <a:gd name="T28" fmla="*/ 72 w 148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3" y="0"/>
                    <a:pt x="73" y="0"/>
                  </a:cubicBezTo>
                  <a:cubicBezTo>
                    <a:pt x="53" y="0"/>
                    <a:pt x="36" y="16"/>
                    <a:pt x="36" y="37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39"/>
                    <a:pt x="148" y="39"/>
                    <a:pt x="148" y="39"/>
                  </a:cubicBezTo>
                  <a:lnTo>
                    <a:pt x="110" y="39"/>
                  </a:lnTo>
                  <a:close/>
                  <a:moveTo>
                    <a:pt x="72" y="48"/>
                  </a:moveTo>
                  <a:cubicBezTo>
                    <a:pt x="64" y="48"/>
                    <a:pt x="58" y="41"/>
                    <a:pt x="58" y="33"/>
                  </a:cubicBezTo>
                  <a:cubicBezTo>
                    <a:pt x="58" y="25"/>
                    <a:pt x="64" y="18"/>
                    <a:pt x="72" y="18"/>
                  </a:cubicBezTo>
                  <a:cubicBezTo>
                    <a:pt x="81" y="18"/>
                    <a:pt x="87" y="25"/>
                    <a:pt x="87" y="33"/>
                  </a:cubicBezTo>
                  <a:cubicBezTo>
                    <a:pt x="87" y="41"/>
                    <a:pt x="81" y="48"/>
                    <a:pt x="72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3" name="Freeform 42"/>
            <p:cNvSpPr>
              <a:spLocks noEditPoints="1"/>
            </p:cNvSpPr>
            <p:nvPr/>
          </p:nvSpPr>
          <p:spPr bwMode="auto">
            <a:xfrm>
              <a:off x="3468" y="1756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4" name="Rectangle 43"/>
            <p:cNvSpPr>
              <a:spLocks noChangeArrowheads="1"/>
            </p:cNvSpPr>
            <p:nvPr/>
          </p:nvSpPr>
          <p:spPr bwMode="auto">
            <a:xfrm>
              <a:off x="3531" y="1774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5" name="Freeform 44"/>
            <p:cNvSpPr>
              <a:spLocks noEditPoints="1"/>
            </p:cNvSpPr>
            <p:nvPr/>
          </p:nvSpPr>
          <p:spPr bwMode="auto">
            <a:xfrm>
              <a:off x="3468" y="1829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39 h 47"/>
                <a:gd name="T12" fmla="*/ 39 w 46"/>
                <a:gd name="T13" fmla="*/ 39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6" name="Rectangle 45"/>
            <p:cNvSpPr>
              <a:spLocks noChangeArrowheads="1"/>
            </p:cNvSpPr>
            <p:nvPr/>
          </p:nvSpPr>
          <p:spPr bwMode="auto">
            <a:xfrm>
              <a:off x="3531" y="1847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7" name="Freeform 46"/>
            <p:cNvSpPr>
              <a:spLocks noEditPoints="1"/>
            </p:cNvSpPr>
            <p:nvPr/>
          </p:nvSpPr>
          <p:spPr bwMode="auto">
            <a:xfrm>
              <a:off x="3468" y="1903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6 h 46"/>
                <a:gd name="T16" fmla="*/ 7 w 46"/>
                <a:gd name="T17" fmla="*/ 6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6"/>
                  </a:lnTo>
                  <a:lnTo>
                    <a:pt x="7" y="6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8" name="Rectangle 47"/>
            <p:cNvSpPr>
              <a:spLocks noChangeArrowheads="1"/>
            </p:cNvSpPr>
            <p:nvPr/>
          </p:nvSpPr>
          <p:spPr bwMode="auto">
            <a:xfrm>
              <a:off x="3531" y="1921"/>
              <a:ext cx="6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0" name="Oval 48"/>
            <p:cNvSpPr>
              <a:spLocks noChangeArrowheads="1"/>
            </p:cNvSpPr>
            <p:nvPr/>
          </p:nvSpPr>
          <p:spPr bwMode="auto">
            <a:xfrm>
              <a:off x="3543" y="1894"/>
              <a:ext cx="161" cy="161"/>
            </a:xfrm>
            <a:prstGeom prst="ellipse">
              <a:avLst/>
            </a:prstGeom>
            <a:solidFill>
              <a:schemeClr val="accent4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1" name="Freeform 49"/>
            <p:cNvSpPr>
              <a:spLocks/>
            </p:cNvSpPr>
            <p:nvPr/>
          </p:nvSpPr>
          <p:spPr bwMode="auto">
            <a:xfrm>
              <a:off x="3573" y="1924"/>
              <a:ext cx="46" cy="101"/>
            </a:xfrm>
            <a:custGeom>
              <a:avLst/>
              <a:gdLst>
                <a:gd name="T0" fmla="*/ 65 w 65"/>
                <a:gd name="T1" fmla="*/ 140 h 140"/>
                <a:gd name="T2" fmla="*/ 0 w 65"/>
                <a:gd name="T3" fmla="*/ 70 h 140"/>
                <a:gd name="T4" fmla="*/ 61 w 65"/>
                <a:gd name="T5" fmla="*/ 0 h 140"/>
                <a:gd name="T6" fmla="*/ 62 w 65"/>
                <a:gd name="T7" fmla="*/ 6 h 140"/>
                <a:gd name="T8" fmla="*/ 6 w 65"/>
                <a:gd name="T9" fmla="*/ 70 h 140"/>
                <a:gd name="T10" fmla="*/ 65 w 65"/>
                <a:gd name="T11" fmla="*/ 133 h 140"/>
                <a:gd name="T12" fmla="*/ 65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65" y="140"/>
                  </a:moveTo>
                  <a:cubicBezTo>
                    <a:pt x="29" y="140"/>
                    <a:pt x="0" y="108"/>
                    <a:pt x="0" y="70"/>
                  </a:cubicBezTo>
                  <a:cubicBezTo>
                    <a:pt x="0" y="33"/>
                    <a:pt x="27" y="2"/>
                    <a:pt x="61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31" y="8"/>
                    <a:pt x="6" y="36"/>
                    <a:pt x="6" y="70"/>
                  </a:cubicBezTo>
                  <a:cubicBezTo>
                    <a:pt x="6" y="105"/>
                    <a:pt x="33" y="133"/>
                    <a:pt x="65" y="133"/>
                  </a:cubicBezTo>
                  <a:lnTo>
                    <a:pt x="6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2" name="Freeform 50"/>
            <p:cNvSpPr>
              <a:spLocks/>
            </p:cNvSpPr>
            <p:nvPr/>
          </p:nvSpPr>
          <p:spPr bwMode="auto">
            <a:xfrm>
              <a:off x="3600" y="1916"/>
              <a:ext cx="19" cy="23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3 h 32"/>
                <a:gd name="T4" fmla="*/ 23 w 27"/>
                <a:gd name="T5" fmla="*/ 15 h 32"/>
                <a:gd name="T6" fmla="*/ 3 w 27"/>
                <a:gd name="T7" fmla="*/ 29 h 32"/>
                <a:gd name="T8" fmla="*/ 2 w 27"/>
                <a:gd name="T9" fmla="*/ 32 h 32"/>
                <a:gd name="T10" fmla="*/ 5 w 27"/>
                <a:gd name="T11" fmla="*/ 32 h 32"/>
                <a:gd name="T12" fmla="*/ 26 w 27"/>
                <a:gd name="T13" fmla="*/ 16 h 32"/>
                <a:gd name="T14" fmla="*/ 27 w 27"/>
                <a:gd name="T15" fmla="*/ 15 h 32"/>
                <a:gd name="T16" fmla="*/ 26 w 27"/>
                <a:gd name="T17" fmla="*/ 14 h 32"/>
                <a:gd name="T18" fmla="*/ 3 w 27"/>
                <a:gd name="T19" fmla="*/ 0 h 32"/>
                <a:gd name="T20" fmla="*/ 2 w 27"/>
                <a:gd name="T21" fmla="*/ 0 h 32"/>
                <a:gd name="T22" fmla="*/ 1 w 27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3" name="Freeform 51"/>
            <p:cNvSpPr>
              <a:spLocks/>
            </p:cNvSpPr>
            <p:nvPr/>
          </p:nvSpPr>
          <p:spPr bwMode="auto">
            <a:xfrm>
              <a:off x="3630" y="1924"/>
              <a:ext cx="47" cy="101"/>
            </a:xfrm>
            <a:custGeom>
              <a:avLst/>
              <a:gdLst>
                <a:gd name="T0" fmla="*/ 4 w 65"/>
                <a:gd name="T1" fmla="*/ 140 h 140"/>
                <a:gd name="T2" fmla="*/ 4 w 65"/>
                <a:gd name="T3" fmla="*/ 133 h 140"/>
                <a:gd name="T4" fmla="*/ 59 w 65"/>
                <a:gd name="T5" fmla="*/ 70 h 140"/>
                <a:gd name="T6" fmla="*/ 0 w 65"/>
                <a:gd name="T7" fmla="*/ 6 h 140"/>
                <a:gd name="T8" fmla="*/ 0 w 65"/>
                <a:gd name="T9" fmla="*/ 0 h 140"/>
                <a:gd name="T10" fmla="*/ 65 w 65"/>
                <a:gd name="T11" fmla="*/ 70 h 140"/>
                <a:gd name="T12" fmla="*/ 4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4" y="140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35" y="131"/>
                    <a:pt x="59" y="103"/>
                    <a:pt x="59" y="70"/>
                  </a:cubicBezTo>
                  <a:cubicBezTo>
                    <a:pt x="59" y="35"/>
                    <a:pt x="3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65" y="31"/>
                    <a:pt x="65" y="70"/>
                  </a:cubicBezTo>
                  <a:cubicBezTo>
                    <a:pt x="65" y="107"/>
                    <a:pt x="39" y="137"/>
                    <a:pt x="4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4" name="Freeform 52"/>
            <p:cNvSpPr>
              <a:spLocks/>
            </p:cNvSpPr>
            <p:nvPr/>
          </p:nvSpPr>
          <p:spPr bwMode="auto">
            <a:xfrm>
              <a:off x="3630" y="2010"/>
              <a:ext cx="19" cy="23"/>
            </a:xfrm>
            <a:custGeom>
              <a:avLst/>
              <a:gdLst>
                <a:gd name="T0" fmla="*/ 27 w 27"/>
                <a:gd name="T1" fmla="*/ 32 h 32"/>
                <a:gd name="T2" fmla="*/ 26 w 27"/>
                <a:gd name="T3" fmla="*/ 29 h 32"/>
                <a:gd name="T4" fmla="*/ 5 w 27"/>
                <a:gd name="T5" fmla="*/ 17 h 32"/>
                <a:gd name="T6" fmla="*/ 25 w 27"/>
                <a:gd name="T7" fmla="*/ 3 h 32"/>
                <a:gd name="T8" fmla="*/ 25 w 27"/>
                <a:gd name="T9" fmla="*/ 1 h 32"/>
                <a:gd name="T10" fmla="*/ 23 w 27"/>
                <a:gd name="T11" fmla="*/ 1 h 32"/>
                <a:gd name="T12" fmla="*/ 1 w 27"/>
                <a:gd name="T13" fmla="*/ 16 h 32"/>
                <a:gd name="T14" fmla="*/ 0 w 27"/>
                <a:gd name="T15" fmla="*/ 18 h 32"/>
                <a:gd name="T16" fmla="*/ 1 w 27"/>
                <a:gd name="T17" fmla="*/ 19 h 32"/>
                <a:gd name="T18" fmla="*/ 25 w 27"/>
                <a:gd name="T19" fmla="*/ 32 h 32"/>
                <a:gd name="T20" fmla="*/ 25 w 27"/>
                <a:gd name="T21" fmla="*/ 32 h 32"/>
                <a:gd name="T22" fmla="*/ 27 w 27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7" y="31"/>
                    <a:pt x="27" y="30"/>
                    <a:pt x="26" y="2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6403182" y="1679949"/>
            <a:ext cx="1793527" cy="1641084"/>
            <a:chOff x="6745287" y="1824964"/>
            <a:chExt cx="1793527" cy="1641084"/>
          </a:xfrm>
        </p:grpSpPr>
        <p:sp>
          <p:nvSpPr>
            <p:cNvPr id="23" name="Oval 22"/>
            <p:cNvSpPr/>
            <p:nvPr/>
          </p:nvSpPr>
          <p:spPr>
            <a:xfrm>
              <a:off x="7205486" y="2458972"/>
              <a:ext cx="1007076" cy="10070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079924" y="2344551"/>
              <a:ext cx="379033" cy="3790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45287" y="1824964"/>
              <a:ext cx="1793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Teaching Points</a:t>
              </a:r>
              <a:b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Discussion and Conclusions</a:t>
              </a:r>
            </a:p>
          </p:txBody>
        </p:sp>
        <p:sp>
          <p:nvSpPr>
            <p:cNvPr id="1067" name="Freeform 57"/>
            <p:cNvSpPr>
              <a:spLocks noEditPoints="1"/>
            </p:cNvSpPr>
            <p:nvPr/>
          </p:nvSpPr>
          <p:spPr bwMode="auto">
            <a:xfrm>
              <a:off x="7453320" y="2673351"/>
              <a:ext cx="512763" cy="565150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95" name="Group 1094"/>
          <p:cNvGrpSpPr/>
          <p:nvPr/>
        </p:nvGrpSpPr>
        <p:grpSpPr>
          <a:xfrm>
            <a:off x="3628157" y="3661260"/>
            <a:ext cx="1202013" cy="1679375"/>
            <a:chOff x="3970262" y="3806274"/>
            <a:chExt cx="1202013" cy="1679375"/>
          </a:xfrm>
        </p:grpSpPr>
        <p:sp>
          <p:nvSpPr>
            <p:cNvPr id="17" name="Oval 16"/>
            <p:cNvSpPr/>
            <p:nvPr/>
          </p:nvSpPr>
          <p:spPr>
            <a:xfrm>
              <a:off x="4068462" y="3968625"/>
              <a:ext cx="1007076" cy="10070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092656" y="3806274"/>
              <a:ext cx="379033" cy="3790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70262" y="5023984"/>
              <a:ext cx="120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Diagnostic</a:t>
              </a:r>
              <a:b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en-GB" sz="1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Results</a:t>
              </a:r>
            </a:p>
          </p:txBody>
        </p:sp>
        <p:grpSp>
          <p:nvGrpSpPr>
            <p:cNvPr id="1068" name="Group 61"/>
            <p:cNvGrpSpPr>
              <a:grpSpLocks noChangeAspect="1"/>
            </p:cNvGrpSpPr>
            <p:nvPr/>
          </p:nvGrpSpPr>
          <p:grpSpPr bwMode="auto">
            <a:xfrm>
              <a:off x="4332287" y="4235450"/>
              <a:ext cx="490538" cy="477837"/>
              <a:chOff x="2753" y="2668"/>
              <a:chExt cx="309" cy="301"/>
            </a:xfrm>
            <a:solidFill>
              <a:schemeClr val="accent3"/>
            </a:solidFill>
          </p:grpSpPr>
          <p:sp>
            <p:nvSpPr>
              <p:cNvPr id="1070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1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5938146" y="3823610"/>
            <a:ext cx="1007076" cy="10070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5896307" y="3661260"/>
            <a:ext cx="379033" cy="3790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14222" y="4878970"/>
            <a:ext cx="12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73996" y="1868218"/>
            <a:ext cx="1319583" cy="14879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hlinkClick r:id="rId3" action="ppaction://hlinksldjump"/>
          </p:cNvPr>
          <p:cNvSpPr/>
          <p:nvPr/>
        </p:nvSpPr>
        <p:spPr>
          <a:xfrm>
            <a:off x="1646764" y="3633550"/>
            <a:ext cx="1077266" cy="17070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>
            <a:hlinkClick r:id="rId4" action="ppaction://hlinksldjump"/>
          </p:cNvPr>
          <p:cNvSpPr/>
          <p:nvPr/>
        </p:nvSpPr>
        <p:spPr>
          <a:xfrm>
            <a:off x="2540864" y="1679950"/>
            <a:ext cx="1141862" cy="1725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>
            <a:hlinkClick r:id="rId5" action="ppaction://hlinksldjump"/>
          </p:cNvPr>
          <p:cNvSpPr/>
          <p:nvPr/>
        </p:nvSpPr>
        <p:spPr>
          <a:xfrm>
            <a:off x="3641500" y="3644541"/>
            <a:ext cx="1141862" cy="16960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 109">
            <a:hlinkClick r:id="rId6" action="ppaction://hlinksldjump"/>
          </p:cNvPr>
          <p:cNvSpPr/>
          <p:nvPr/>
        </p:nvSpPr>
        <p:spPr>
          <a:xfrm>
            <a:off x="4665439" y="1679950"/>
            <a:ext cx="1141862" cy="16762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hlinkClick r:id="rId7" action="ppaction://hlinksldjump"/>
          </p:cNvPr>
          <p:cNvSpPr/>
          <p:nvPr/>
        </p:nvSpPr>
        <p:spPr>
          <a:xfrm>
            <a:off x="6488906" y="1679950"/>
            <a:ext cx="1701452" cy="17400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74642" y="4058444"/>
            <a:ext cx="547566" cy="569914"/>
            <a:chOff x="6440487" y="4240213"/>
            <a:chExt cx="700088" cy="728663"/>
          </a:xfrm>
          <a:solidFill>
            <a:schemeClr val="accent5">
              <a:lumMod val="75000"/>
            </a:schemeClr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791325" y="4738688"/>
              <a:ext cx="349250" cy="23018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924675" y="4310063"/>
              <a:ext cx="82550" cy="636588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grp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440487" y="4240213"/>
              <a:ext cx="349250" cy="23018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grp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6573838" y="4260850"/>
              <a:ext cx="80963" cy="636588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grp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510677" y="4446681"/>
            <a:ext cx="865439" cy="340700"/>
            <a:chOff x="7821362" y="3188313"/>
            <a:chExt cx="865439" cy="340700"/>
          </a:xfrm>
        </p:grpSpPr>
        <p:sp>
          <p:nvSpPr>
            <p:cNvPr id="104" name="Oval 103"/>
            <p:cNvSpPr/>
            <p:nvPr/>
          </p:nvSpPr>
          <p:spPr>
            <a:xfrm>
              <a:off x="7821362" y="3188313"/>
              <a:ext cx="340700" cy="3407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7888192" y="3281363"/>
              <a:ext cx="219590" cy="167516"/>
              <a:chOff x="8424863" y="3182938"/>
              <a:chExt cx="555625" cy="423862"/>
            </a:xfrm>
          </p:grpSpPr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8424863" y="3228975"/>
                <a:ext cx="555625" cy="377825"/>
              </a:xfrm>
              <a:custGeom>
                <a:avLst/>
                <a:gdLst>
                  <a:gd name="T0" fmla="*/ 137 w 145"/>
                  <a:gd name="T1" fmla="*/ 0 h 98"/>
                  <a:gd name="T2" fmla="*/ 137 w 145"/>
                  <a:gd name="T3" fmla="*/ 78 h 98"/>
                  <a:gd name="T4" fmla="*/ 135 w 145"/>
                  <a:gd name="T5" fmla="*/ 80 h 98"/>
                  <a:gd name="T6" fmla="*/ 84 w 145"/>
                  <a:gd name="T7" fmla="*/ 80 h 98"/>
                  <a:gd name="T8" fmla="*/ 74 w 145"/>
                  <a:gd name="T9" fmla="*/ 89 h 98"/>
                  <a:gd name="T10" fmla="*/ 72 w 145"/>
                  <a:gd name="T11" fmla="*/ 91 h 98"/>
                  <a:gd name="T12" fmla="*/ 70 w 145"/>
                  <a:gd name="T13" fmla="*/ 89 h 98"/>
                  <a:gd name="T14" fmla="*/ 61 w 145"/>
                  <a:gd name="T15" fmla="*/ 80 h 98"/>
                  <a:gd name="T16" fmla="*/ 9 w 145"/>
                  <a:gd name="T17" fmla="*/ 80 h 98"/>
                  <a:gd name="T18" fmla="*/ 7 w 145"/>
                  <a:gd name="T19" fmla="*/ 78 h 98"/>
                  <a:gd name="T20" fmla="*/ 7 w 145"/>
                  <a:gd name="T21" fmla="*/ 0 h 98"/>
                  <a:gd name="T22" fmla="*/ 0 w 145"/>
                  <a:gd name="T23" fmla="*/ 0 h 98"/>
                  <a:gd name="T24" fmla="*/ 0 w 145"/>
                  <a:gd name="T25" fmla="*/ 87 h 98"/>
                  <a:gd name="T26" fmla="*/ 61 w 145"/>
                  <a:gd name="T27" fmla="*/ 87 h 98"/>
                  <a:gd name="T28" fmla="*/ 63 w 145"/>
                  <a:gd name="T29" fmla="*/ 89 h 98"/>
                  <a:gd name="T30" fmla="*/ 72 w 145"/>
                  <a:gd name="T31" fmla="*/ 98 h 98"/>
                  <a:gd name="T32" fmla="*/ 82 w 145"/>
                  <a:gd name="T33" fmla="*/ 89 h 98"/>
                  <a:gd name="T34" fmla="*/ 84 w 145"/>
                  <a:gd name="T35" fmla="*/ 87 h 98"/>
                  <a:gd name="T36" fmla="*/ 145 w 145"/>
                  <a:gd name="T37" fmla="*/ 87 h 98"/>
                  <a:gd name="T38" fmla="*/ 145 w 145"/>
                  <a:gd name="T39" fmla="*/ 0 h 98"/>
                  <a:gd name="T40" fmla="*/ 137 w 145"/>
                  <a:gd name="T4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98">
                    <a:moveTo>
                      <a:pt x="137" y="0"/>
                    </a:moveTo>
                    <a:cubicBezTo>
                      <a:pt x="137" y="78"/>
                      <a:pt x="137" y="78"/>
                      <a:pt x="137" y="78"/>
                    </a:cubicBezTo>
                    <a:cubicBezTo>
                      <a:pt x="137" y="79"/>
                      <a:pt x="137" y="80"/>
                      <a:pt x="135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80"/>
                      <a:pt x="74" y="80"/>
                      <a:pt x="74" y="89"/>
                    </a:cubicBezTo>
                    <a:cubicBezTo>
                      <a:pt x="74" y="90"/>
                      <a:pt x="74" y="91"/>
                      <a:pt x="72" y="91"/>
                    </a:cubicBezTo>
                    <a:cubicBezTo>
                      <a:pt x="71" y="91"/>
                      <a:pt x="70" y="90"/>
                      <a:pt x="70" y="89"/>
                    </a:cubicBezTo>
                    <a:cubicBezTo>
                      <a:pt x="70" y="80"/>
                      <a:pt x="62" y="80"/>
                      <a:pt x="61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8" y="80"/>
                      <a:pt x="7" y="79"/>
                      <a:pt x="7" y="7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7"/>
                      <a:pt x="63" y="88"/>
                      <a:pt x="63" y="89"/>
                    </a:cubicBezTo>
                    <a:cubicBezTo>
                      <a:pt x="63" y="90"/>
                      <a:pt x="63" y="98"/>
                      <a:pt x="72" y="98"/>
                    </a:cubicBezTo>
                    <a:cubicBezTo>
                      <a:pt x="81" y="98"/>
                      <a:pt x="82" y="90"/>
                      <a:pt x="82" y="89"/>
                    </a:cubicBezTo>
                    <a:cubicBezTo>
                      <a:pt x="82" y="88"/>
                      <a:pt x="83" y="87"/>
                      <a:pt x="84" y="87"/>
                    </a:cubicBezTo>
                    <a:cubicBezTo>
                      <a:pt x="145" y="87"/>
                      <a:pt x="145" y="87"/>
                      <a:pt x="145" y="87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8709026" y="3182938"/>
                <a:ext cx="225425" cy="350837"/>
              </a:xfrm>
              <a:custGeom>
                <a:avLst/>
                <a:gdLst>
                  <a:gd name="T0" fmla="*/ 59 w 59"/>
                  <a:gd name="T1" fmla="*/ 88 h 91"/>
                  <a:gd name="T2" fmla="*/ 59 w 59"/>
                  <a:gd name="T3" fmla="*/ 0 h 91"/>
                  <a:gd name="T4" fmla="*/ 10 w 59"/>
                  <a:gd name="T5" fmla="*/ 0 h 91"/>
                  <a:gd name="T6" fmla="*/ 0 w 59"/>
                  <a:gd name="T7" fmla="*/ 10 h 91"/>
                  <a:gd name="T8" fmla="*/ 0 w 59"/>
                  <a:gd name="T9" fmla="*/ 91 h 91"/>
                  <a:gd name="T10" fmla="*/ 10 w 59"/>
                  <a:gd name="T11" fmla="*/ 88 h 91"/>
                  <a:gd name="T12" fmla="*/ 59 w 59"/>
                  <a:gd name="T13" fmla="*/ 88 h 91"/>
                  <a:gd name="T14" fmla="*/ 10 w 59"/>
                  <a:gd name="T15" fmla="*/ 12 h 91"/>
                  <a:gd name="T16" fmla="*/ 49 w 59"/>
                  <a:gd name="T17" fmla="*/ 12 h 91"/>
                  <a:gd name="T18" fmla="*/ 49 w 59"/>
                  <a:gd name="T19" fmla="*/ 17 h 91"/>
                  <a:gd name="T20" fmla="*/ 10 w 59"/>
                  <a:gd name="T21" fmla="*/ 17 h 91"/>
                  <a:gd name="T22" fmla="*/ 10 w 59"/>
                  <a:gd name="T23" fmla="*/ 12 h 91"/>
                  <a:gd name="T24" fmla="*/ 10 w 59"/>
                  <a:gd name="T25" fmla="*/ 24 h 91"/>
                  <a:gd name="T26" fmla="*/ 49 w 59"/>
                  <a:gd name="T27" fmla="*/ 24 h 91"/>
                  <a:gd name="T28" fmla="*/ 49 w 59"/>
                  <a:gd name="T29" fmla="*/ 28 h 91"/>
                  <a:gd name="T30" fmla="*/ 10 w 59"/>
                  <a:gd name="T31" fmla="*/ 28 h 91"/>
                  <a:gd name="T32" fmla="*/ 10 w 59"/>
                  <a:gd name="T33" fmla="*/ 24 h 91"/>
                  <a:gd name="T34" fmla="*/ 10 w 59"/>
                  <a:gd name="T35" fmla="*/ 36 h 91"/>
                  <a:gd name="T36" fmla="*/ 49 w 59"/>
                  <a:gd name="T37" fmla="*/ 36 h 91"/>
                  <a:gd name="T38" fmla="*/ 49 w 59"/>
                  <a:gd name="T39" fmla="*/ 40 h 91"/>
                  <a:gd name="T40" fmla="*/ 10 w 59"/>
                  <a:gd name="T41" fmla="*/ 40 h 91"/>
                  <a:gd name="T42" fmla="*/ 10 w 59"/>
                  <a:gd name="T43" fmla="*/ 36 h 91"/>
                  <a:gd name="T44" fmla="*/ 10 w 59"/>
                  <a:gd name="T45" fmla="*/ 47 h 91"/>
                  <a:gd name="T46" fmla="*/ 49 w 59"/>
                  <a:gd name="T47" fmla="*/ 47 h 91"/>
                  <a:gd name="T48" fmla="*/ 49 w 59"/>
                  <a:gd name="T49" fmla="*/ 51 h 91"/>
                  <a:gd name="T50" fmla="*/ 10 w 59"/>
                  <a:gd name="T51" fmla="*/ 51 h 91"/>
                  <a:gd name="T52" fmla="*/ 10 w 59"/>
                  <a:gd name="T53" fmla="*/ 47 h 91"/>
                  <a:gd name="T54" fmla="*/ 10 w 59"/>
                  <a:gd name="T55" fmla="*/ 59 h 91"/>
                  <a:gd name="T56" fmla="*/ 49 w 59"/>
                  <a:gd name="T57" fmla="*/ 59 h 91"/>
                  <a:gd name="T58" fmla="*/ 49 w 59"/>
                  <a:gd name="T59" fmla="*/ 63 h 91"/>
                  <a:gd name="T60" fmla="*/ 10 w 59"/>
                  <a:gd name="T61" fmla="*/ 63 h 91"/>
                  <a:gd name="T62" fmla="*/ 10 w 59"/>
                  <a:gd name="T63" fmla="*/ 59 h 91"/>
                  <a:gd name="T64" fmla="*/ 10 w 59"/>
                  <a:gd name="T65" fmla="*/ 70 h 91"/>
                  <a:gd name="T66" fmla="*/ 49 w 59"/>
                  <a:gd name="T67" fmla="*/ 70 h 91"/>
                  <a:gd name="T68" fmla="*/ 49 w 59"/>
                  <a:gd name="T69" fmla="*/ 75 h 91"/>
                  <a:gd name="T70" fmla="*/ 10 w 59"/>
                  <a:gd name="T71" fmla="*/ 75 h 91"/>
                  <a:gd name="T72" fmla="*/ 10 w 59"/>
                  <a:gd name="T73" fmla="*/ 7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91">
                    <a:moveTo>
                      <a:pt x="59" y="88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0" y="9"/>
                      <a:pt x="0" y="1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3" y="88"/>
                      <a:pt x="7" y="88"/>
                      <a:pt x="10" y="88"/>
                    </a:cubicBezTo>
                    <a:lnTo>
                      <a:pt x="59" y="88"/>
                    </a:lnTo>
                    <a:close/>
                    <a:moveTo>
                      <a:pt x="10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10" y="12"/>
                    </a:lnTo>
                    <a:close/>
                    <a:moveTo>
                      <a:pt x="10" y="24"/>
                    </a:move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0" y="24"/>
                    </a:lnTo>
                    <a:close/>
                    <a:moveTo>
                      <a:pt x="10" y="36"/>
                    </a:move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10" y="40"/>
                      <a:pt x="10" y="40"/>
                      <a:pt x="10" y="40"/>
                    </a:cubicBezTo>
                    <a:lnTo>
                      <a:pt x="10" y="36"/>
                    </a:lnTo>
                    <a:close/>
                    <a:moveTo>
                      <a:pt x="10" y="47"/>
                    </a:move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10" y="51"/>
                      <a:pt x="10" y="51"/>
                      <a:pt x="10" y="51"/>
                    </a:cubicBezTo>
                    <a:lnTo>
                      <a:pt x="10" y="47"/>
                    </a:lnTo>
                    <a:close/>
                    <a:moveTo>
                      <a:pt x="10" y="59"/>
                    </a:move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10" y="63"/>
                      <a:pt x="10" y="63"/>
                      <a:pt x="10" y="63"/>
                    </a:cubicBezTo>
                    <a:lnTo>
                      <a:pt x="10" y="59"/>
                    </a:lnTo>
                    <a:close/>
                    <a:moveTo>
                      <a:pt x="10" y="70"/>
                    </a:move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10" y="75"/>
                      <a:pt x="10" y="75"/>
                      <a:pt x="10" y="75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8466138" y="3182938"/>
                <a:ext cx="227013" cy="350837"/>
              </a:xfrm>
              <a:custGeom>
                <a:avLst/>
                <a:gdLst>
                  <a:gd name="T0" fmla="*/ 59 w 59"/>
                  <a:gd name="T1" fmla="*/ 91 h 91"/>
                  <a:gd name="T2" fmla="*/ 59 w 59"/>
                  <a:gd name="T3" fmla="*/ 10 h 91"/>
                  <a:gd name="T4" fmla="*/ 50 w 59"/>
                  <a:gd name="T5" fmla="*/ 0 h 91"/>
                  <a:gd name="T6" fmla="*/ 36 w 59"/>
                  <a:gd name="T7" fmla="*/ 0 h 91"/>
                  <a:gd name="T8" fmla="*/ 23 w 59"/>
                  <a:gd name="T9" fmla="*/ 0 h 91"/>
                  <a:gd name="T10" fmla="*/ 19 w 59"/>
                  <a:gd name="T11" fmla="*/ 0 h 91"/>
                  <a:gd name="T12" fmla="*/ 4 w 59"/>
                  <a:gd name="T13" fmla="*/ 0 h 91"/>
                  <a:gd name="T14" fmla="*/ 0 w 59"/>
                  <a:gd name="T15" fmla="*/ 0 h 91"/>
                  <a:gd name="T16" fmla="*/ 0 w 59"/>
                  <a:gd name="T17" fmla="*/ 88 h 91"/>
                  <a:gd name="T18" fmla="*/ 50 w 59"/>
                  <a:gd name="T19" fmla="*/ 88 h 91"/>
                  <a:gd name="T20" fmla="*/ 59 w 59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91">
                    <a:moveTo>
                      <a:pt x="59" y="91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9"/>
                      <a:pt x="59" y="0"/>
                      <a:pt x="5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3" y="88"/>
                      <a:pt x="56" y="88"/>
                      <a:pt x="59" y="9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8125559" y="3238931"/>
              <a:ext cx="56124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Glossary</a:t>
              </a:r>
            </a:p>
          </p:txBody>
        </p:sp>
      </p:grpSp>
      <p:sp>
        <p:nvSpPr>
          <p:cNvPr id="118" name="Rectangle 117">
            <a:hlinkClick r:id="rId8" action="ppaction://hlinksldjump"/>
          </p:cNvPr>
          <p:cNvSpPr/>
          <p:nvPr/>
        </p:nvSpPr>
        <p:spPr>
          <a:xfrm>
            <a:off x="7474539" y="4418137"/>
            <a:ext cx="917308" cy="4152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hlinkClick r:id="rId9" action="ppaction://hlinksldjump"/>
          </p:cNvPr>
          <p:cNvSpPr/>
          <p:nvPr/>
        </p:nvSpPr>
        <p:spPr>
          <a:xfrm>
            <a:off x="5832250" y="3613334"/>
            <a:ext cx="1141862" cy="17272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TextBox 118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2"/>
                </a:solidFill>
              </a:rPr>
              <a:t>Click on the icons for more information</a:t>
            </a:r>
          </a:p>
        </p:txBody>
      </p:sp>
      <p:sp>
        <p:nvSpPr>
          <p:cNvPr id="120" name="Isosceles Triangle 119"/>
          <p:cNvSpPr/>
          <p:nvPr/>
        </p:nvSpPr>
        <p:spPr>
          <a:xfrm rot="5400000">
            <a:off x="8121876" y="5980650"/>
            <a:ext cx="215761" cy="13621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Rectangle 120">
            <a:hlinkClick r:id="" action="ppaction://hlinkshowjump?jump=nextslide"/>
          </p:cNvPr>
          <p:cNvSpPr/>
          <p:nvPr/>
        </p:nvSpPr>
        <p:spPr>
          <a:xfrm>
            <a:off x="8092689" y="5905022"/>
            <a:ext cx="282969" cy="28746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Oval 113"/>
          <p:cNvSpPr/>
          <p:nvPr/>
        </p:nvSpPr>
        <p:spPr>
          <a:xfrm>
            <a:off x="7510665" y="4879089"/>
            <a:ext cx="342000" cy="342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818700" y="4936723"/>
            <a:ext cx="6410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Questions</a:t>
            </a:r>
            <a:endParaRPr lang="en-GB" sz="9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Rectangle 121">
            <a:hlinkClick r:id="rId10" action="ppaction://hlinksldjump"/>
          </p:cNvPr>
          <p:cNvSpPr/>
          <p:nvPr/>
        </p:nvSpPr>
        <p:spPr>
          <a:xfrm>
            <a:off x="7366918" y="4835232"/>
            <a:ext cx="1031213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2895" y="1680369"/>
            <a:ext cx="5372100" cy="2882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Past History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n-GB" sz="1400" b="1" dirty="0">
                <a:solidFill>
                  <a:schemeClr val="tx1"/>
                </a:solidFill>
              </a:rPr>
              <a:t>Past surgical and past medical history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None to report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6802616" y="1610656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5" name="Oval 254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9" name="Rectangle 258">
            <a:hlinkClick r:id="rId2" action="ppaction://hlinksldjump"/>
          </p:cNvPr>
          <p:cNvSpPr/>
          <p:nvPr/>
        </p:nvSpPr>
        <p:spPr>
          <a:xfrm>
            <a:off x="6704588" y="153658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502268" y="1463939"/>
            <a:ext cx="578153" cy="578153"/>
            <a:chOff x="3896682" y="3538549"/>
            <a:chExt cx="1663372" cy="1663372"/>
          </a:xfrm>
        </p:grpSpPr>
        <p:sp>
          <p:nvSpPr>
            <p:cNvPr id="177" name="Oval 176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81" name="Straight Connector 180"/>
          <p:cNvCxnSpPr/>
          <p:nvPr/>
        </p:nvCxnSpPr>
        <p:spPr>
          <a:xfrm>
            <a:off x="1046132" y="1761755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203995" y="2065273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30" name="Isosceles Triangle 29"/>
          <p:cNvSpPr/>
          <p:nvPr/>
        </p:nvSpPr>
        <p:spPr>
          <a:xfrm rot="5400000">
            <a:off x="6587372" y="4225022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957536" y="4208509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32" name="Rectangle 31">
            <a:hlinkClick r:id="" action="ppaction://hlinkshowjump?jump=nextslide"/>
          </p:cNvPr>
          <p:cNvSpPr/>
          <p:nvPr/>
        </p:nvSpPr>
        <p:spPr>
          <a:xfrm>
            <a:off x="6108551" y="4107266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1400461" y="154595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93523" y="1646164"/>
            <a:ext cx="244850" cy="215880"/>
            <a:chOff x="4149729" y="2005014"/>
            <a:chExt cx="831849" cy="733426"/>
          </a:xfrm>
          <a:effectLst/>
        </p:grpSpPr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4149729" y="2012952"/>
              <a:ext cx="223839" cy="714376"/>
            </a:xfrm>
            <a:custGeom>
              <a:avLst/>
              <a:gdLst>
                <a:gd name="T0" fmla="*/ 64 w 82"/>
                <a:gd name="T1" fmla="*/ 262 h 262"/>
                <a:gd name="T2" fmla="*/ 18 w 82"/>
                <a:gd name="T3" fmla="*/ 262 h 262"/>
                <a:gd name="T4" fmla="*/ 0 w 82"/>
                <a:gd name="T5" fmla="*/ 244 h 262"/>
                <a:gd name="T6" fmla="*/ 0 w 82"/>
                <a:gd name="T7" fmla="*/ 18 h 262"/>
                <a:gd name="T8" fmla="*/ 18 w 82"/>
                <a:gd name="T9" fmla="*/ 0 h 262"/>
                <a:gd name="T10" fmla="*/ 64 w 82"/>
                <a:gd name="T11" fmla="*/ 0 h 262"/>
                <a:gd name="T12" fmla="*/ 82 w 82"/>
                <a:gd name="T13" fmla="*/ 18 h 262"/>
                <a:gd name="T14" fmla="*/ 82 w 82"/>
                <a:gd name="T15" fmla="*/ 244 h 262"/>
                <a:gd name="T16" fmla="*/ 64 w 82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62">
                  <a:moveTo>
                    <a:pt x="64" y="262"/>
                  </a:moveTo>
                  <a:cubicBezTo>
                    <a:pt x="18" y="262"/>
                    <a:pt x="18" y="262"/>
                    <a:pt x="18" y="262"/>
                  </a:cubicBezTo>
                  <a:cubicBezTo>
                    <a:pt x="8" y="262"/>
                    <a:pt x="0" y="254"/>
                    <a:pt x="0" y="2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4" y="0"/>
                    <a:pt x="82" y="8"/>
                    <a:pt x="82" y="18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2" y="254"/>
                    <a:pt x="74" y="262"/>
                    <a:pt x="64" y="2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4191005" y="2089152"/>
              <a:ext cx="138113" cy="334963"/>
            </a:xfrm>
            <a:custGeom>
              <a:avLst/>
              <a:gdLst>
                <a:gd name="T0" fmla="*/ 41 w 51"/>
                <a:gd name="T1" fmla="*/ 123 h 123"/>
                <a:gd name="T2" fmla="*/ 10 w 51"/>
                <a:gd name="T3" fmla="*/ 123 h 123"/>
                <a:gd name="T4" fmla="*/ 0 w 51"/>
                <a:gd name="T5" fmla="*/ 113 h 123"/>
                <a:gd name="T6" fmla="*/ 0 w 51"/>
                <a:gd name="T7" fmla="*/ 10 h 123"/>
                <a:gd name="T8" fmla="*/ 10 w 51"/>
                <a:gd name="T9" fmla="*/ 0 h 123"/>
                <a:gd name="T10" fmla="*/ 41 w 51"/>
                <a:gd name="T11" fmla="*/ 0 h 123"/>
                <a:gd name="T12" fmla="*/ 51 w 51"/>
                <a:gd name="T13" fmla="*/ 10 h 123"/>
                <a:gd name="T14" fmla="*/ 51 w 51"/>
                <a:gd name="T15" fmla="*/ 113 h 123"/>
                <a:gd name="T16" fmla="*/ 41 w 5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41" y="123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5" y="123"/>
                    <a:pt x="0" y="118"/>
                    <a:pt x="0" y="1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51" y="4"/>
                    <a:pt x="51" y="10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8"/>
                    <a:pt x="47" y="123"/>
                    <a:pt x="4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4214815" y="2146302"/>
              <a:ext cx="87313" cy="730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4214815" y="2305052"/>
              <a:ext cx="87313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214815" y="2359027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4214815" y="2332039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4203702" y="2509840"/>
              <a:ext cx="115888" cy="114300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8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8"/>
                    <a:pt x="21" y="38"/>
                  </a:cubicBezTo>
                  <a:cubicBezTo>
                    <a:pt x="30" y="38"/>
                    <a:pt x="38" y="31"/>
                    <a:pt x="38" y="21"/>
                  </a:cubicBezTo>
                  <a:cubicBezTo>
                    <a:pt x="38" y="12"/>
                    <a:pt x="30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411665" y="2012952"/>
              <a:ext cx="223838" cy="714376"/>
            </a:xfrm>
            <a:custGeom>
              <a:avLst/>
              <a:gdLst>
                <a:gd name="T0" fmla="*/ 64 w 82"/>
                <a:gd name="T1" fmla="*/ 262 h 262"/>
                <a:gd name="T2" fmla="*/ 18 w 82"/>
                <a:gd name="T3" fmla="*/ 262 h 262"/>
                <a:gd name="T4" fmla="*/ 0 w 82"/>
                <a:gd name="T5" fmla="*/ 244 h 262"/>
                <a:gd name="T6" fmla="*/ 0 w 82"/>
                <a:gd name="T7" fmla="*/ 18 h 262"/>
                <a:gd name="T8" fmla="*/ 18 w 82"/>
                <a:gd name="T9" fmla="*/ 0 h 262"/>
                <a:gd name="T10" fmla="*/ 64 w 82"/>
                <a:gd name="T11" fmla="*/ 0 h 262"/>
                <a:gd name="T12" fmla="*/ 82 w 82"/>
                <a:gd name="T13" fmla="*/ 18 h 262"/>
                <a:gd name="T14" fmla="*/ 82 w 82"/>
                <a:gd name="T15" fmla="*/ 244 h 262"/>
                <a:gd name="T16" fmla="*/ 64 w 82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62">
                  <a:moveTo>
                    <a:pt x="64" y="262"/>
                  </a:moveTo>
                  <a:cubicBezTo>
                    <a:pt x="18" y="262"/>
                    <a:pt x="18" y="262"/>
                    <a:pt x="18" y="262"/>
                  </a:cubicBezTo>
                  <a:cubicBezTo>
                    <a:pt x="8" y="262"/>
                    <a:pt x="0" y="254"/>
                    <a:pt x="0" y="2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4" y="0"/>
                    <a:pt x="82" y="8"/>
                    <a:pt x="82" y="18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2" y="254"/>
                    <a:pt x="74" y="262"/>
                    <a:pt x="64" y="2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4452940" y="2089152"/>
              <a:ext cx="139700" cy="334963"/>
            </a:xfrm>
            <a:custGeom>
              <a:avLst/>
              <a:gdLst>
                <a:gd name="T0" fmla="*/ 41 w 51"/>
                <a:gd name="T1" fmla="*/ 123 h 123"/>
                <a:gd name="T2" fmla="*/ 10 w 51"/>
                <a:gd name="T3" fmla="*/ 123 h 123"/>
                <a:gd name="T4" fmla="*/ 0 w 51"/>
                <a:gd name="T5" fmla="*/ 113 h 123"/>
                <a:gd name="T6" fmla="*/ 0 w 51"/>
                <a:gd name="T7" fmla="*/ 10 h 123"/>
                <a:gd name="T8" fmla="*/ 10 w 51"/>
                <a:gd name="T9" fmla="*/ 0 h 123"/>
                <a:gd name="T10" fmla="*/ 41 w 51"/>
                <a:gd name="T11" fmla="*/ 0 h 123"/>
                <a:gd name="T12" fmla="*/ 51 w 51"/>
                <a:gd name="T13" fmla="*/ 10 h 123"/>
                <a:gd name="T14" fmla="*/ 51 w 51"/>
                <a:gd name="T15" fmla="*/ 113 h 123"/>
                <a:gd name="T16" fmla="*/ 41 w 5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41" y="123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5" y="123"/>
                    <a:pt x="0" y="118"/>
                    <a:pt x="0" y="1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51" y="4"/>
                    <a:pt x="51" y="10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8"/>
                    <a:pt x="47" y="123"/>
                    <a:pt x="4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4476752" y="2146302"/>
              <a:ext cx="87313" cy="730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4476752" y="2305052"/>
              <a:ext cx="87313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4476752" y="2359027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476752" y="2332039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37"/>
            <p:cNvSpPr>
              <a:spLocks noEditPoints="1"/>
            </p:cNvSpPr>
            <p:nvPr/>
          </p:nvSpPr>
          <p:spPr bwMode="auto">
            <a:xfrm>
              <a:off x="4465640" y="2509840"/>
              <a:ext cx="115888" cy="114300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8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8"/>
                    <a:pt x="21" y="38"/>
                  </a:cubicBezTo>
                  <a:cubicBezTo>
                    <a:pt x="30" y="38"/>
                    <a:pt x="38" y="31"/>
                    <a:pt x="38" y="21"/>
                  </a:cubicBezTo>
                  <a:cubicBezTo>
                    <a:pt x="38" y="12"/>
                    <a:pt x="30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643440" y="2005014"/>
              <a:ext cx="338138" cy="733426"/>
            </a:xfrm>
            <a:custGeom>
              <a:avLst/>
              <a:gdLst>
                <a:gd name="T0" fmla="*/ 108 w 124"/>
                <a:gd name="T1" fmla="*/ 259 h 269"/>
                <a:gd name="T2" fmla="*/ 62 w 124"/>
                <a:gd name="T3" fmla="*/ 267 h 269"/>
                <a:gd name="T4" fmla="*/ 41 w 124"/>
                <a:gd name="T5" fmla="*/ 253 h 269"/>
                <a:gd name="T6" fmla="*/ 2 w 124"/>
                <a:gd name="T7" fmla="*/ 30 h 269"/>
                <a:gd name="T8" fmla="*/ 17 w 124"/>
                <a:gd name="T9" fmla="*/ 9 h 269"/>
                <a:gd name="T10" fmla="*/ 63 w 124"/>
                <a:gd name="T11" fmla="*/ 1 h 269"/>
                <a:gd name="T12" fmla="*/ 84 w 124"/>
                <a:gd name="T13" fmla="*/ 16 h 269"/>
                <a:gd name="T14" fmla="*/ 122 w 124"/>
                <a:gd name="T15" fmla="*/ 239 h 269"/>
                <a:gd name="T16" fmla="*/ 108 w 124"/>
                <a:gd name="T17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69">
                  <a:moveTo>
                    <a:pt x="108" y="259"/>
                  </a:moveTo>
                  <a:cubicBezTo>
                    <a:pt x="62" y="267"/>
                    <a:pt x="62" y="267"/>
                    <a:pt x="62" y="267"/>
                  </a:cubicBezTo>
                  <a:cubicBezTo>
                    <a:pt x="52" y="269"/>
                    <a:pt x="43" y="263"/>
                    <a:pt x="41" y="25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0"/>
                    <a:pt x="7" y="11"/>
                    <a:pt x="17" y="9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73" y="0"/>
                    <a:pt x="82" y="6"/>
                    <a:pt x="84" y="16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4" y="248"/>
                    <a:pt x="118" y="258"/>
                    <a:pt x="108" y="2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699003" y="2082802"/>
              <a:ext cx="190500" cy="350838"/>
            </a:xfrm>
            <a:custGeom>
              <a:avLst/>
              <a:gdLst>
                <a:gd name="T0" fmla="*/ 61 w 70"/>
                <a:gd name="T1" fmla="*/ 122 h 128"/>
                <a:gd name="T2" fmla="*/ 30 w 70"/>
                <a:gd name="T3" fmla="*/ 127 h 128"/>
                <a:gd name="T4" fmla="*/ 19 w 70"/>
                <a:gd name="T5" fmla="*/ 119 h 128"/>
                <a:gd name="T6" fmla="*/ 1 w 70"/>
                <a:gd name="T7" fmla="*/ 18 h 128"/>
                <a:gd name="T8" fmla="*/ 9 w 70"/>
                <a:gd name="T9" fmla="*/ 6 h 128"/>
                <a:gd name="T10" fmla="*/ 40 w 70"/>
                <a:gd name="T11" fmla="*/ 1 h 128"/>
                <a:gd name="T12" fmla="*/ 51 w 70"/>
                <a:gd name="T13" fmla="*/ 9 h 128"/>
                <a:gd name="T14" fmla="*/ 69 w 70"/>
                <a:gd name="T15" fmla="*/ 110 h 128"/>
                <a:gd name="T16" fmla="*/ 61 w 70"/>
                <a:gd name="T17" fmla="*/ 1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61" y="122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25" y="128"/>
                    <a:pt x="20" y="125"/>
                    <a:pt x="19" y="1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4" y="7"/>
                    <a:pt x="9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5" y="0"/>
                    <a:pt x="50" y="3"/>
                    <a:pt x="51" y="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6"/>
                    <a:pt x="66" y="121"/>
                    <a:pt x="61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730753" y="2141539"/>
              <a:ext cx="98425" cy="88900"/>
            </a:xfrm>
            <a:custGeom>
              <a:avLst/>
              <a:gdLst>
                <a:gd name="T0" fmla="*/ 62 w 62"/>
                <a:gd name="T1" fmla="*/ 48 h 56"/>
                <a:gd name="T2" fmla="*/ 7 w 62"/>
                <a:gd name="T3" fmla="*/ 56 h 56"/>
                <a:gd name="T4" fmla="*/ 0 w 62"/>
                <a:gd name="T5" fmla="*/ 10 h 56"/>
                <a:gd name="T6" fmla="*/ 54 w 62"/>
                <a:gd name="T7" fmla="*/ 0 h 56"/>
                <a:gd name="T8" fmla="*/ 62 w 62"/>
                <a:gd name="T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6">
                  <a:moveTo>
                    <a:pt x="62" y="48"/>
                  </a:moveTo>
                  <a:lnTo>
                    <a:pt x="7" y="5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4757740" y="2298702"/>
              <a:ext cx="87313" cy="26988"/>
            </a:xfrm>
            <a:custGeom>
              <a:avLst/>
              <a:gdLst>
                <a:gd name="T0" fmla="*/ 55 w 55"/>
                <a:gd name="T1" fmla="*/ 9 h 17"/>
                <a:gd name="T2" fmla="*/ 2 w 55"/>
                <a:gd name="T3" fmla="*/ 17 h 17"/>
                <a:gd name="T4" fmla="*/ 0 w 55"/>
                <a:gd name="T5" fmla="*/ 11 h 17"/>
                <a:gd name="T6" fmla="*/ 54 w 55"/>
                <a:gd name="T7" fmla="*/ 0 h 17"/>
                <a:gd name="T8" fmla="*/ 55 w 5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55" y="9"/>
                  </a:moveTo>
                  <a:lnTo>
                    <a:pt x="2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4767265" y="2354264"/>
              <a:ext cx="88900" cy="26988"/>
            </a:xfrm>
            <a:custGeom>
              <a:avLst/>
              <a:gdLst>
                <a:gd name="T0" fmla="*/ 56 w 56"/>
                <a:gd name="T1" fmla="*/ 8 h 17"/>
                <a:gd name="T2" fmla="*/ 1 w 56"/>
                <a:gd name="T3" fmla="*/ 17 h 17"/>
                <a:gd name="T4" fmla="*/ 0 w 56"/>
                <a:gd name="T5" fmla="*/ 8 h 17"/>
                <a:gd name="T6" fmla="*/ 55 w 56"/>
                <a:gd name="T7" fmla="*/ 0 h 17"/>
                <a:gd name="T8" fmla="*/ 56 w 5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7">
                  <a:moveTo>
                    <a:pt x="56" y="8"/>
                  </a:moveTo>
                  <a:lnTo>
                    <a:pt x="1" y="17"/>
                  </a:lnTo>
                  <a:lnTo>
                    <a:pt x="0" y="8"/>
                  </a:lnTo>
                  <a:lnTo>
                    <a:pt x="55" y="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4760915" y="2325689"/>
              <a:ext cx="90488" cy="28575"/>
            </a:xfrm>
            <a:custGeom>
              <a:avLst/>
              <a:gdLst>
                <a:gd name="T0" fmla="*/ 57 w 57"/>
                <a:gd name="T1" fmla="*/ 9 h 18"/>
                <a:gd name="T2" fmla="*/ 2 w 57"/>
                <a:gd name="T3" fmla="*/ 18 h 18"/>
                <a:gd name="T4" fmla="*/ 0 w 57"/>
                <a:gd name="T5" fmla="*/ 9 h 18"/>
                <a:gd name="T6" fmla="*/ 55 w 57"/>
                <a:gd name="T7" fmla="*/ 0 h 18"/>
                <a:gd name="T8" fmla="*/ 57 w 5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8">
                  <a:moveTo>
                    <a:pt x="57" y="9"/>
                  </a:moveTo>
                  <a:lnTo>
                    <a:pt x="2" y="18"/>
                  </a:lnTo>
                  <a:lnTo>
                    <a:pt x="0" y="9"/>
                  </a:lnTo>
                  <a:lnTo>
                    <a:pt x="55" y="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44"/>
            <p:cNvSpPr>
              <a:spLocks noEditPoints="1"/>
            </p:cNvSpPr>
            <p:nvPr/>
          </p:nvSpPr>
          <p:spPr bwMode="auto">
            <a:xfrm>
              <a:off x="4786315" y="2501902"/>
              <a:ext cx="125413" cy="125413"/>
            </a:xfrm>
            <a:custGeom>
              <a:avLst/>
              <a:gdLst>
                <a:gd name="T0" fmla="*/ 26 w 46"/>
                <a:gd name="T1" fmla="*/ 44 h 46"/>
                <a:gd name="T2" fmla="*/ 2 w 46"/>
                <a:gd name="T3" fmla="*/ 27 h 46"/>
                <a:gd name="T4" fmla="*/ 19 w 46"/>
                <a:gd name="T5" fmla="*/ 2 h 46"/>
                <a:gd name="T6" fmla="*/ 44 w 46"/>
                <a:gd name="T7" fmla="*/ 20 h 46"/>
                <a:gd name="T8" fmla="*/ 26 w 46"/>
                <a:gd name="T9" fmla="*/ 44 h 46"/>
                <a:gd name="T10" fmla="*/ 20 w 46"/>
                <a:gd name="T11" fmla="*/ 6 h 46"/>
                <a:gd name="T12" fmla="*/ 6 w 46"/>
                <a:gd name="T13" fmla="*/ 26 h 46"/>
                <a:gd name="T14" fmla="*/ 26 w 46"/>
                <a:gd name="T15" fmla="*/ 40 h 46"/>
                <a:gd name="T16" fmla="*/ 40 w 46"/>
                <a:gd name="T17" fmla="*/ 20 h 46"/>
                <a:gd name="T18" fmla="*/ 20 w 46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6" y="44"/>
                  </a:moveTo>
                  <a:cubicBezTo>
                    <a:pt x="15" y="46"/>
                    <a:pt x="4" y="38"/>
                    <a:pt x="2" y="27"/>
                  </a:cubicBezTo>
                  <a:cubicBezTo>
                    <a:pt x="0" y="15"/>
                    <a:pt x="8" y="4"/>
                    <a:pt x="19" y="2"/>
                  </a:cubicBezTo>
                  <a:cubicBezTo>
                    <a:pt x="31" y="0"/>
                    <a:pt x="42" y="8"/>
                    <a:pt x="44" y="20"/>
                  </a:cubicBezTo>
                  <a:cubicBezTo>
                    <a:pt x="46" y="31"/>
                    <a:pt x="38" y="42"/>
                    <a:pt x="26" y="44"/>
                  </a:cubicBezTo>
                  <a:close/>
                  <a:moveTo>
                    <a:pt x="20" y="6"/>
                  </a:moveTo>
                  <a:cubicBezTo>
                    <a:pt x="10" y="8"/>
                    <a:pt x="4" y="17"/>
                    <a:pt x="6" y="26"/>
                  </a:cubicBezTo>
                  <a:cubicBezTo>
                    <a:pt x="7" y="35"/>
                    <a:pt x="16" y="42"/>
                    <a:pt x="26" y="40"/>
                  </a:cubicBezTo>
                  <a:cubicBezTo>
                    <a:pt x="35" y="38"/>
                    <a:pt x="41" y="30"/>
                    <a:pt x="40" y="20"/>
                  </a:cubicBezTo>
                  <a:cubicBezTo>
                    <a:pt x="38" y="11"/>
                    <a:pt x="29" y="5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1" name="Rectangle 190">
            <a:hlinkClick r:id="rId2" action="ppaction://hlinksldjump"/>
          </p:cNvPr>
          <p:cNvSpPr/>
          <p:nvPr/>
        </p:nvSpPr>
        <p:spPr>
          <a:xfrm>
            <a:off x="230812" y="1337165"/>
            <a:ext cx="169101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7" name="Isosceles Triangle 56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Isosceles Triangle 57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Rectangle 59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3" name="Straight Connector 62"/>
          <p:cNvCxnSpPr>
            <a:endCxn id="6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2" name="Oval 7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9" name="Oval 78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ight Arrow 79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3" name="Rectangle 82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2895" y="1680371"/>
            <a:ext cx="5372100" cy="28828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Allergy History, Medications, </a:t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>and Social History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n-GB" sz="1200" b="1" dirty="0">
                <a:solidFill>
                  <a:schemeClr val="tx1"/>
                </a:solidFill>
              </a:rPr>
              <a:t>Allergies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NKDA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n-GB" sz="1200" b="1" dirty="0">
                <a:solidFill>
                  <a:schemeClr val="tx1"/>
                </a:solidFill>
              </a:rPr>
              <a:t>Social History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Reports methamphetamine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9630" y="2754879"/>
            <a:ext cx="1722393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n-GB" sz="1200" b="1" dirty="0"/>
              <a:t>Current Medications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None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1581749" y="4329523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NKDA=no known drug allergies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502268" y="1463939"/>
            <a:ext cx="578153" cy="578153"/>
            <a:chOff x="3896682" y="3538549"/>
            <a:chExt cx="1663372" cy="1663372"/>
          </a:xfrm>
        </p:grpSpPr>
        <p:sp>
          <p:nvSpPr>
            <p:cNvPr id="228" name="Oval 227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32" name="Straight Connector 231"/>
          <p:cNvCxnSpPr/>
          <p:nvPr/>
        </p:nvCxnSpPr>
        <p:spPr>
          <a:xfrm>
            <a:off x="1046132" y="1761755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1400461" y="154595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4" name="Rectangle 233"/>
          <p:cNvSpPr/>
          <p:nvPr/>
        </p:nvSpPr>
        <p:spPr>
          <a:xfrm>
            <a:off x="203995" y="2065273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1493523" y="1646164"/>
            <a:ext cx="244850" cy="215880"/>
            <a:chOff x="4149729" y="2005014"/>
            <a:chExt cx="831849" cy="733426"/>
          </a:xfrm>
          <a:effectLst/>
        </p:grpSpPr>
        <p:sp>
          <p:nvSpPr>
            <p:cNvPr id="241" name="Freeform 24"/>
            <p:cNvSpPr>
              <a:spLocks/>
            </p:cNvSpPr>
            <p:nvPr/>
          </p:nvSpPr>
          <p:spPr bwMode="auto">
            <a:xfrm>
              <a:off x="4149729" y="2012952"/>
              <a:ext cx="223839" cy="714376"/>
            </a:xfrm>
            <a:custGeom>
              <a:avLst/>
              <a:gdLst>
                <a:gd name="T0" fmla="*/ 64 w 82"/>
                <a:gd name="T1" fmla="*/ 262 h 262"/>
                <a:gd name="T2" fmla="*/ 18 w 82"/>
                <a:gd name="T3" fmla="*/ 262 h 262"/>
                <a:gd name="T4" fmla="*/ 0 w 82"/>
                <a:gd name="T5" fmla="*/ 244 h 262"/>
                <a:gd name="T6" fmla="*/ 0 w 82"/>
                <a:gd name="T7" fmla="*/ 18 h 262"/>
                <a:gd name="T8" fmla="*/ 18 w 82"/>
                <a:gd name="T9" fmla="*/ 0 h 262"/>
                <a:gd name="T10" fmla="*/ 64 w 82"/>
                <a:gd name="T11" fmla="*/ 0 h 262"/>
                <a:gd name="T12" fmla="*/ 82 w 82"/>
                <a:gd name="T13" fmla="*/ 18 h 262"/>
                <a:gd name="T14" fmla="*/ 82 w 82"/>
                <a:gd name="T15" fmla="*/ 244 h 262"/>
                <a:gd name="T16" fmla="*/ 64 w 82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62">
                  <a:moveTo>
                    <a:pt x="64" y="262"/>
                  </a:moveTo>
                  <a:cubicBezTo>
                    <a:pt x="18" y="262"/>
                    <a:pt x="18" y="262"/>
                    <a:pt x="18" y="262"/>
                  </a:cubicBezTo>
                  <a:cubicBezTo>
                    <a:pt x="8" y="262"/>
                    <a:pt x="0" y="254"/>
                    <a:pt x="0" y="2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4" y="0"/>
                    <a:pt x="82" y="8"/>
                    <a:pt x="82" y="18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2" y="254"/>
                    <a:pt x="74" y="262"/>
                    <a:pt x="64" y="2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25"/>
            <p:cNvSpPr>
              <a:spLocks/>
            </p:cNvSpPr>
            <p:nvPr/>
          </p:nvSpPr>
          <p:spPr bwMode="auto">
            <a:xfrm>
              <a:off x="4191005" y="2089152"/>
              <a:ext cx="138113" cy="334963"/>
            </a:xfrm>
            <a:custGeom>
              <a:avLst/>
              <a:gdLst>
                <a:gd name="T0" fmla="*/ 41 w 51"/>
                <a:gd name="T1" fmla="*/ 123 h 123"/>
                <a:gd name="T2" fmla="*/ 10 w 51"/>
                <a:gd name="T3" fmla="*/ 123 h 123"/>
                <a:gd name="T4" fmla="*/ 0 w 51"/>
                <a:gd name="T5" fmla="*/ 113 h 123"/>
                <a:gd name="T6" fmla="*/ 0 w 51"/>
                <a:gd name="T7" fmla="*/ 10 h 123"/>
                <a:gd name="T8" fmla="*/ 10 w 51"/>
                <a:gd name="T9" fmla="*/ 0 h 123"/>
                <a:gd name="T10" fmla="*/ 41 w 51"/>
                <a:gd name="T11" fmla="*/ 0 h 123"/>
                <a:gd name="T12" fmla="*/ 51 w 51"/>
                <a:gd name="T13" fmla="*/ 10 h 123"/>
                <a:gd name="T14" fmla="*/ 51 w 51"/>
                <a:gd name="T15" fmla="*/ 113 h 123"/>
                <a:gd name="T16" fmla="*/ 41 w 5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41" y="123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5" y="123"/>
                    <a:pt x="0" y="118"/>
                    <a:pt x="0" y="1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51" y="4"/>
                    <a:pt x="51" y="10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8"/>
                    <a:pt x="47" y="123"/>
                    <a:pt x="4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Rectangle 26"/>
            <p:cNvSpPr>
              <a:spLocks noChangeArrowheads="1"/>
            </p:cNvSpPr>
            <p:nvPr/>
          </p:nvSpPr>
          <p:spPr bwMode="auto">
            <a:xfrm>
              <a:off x="4214815" y="2146302"/>
              <a:ext cx="87313" cy="730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Rectangle 27"/>
            <p:cNvSpPr>
              <a:spLocks noChangeArrowheads="1"/>
            </p:cNvSpPr>
            <p:nvPr/>
          </p:nvSpPr>
          <p:spPr bwMode="auto">
            <a:xfrm>
              <a:off x="4214815" y="2305052"/>
              <a:ext cx="87313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Rectangle 28"/>
            <p:cNvSpPr>
              <a:spLocks noChangeArrowheads="1"/>
            </p:cNvSpPr>
            <p:nvPr/>
          </p:nvSpPr>
          <p:spPr bwMode="auto">
            <a:xfrm>
              <a:off x="4214815" y="2359027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Rectangle 29"/>
            <p:cNvSpPr>
              <a:spLocks noChangeArrowheads="1"/>
            </p:cNvSpPr>
            <p:nvPr/>
          </p:nvSpPr>
          <p:spPr bwMode="auto">
            <a:xfrm>
              <a:off x="4214815" y="2332039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Freeform 30"/>
            <p:cNvSpPr>
              <a:spLocks noEditPoints="1"/>
            </p:cNvSpPr>
            <p:nvPr/>
          </p:nvSpPr>
          <p:spPr bwMode="auto">
            <a:xfrm>
              <a:off x="4203702" y="2509840"/>
              <a:ext cx="115888" cy="114300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8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8"/>
                    <a:pt x="21" y="38"/>
                  </a:cubicBezTo>
                  <a:cubicBezTo>
                    <a:pt x="30" y="38"/>
                    <a:pt x="38" y="31"/>
                    <a:pt x="38" y="21"/>
                  </a:cubicBezTo>
                  <a:cubicBezTo>
                    <a:pt x="38" y="12"/>
                    <a:pt x="30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8" name="Freeform 31"/>
            <p:cNvSpPr>
              <a:spLocks/>
            </p:cNvSpPr>
            <p:nvPr/>
          </p:nvSpPr>
          <p:spPr bwMode="auto">
            <a:xfrm>
              <a:off x="4411665" y="2012952"/>
              <a:ext cx="223838" cy="714376"/>
            </a:xfrm>
            <a:custGeom>
              <a:avLst/>
              <a:gdLst>
                <a:gd name="T0" fmla="*/ 64 w 82"/>
                <a:gd name="T1" fmla="*/ 262 h 262"/>
                <a:gd name="T2" fmla="*/ 18 w 82"/>
                <a:gd name="T3" fmla="*/ 262 h 262"/>
                <a:gd name="T4" fmla="*/ 0 w 82"/>
                <a:gd name="T5" fmla="*/ 244 h 262"/>
                <a:gd name="T6" fmla="*/ 0 w 82"/>
                <a:gd name="T7" fmla="*/ 18 h 262"/>
                <a:gd name="T8" fmla="*/ 18 w 82"/>
                <a:gd name="T9" fmla="*/ 0 h 262"/>
                <a:gd name="T10" fmla="*/ 64 w 82"/>
                <a:gd name="T11" fmla="*/ 0 h 262"/>
                <a:gd name="T12" fmla="*/ 82 w 82"/>
                <a:gd name="T13" fmla="*/ 18 h 262"/>
                <a:gd name="T14" fmla="*/ 82 w 82"/>
                <a:gd name="T15" fmla="*/ 244 h 262"/>
                <a:gd name="T16" fmla="*/ 64 w 82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62">
                  <a:moveTo>
                    <a:pt x="64" y="262"/>
                  </a:moveTo>
                  <a:cubicBezTo>
                    <a:pt x="18" y="262"/>
                    <a:pt x="18" y="262"/>
                    <a:pt x="18" y="262"/>
                  </a:cubicBezTo>
                  <a:cubicBezTo>
                    <a:pt x="8" y="262"/>
                    <a:pt x="0" y="254"/>
                    <a:pt x="0" y="2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4" y="0"/>
                    <a:pt x="82" y="8"/>
                    <a:pt x="82" y="18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2" y="254"/>
                    <a:pt x="74" y="262"/>
                    <a:pt x="64" y="2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32"/>
            <p:cNvSpPr>
              <a:spLocks/>
            </p:cNvSpPr>
            <p:nvPr/>
          </p:nvSpPr>
          <p:spPr bwMode="auto">
            <a:xfrm>
              <a:off x="4452940" y="2089152"/>
              <a:ext cx="139700" cy="334963"/>
            </a:xfrm>
            <a:custGeom>
              <a:avLst/>
              <a:gdLst>
                <a:gd name="T0" fmla="*/ 41 w 51"/>
                <a:gd name="T1" fmla="*/ 123 h 123"/>
                <a:gd name="T2" fmla="*/ 10 w 51"/>
                <a:gd name="T3" fmla="*/ 123 h 123"/>
                <a:gd name="T4" fmla="*/ 0 w 51"/>
                <a:gd name="T5" fmla="*/ 113 h 123"/>
                <a:gd name="T6" fmla="*/ 0 w 51"/>
                <a:gd name="T7" fmla="*/ 10 h 123"/>
                <a:gd name="T8" fmla="*/ 10 w 51"/>
                <a:gd name="T9" fmla="*/ 0 h 123"/>
                <a:gd name="T10" fmla="*/ 41 w 51"/>
                <a:gd name="T11" fmla="*/ 0 h 123"/>
                <a:gd name="T12" fmla="*/ 51 w 51"/>
                <a:gd name="T13" fmla="*/ 10 h 123"/>
                <a:gd name="T14" fmla="*/ 51 w 51"/>
                <a:gd name="T15" fmla="*/ 113 h 123"/>
                <a:gd name="T16" fmla="*/ 41 w 5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41" y="123"/>
                  </a:moveTo>
                  <a:cubicBezTo>
                    <a:pt x="10" y="123"/>
                    <a:pt x="10" y="123"/>
                    <a:pt x="10" y="123"/>
                  </a:cubicBezTo>
                  <a:cubicBezTo>
                    <a:pt x="5" y="123"/>
                    <a:pt x="0" y="118"/>
                    <a:pt x="0" y="1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51" y="4"/>
                    <a:pt x="51" y="10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8"/>
                    <a:pt x="47" y="123"/>
                    <a:pt x="4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Rectangle 33"/>
            <p:cNvSpPr>
              <a:spLocks noChangeArrowheads="1"/>
            </p:cNvSpPr>
            <p:nvPr/>
          </p:nvSpPr>
          <p:spPr bwMode="auto">
            <a:xfrm>
              <a:off x="4476752" y="2146302"/>
              <a:ext cx="87313" cy="730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Rectangle 34"/>
            <p:cNvSpPr>
              <a:spLocks noChangeArrowheads="1"/>
            </p:cNvSpPr>
            <p:nvPr/>
          </p:nvSpPr>
          <p:spPr bwMode="auto">
            <a:xfrm>
              <a:off x="4476752" y="2305052"/>
              <a:ext cx="87313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Rectangle 35"/>
            <p:cNvSpPr>
              <a:spLocks noChangeArrowheads="1"/>
            </p:cNvSpPr>
            <p:nvPr/>
          </p:nvSpPr>
          <p:spPr bwMode="auto">
            <a:xfrm>
              <a:off x="4476752" y="2359027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Rectangle 36"/>
            <p:cNvSpPr>
              <a:spLocks noChangeArrowheads="1"/>
            </p:cNvSpPr>
            <p:nvPr/>
          </p:nvSpPr>
          <p:spPr bwMode="auto">
            <a:xfrm>
              <a:off x="4476752" y="2332039"/>
              <a:ext cx="87313" cy="14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Freeform 37"/>
            <p:cNvSpPr>
              <a:spLocks noEditPoints="1"/>
            </p:cNvSpPr>
            <p:nvPr/>
          </p:nvSpPr>
          <p:spPr bwMode="auto">
            <a:xfrm>
              <a:off x="4465640" y="2509840"/>
              <a:ext cx="115888" cy="114300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8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8"/>
                    <a:pt x="21" y="38"/>
                  </a:cubicBezTo>
                  <a:cubicBezTo>
                    <a:pt x="30" y="38"/>
                    <a:pt x="38" y="31"/>
                    <a:pt x="38" y="21"/>
                  </a:cubicBezTo>
                  <a:cubicBezTo>
                    <a:pt x="38" y="12"/>
                    <a:pt x="30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38"/>
            <p:cNvSpPr>
              <a:spLocks/>
            </p:cNvSpPr>
            <p:nvPr/>
          </p:nvSpPr>
          <p:spPr bwMode="auto">
            <a:xfrm>
              <a:off x="4643440" y="2005014"/>
              <a:ext cx="338138" cy="733426"/>
            </a:xfrm>
            <a:custGeom>
              <a:avLst/>
              <a:gdLst>
                <a:gd name="T0" fmla="*/ 108 w 124"/>
                <a:gd name="T1" fmla="*/ 259 h 269"/>
                <a:gd name="T2" fmla="*/ 62 w 124"/>
                <a:gd name="T3" fmla="*/ 267 h 269"/>
                <a:gd name="T4" fmla="*/ 41 w 124"/>
                <a:gd name="T5" fmla="*/ 253 h 269"/>
                <a:gd name="T6" fmla="*/ 2 w 124"/>
                <a:gd name="T7" fmla="*/ 30 h 269"/>
                <a:gd name="T8" fmla="*/ 17 w 124"/>
                <a:gd name="T9" fmla="*/ 9 h 269"/>
                <a:gd name="T10" fmla="*/ 63 w 124"/>
                <a:gd name="T11" fmla="*/ 1 h 269"/>
                <a:gd name="T12" fmla="*/ 84 w 124"/>
                <a:gd name="T13" fmla="*/ 16 h 269"/>
                <a:gd name="T14" fmla="*/ 122 w 124"/>
                <a:gd name="T15" fmla="*/ 239 h 269"/>
                <a:gd name="T16" fmla="*/ 108 w 124"/>
                <a:gd name="T17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69">
                  <a:moveTo>
                    <a:pt x="108" y="259"/>
                  </a:moveTo>
                  <a:cubicBezTo>
                    <a:pt x="62" y="267"/>
                    <a:pt x="62" y="267"/>
                    <a:pt x="62" y="267"/>
                  </a:cubicBezTo>
                  <a:cubicBezTo>
                    <a:pt x="52" y="269"/>
                    <a:pt x="43" y="263"/>
                    <a:pt x="41" y="25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0"/>
                    <a:pt x="7" y="11"/>
                    <a:pt x="17" y="9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73" y="0"/>
                    <a:pt x="82" y="6"/>
                    <a:pt x="84" y="16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4" y="248"/>
                    <a:pt x="118" y="258"/>
                    <a:pt x="108" y="2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39"/>
            <p:cNvSpPr>
              <a:spLocks/>
            </p:cNvSpPr>
            <p:nvPr/>
          </p:nvSpPr>
          <p:spPr bwMode="auto">
            <a:xfrm>
              <a:off x="4699003" y="2082802"/>
              <a:ext cx="190500" cy="350838"/>
            </a:xfrm>
            <a:custGeom>
              <a:avLst/>
              <a:gdLst>
                <a:gd name="T0" fmla="*/ 61 w 70"/>
                <a:gd name="T1" fmla="*/ 122 h 128"/>
                <a:gd name="T2" fmla="*/ 30 w 70"/>
                <a:gd name="T3" fmla="*/ 127 h 128"/>
                <a:gd name="T4" fmla="*/ 19 w 70"/>
                <a:gd name="T5" fmla="*/ 119 h 128"/>
                <a:gd name="T6" fmla="*/ 1 w 70"/>
                <a:gd name="T7" fmla="*/ 18 h 128"/>
                <a:gd name="T8" fmla="*/ 9 w 70"/>
                <a:gd name="T9" fmla="*/ 6 h 128"/>
                <a:gd name="T10" fmla="*/ 40 w 70"/>
                <a:gd name="T11" fmla="*/ 1 h 128"/>
                <a:gd name="T12" fmla="*/ 51 w 70"/>
                <a:gd name="T13" fmla="*/ 9 h 128"/>
                <a:gd name="T14" fmla="*/ 69 w 70"/>
                <a:gd name="T15" fmla="*/ 110 h 128"/>
                <a:gd name="T16" fmla="*/ 61 w 70"/>
                <a:gd name="T17" fmla="*/ 1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61" y="122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25" y="128"/>
                    <a:pt x="20" y="125"/>
                    <a:pt x="19" y="1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4" y="7"/>
                    <a:pt x="9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5" y="0"/>
                    <a:pt x="50" y="3"/>
                    <a:pt x="51" y="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6"/>
                    <a:pt x="66" y="121"/>
                    <a:pt x="61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40"/>
            <p:cNvSpPr>
              <a:spLocks/>
            </p:cNvSpPr>
            <p:nvPr/>
          </p:nvSpPr>
          <p:spPr bwMode="auto">
            <a:xfrm>
              <a:off x="4730753" y="2141539"/>
              <a:ext cx="98425" cy="88900"/>
            </a:xfrm>
            <a:custGeom>
              <a:avLst/>
              <a:gdLst>
                <a:gd name="T0" fmla="*/ 62 w 62"/>
                <a:gd name="T1" fmla="*/ 48 h 56"/>
                <a:gd name="T2" fmla="*/ 7 w 62"/>
                <a:gd name="T3" fmla="*/ 56 h 56"/>
                <a:gd name="T4" fmla="*/ 0 w 62"/>
                <a:gd name="T5" fmla="*/ 10 h 56"/>
                <a:gd name="T6" fmla="*/ 54 w 62"/>
                <a:gd name="T7" fmla="*/ 0 h 56"/>
                <a:gd name="T8" fmla="*/ 62 w 62"/>
                <a:gd name="T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6">
                  <a:moveTo>
                    <a:pt x="62" y="48"/>
                  </a:moveTo>
                  <a:lnTo>
                    <a:pt x="7" y="5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41"/>
            <p:cNvSpPr>
              <a:spLocks/>
            </p:cNvSpPr>
            <p:nvPr/>
          </p:nvSpPr>
          <p:spPr bwMode="auto">
            <a:xfrm>
              <a:off x="4757740" y="2298702"/>
              <a:ext cx="87313" cy="26988"/>
            </a:xfrm>
            <a:custGeom>
              <a:avLst/>
              <a:gdLst>
                <a:gd name="T0" fmla="*/ 55 w 55"/>
                <a:gd name="T1" fmla="*/ 9 h 17"/>
                <a:gd name="T2" fmla="*/ 2 w 55"/>
                <a:gd name="T3" fmla="*/ 17 h 17"/>
                <a:gd name="T4" fmla="*/ 0 w 55"/>
                <a:gd name="T5" fmla="*/ 11 h 17"/>
                <a:gd name="T6" fmla="*/ 54 w 55"/>
                <a:gd name="T7" fmla="*/ 0 h 17"/>
                <a:gd name="T8" fmla="*/ 55 w 5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55" y="9"/>
                  </a:moveTo>
                  <a:lnTo>
                    <a:pt x="2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42"/>
            <p:cNvSpPr>
              <a:spLocks/>
            </p:cNvSpPr>
            <p:nvPr/>
          </p:nvSpPr>
          <p:spPr bwMode="auto">
            <a:xfrm>
              <a:off x="4767265" y="2354264"/>
              <a:ext cx="88900" cy="26988"/>
            </a:xfrm>
            <a:custGeom>
              <a:avLst/>
              <a:gdLst>
                <a:gd name="T0" fmla="*/ 56 w 56"/>
                <a:gd name="T1" fmla="*/ 8 h 17"/>
                <a:gd name="T2" fmla="*/ 1 w 56"/>
                <a:gd name="T3" fmla="*/ 17 h 17"/>
                <a:gd name="T4" fmla="*/ 0 w 56"/>
                <a:gd name="T5" fmla="*/ 8 h 17"/>
                <a:gd name="T6" fmla="*/ 55 w 56"/>
                <a:gd name="T7" fmla="*/ 0 h 17"/>
                <a:gd name="T8" fmla="*/ 56 w 5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7">
                  <a:moveTo>
                    <a:pt x="56" y="8"/>
                  </a:moveTo>
                  <a:lnTo>
                    <a:pt x="1" y="17"/>
                  </a:lnTo>
                  <a:lnTo>
                    <a:pt x="0" y="8"/>
                  </a:lnTo>
                  <a:lnTo>
                    <a:pt x="55" y="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43"/>
            <p:cNvSpPr>
              <a:spLocks/>
            </p:cNvSpPr>
            <p:nvPr/>
          </p:nvSpPr>
          <p:spPr bwMode="auto">
            <a:xfrm>
              <a:off x="4760915" y="2325689"/>
              <a:ext cx="90488" cy="28575"/>
            </a:xfrm>
            <a:custGeom>
              <a:avLst/>
              <a:gdLst>
                <a:gd name="T0" fmla="*/ 57 w 57"/>
                <a:gd name="T1" fmla="*/ 9 h 18"/>
                <a:gd name="T2" fmla="*/ 2 w 57"/>
                <a:gd name="T3" fmla="*/ 18 h 18"/>
                <a:gd name="T4" fmla="*/ 0 w 57"/>
                <a:gd name="T5" fmla="*/ 9 h 18"/>
                <a:gd name="T6" fmla="*/ 55 w 57"/>
                <a:gd name="T7" fmla="*/ 0 h 18"/>
                <a:gd name="T8" fmla="*/ 57 w 5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8">
                  <a:moveTo>
                    <a:pt x="57" y="9"/>
                  </a:moveTo>
                  <a:lnTo>
                    <a:pt x="2" y="18"/>
                  </a:lnTo>
                  <a:lnTo>
                    <a:pt x="0" y="9"/>
                  </a:lnTo>
                  <a:lnTo>
                    <a:pt x="55" y="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44"/>
            <p:cNvSpPr>
              <a:spLocks noEditPoints="1"/>
            </p:cNvSpPr>
            <p:nvPr/>
          </p:nvSpPr>
          <p:spPr bwMode="auto">
            <a:xfrm>
              <a:off x="4786315" y="2501902"/>
              <a:ext cx="125413" cy="125413"/>
            </a:xfrm>
            <a:custGeom>
              <a:avLst/>
              <a:gdLst>
                <a:gd name="T0" fmla="*/ 26 w 46"/>
                <a:gd name="T1" fmla="*/ 44 h 46"/>
                <a:gd name="T2" fmla="*/ 2 w 46"/>
                <a:gd name="T3" fmla="*/ 27 h 46"/>
                <a:gd name="T4" fmla="*/ 19 w 46"/>
                <a:gd name="T5" fmla="*/ 2 h 46"/>
                <a:gd name="T6" fmla="*/ 44 w 46"/>
                <a:gd name="T7" fmla="*/ 20 h 46"/>
                <a:gd name="T8" fmla="*/ 26 w 46"/>
                <a:gd name="T9" fmla="*/ 44 h 46"/>
                <a:gd name="T10" fmla="*/ 20 w 46"/>
                <a:gd name="T11" fmla="*/ 6 h 46"/>
                <a:gd name="T12" fmla="*/ 6 w 46"/>
                <a:gd name="T13" fmla="*/ 26 h 46"/>
                <a:gd name="T14" fmla="*/ 26 w 46"/>
                <a:gd name="T15" fmla="*/ 40 h 46"/>
                <a:gd name="T16" fmla="*/ 40 w 46"/>
                <a:gd name="T17" fmla="*/ 20 h 46"/>
                <a:gd name="T18" fmla="*/ 20 w 46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6" y="44"/>
                  </a:moveTo>
                  <a:cubicBezTo>
                    <a:pt x="15" y="46"/>
                    <a:pt x="4" y="38"/>
                    <a:pt x="2" y="27"/>
                  </a:cubicBezTo>
                  <a:cubicBezTo>
                    <a:pt x="0" y="15"/>
                    <a:pt x="8" y="4"/>
                    <a:pt x="19" y="2"/>
                  </a:cubicBezTo>
                  <a:cubicBezTo>
                    <a:pt x="31" y="0"/>
                    <a:pt x="42" y="8"/>
                    <a:pt x="44" y="20"/>
                  </a:cubicBezTo>
                  <a:cubicBezTo>
                    <a:pt x="46" y="31"/>
                    <a:pt x="38" y="42"/>
                    <a:pt x="26" y="44"/>
                  </a:cubicBezTo>
                  <a:close/>
                  <a:moveTo>
                    <a:pt x="20" y="6"/>
                  </a:moveTo>
                  <a:cubicBezTo>
                    <a:pt x="10" y="8"/>
                    <a:pt x="4" y="17"/>
                    <a:pt x="6" y="26"/>
                  </a:cubicBezTo>
                  <a:cubicBezTo>
                    <a:pt x="7" y="35"/>
                    <a:pt x="16" y="42"/>
                    <a:pt x="26" y="40"/>
                  </a:cubicBezTo>
                  <a:cubicBezTo>
                    <a:pt x="35" y="38"/>
                    <a:pt x="41" y="30"/>
                    <a:pt x="40" y="20"/>
                  </a:cubicBezTo>
                  <a:cubicBezTo>
                    <a:pt x="38" y="11"/>
                    <a:pt x="29" y="5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39" name="Rectangle 238">
            <a:hlinkClick r:id="rId2" action="ppaction://hlinksldjump"/>
          </p:cNvPr>
          <p:cNvSpPr/>
          <p:nvPr/>
        </p:nvSpPr>
        <p:spPr>
          <a:xfrm>
            <a:off x="230812" y="1337165"/>
            <a:ext cx="1608307" cy="10567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6802616" y="161216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1" name="Oval 17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" name="Rectangle 174">
            <a:hlinkClick r:id="rId2" action="ppaction://hlinksldjump"/>
          </p:cNvPr>
          <p:cNvSpPr/>
          <p:nvPr/>
        </p:nvSpPr>
        <p:spPr>
          <a:xfrm>
            <a:off x="6704588" y="153808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1" name="Isosceles Triangle 50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Isosceles Triangle 51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Rectangle 5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7" name="Straight Connector 56"/>
          <p:cNvCxnSpPr>
            <a:endCxn id="5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6" name="Oval 6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2" name="Group 7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3" name="Oval 7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ight Arrow 7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7" name="Rectangle 7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2894" y="1314647"/>
            <a:ext cx="5372101" cy="419254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Physical Examination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Young male sitting upright in bed. Speaks full sentences. +increased RR. Patient sitting up and leaning forward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Neck: +prominent external jugular vein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Cardiovascular: regular rhythm, normal heart sounds and intact distal pulses. Tachycardia present. Exam reveals no gallop and no friction rub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Pulmonary/chest: he has rales bilateral extending up to mid-lung field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Legs with edema, symmetric in size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Neurological: hypervigilant appearing. Otherwise </a:t>
            </a:r>
            <a:r>
              <a:rPr lang="en-GB" sz="1400" dirty="0" smtClean="0">
                <a:solidFill>
                  <a:schemeClr val="tx1"/>
                </a:solidFill>
              </a:rPr>
              <a:t>normal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Diaphoretic and mildly dilated pupils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All other systems unremarkable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566878" y="5270659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RR=respiratory rate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502268" y="1066861"/>
            <a:ext cx="578153" cy="578153"/>
            <a:chOff x="3896682" y="3538549"/>
            <a:chExt cx="1663372" cy="1663372"/>
          </a:xfrm>
        </p:grpSpPr>
        <p:sp>
          <p:nvSpPr>
            <p:cNvPr id="180" name="Oval 179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84" name="Straight Connector 183"/>
          <p:cNvCxnSpPr/>
          <p:nvPr/>
        </p:nvCxnSpPr>
        <p:spPr>
          <a:xfrm>
            <a:off x="1046132" y="1364677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1400461" y="1148881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6" name="Rectangle 185"/>
          <p:cNvSpPr/>
          <p:nvPr/>
        </p:nvSpPr>
        <p:spPr>
          <a:xfrm>
            <a:off x="203995" y="1669351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489821" y="1210349"/>
            <a:ext cx="231872" cy="289158"/>
            <a:chOff x="6711832" y="3564008"/>
            <a:chExt cx="2003396" cy="2498352"/>
          </a:xfrm>
          <a:solidFill>
            <a:schemeClr val="tx2"/>
          </a:solidFill>
          <a:effectLst/>
        </p:grpSpPr>
        <p:sp>
          <p:nvSpPr>
            <p:cNvPr id="104" name="Oval 32"/>
            <p:cNvSpPr>
              <a:spLocks noChangeArrowheads="1"/>
            </p:cNvSpPr>
            <p:nvPr/>
          </p:nvSpPr>
          <p:spPr bwMode="auto">
            <a:xfrm>
              <a:off x="7442482" y="3564008"/>
              <a:ext cx="506741" cy="5008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6711832" y="4159134"/>
              <a:ext cx="2003396" cy="1903226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7" name="Rectangle 186">
            <a:hlinkClick r:id="rId2" action="ppaction://hlinksldjump"/>
          </p:cNvPr>
          <p:cNvSpPr/>
          <p:nvPr/>
        </p:nvSpPr>
        <p:spPr>
          <a:xfrm>
            <a:off x="230812" y="920158"/>
            <a:ext cx="1665457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6802616" y="123518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1" name="Oval 15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" name="Rectangle 154">
            <a:hlinkClick r:id="rId2" action="ppaction://hlinksldjump"/>
          </p:cNvPr>
          <p:cNvSpPr/>
          <p:nvPr/>
        </p:nvSpPr>
        <p:spPr>
          <a:xfrm>
            <a:off x="6704588" y="116110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1" name="Isosceles Triangle 30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7" name="Straight Connector 36"/>
          <p:cNvCxnSpPr>
            <a:endCxn id="3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6" name="Oval 4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3" name="Oval 5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ight Arrow 5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extBox 154"/>
          <p:cNvSpPr txBox="1"/>
          <p:nvPr/>
        </p:nvSpPr>
        <p:spPr>
          <a:xfrm>
            <a:off x="6627592" y="2773110"/>
            <a:ext cx="147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Initial Plan of Care</a:t>
            </a:r>
            <a:endParaRPr lang="en-GB" sz="1200" dirty="0">
              <a:solidFill>
                <a:schemeClr val="tx2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 flipV="1">
            <a:off x="2711790" y="3053567"/>
            <a:ext cx="762361" cy="340322"/>
          </a:xfrm>
          <a:prstGeom prst="line">
            <a:avLst/>
          </a:prstGeom>
          <a:ln w="190500">
            <a:solidFill>
              <a:schemeClr val="accent4">
                <a:lumMod val="75000"/>
              </a:schemeClr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018419" y="3053567"/>
            <a:ext cx="762361" cy="340322"/>
          </a:xfrm>
          <a:prstGeom prst="line">
            <a:avLst/>
          </a:prstGeom>
          <a:ln w="190500">
            <a:solidFill>
              <a:schemeClr val="accent4">
                <a:lumMod val="75000"/>
              </a:schemeClr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032433" y="4578060"/>
            <a:ext cx="2409996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02176" y="2866807"/>
            <a:ext cx="1663372" cy="1663372"/>
            <a:chOff x="3744282" y="2608781"/>
            <a:chExt cx="1663372" cy="1663372"/>
          </a:xfrm>
        </p:grpSpPr>
        <p:sp>
          <p:nvSpPr>
            <p:cNvPr id="226" name="Oval 225"/>
            <p:cNvSpPr/>
            <p:nvPr/>
          </p:nvSpPr>
          <p:spPr>
            <a:xfrm>
              <a:off x="3744282" y="2608781"/>
              <a:ext cx="1663372" cy="166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1" name="Group 18"/>
            <p:cNvGrpSpPr>
              <a:grpSpLocks noChangeAspect="1"/>
            </p:cNvGrpSpPr>
            <p:nvPr/>
          </p:nvGrpSpPr>
          <p:grpSpPr bwMode="auto">
            <a:xfrm>
              <a:off x="4222836" y="2905936"/>
              <a:ext cx="694596" cy="1017853"/>
              <a:chOff x="2078" y="1656"/>
              <a:chExt cx="260" cy="381"/>
            </a:xfrm>
            <a:solidFill>
              <a:schemeClr val="accent4">
                <a:lumMod val="75000"/>
              </a:schemeClr>
            </a:solidFill>
            <a:effectLst/>
          </p:grpSpPr>
          <p:sp>
            <p:nvSpPr>
              <p:cNvPr id="82" name="Rectangle 19"/>
              <p:cNvSpPr>
                <a:spLocks noChangeArrowheads="1"/>
              </p:cNvSpPr>
              <p:nvPr/>
            </p:nvSpPr>
            <p:spPr bwMode="auto">
              <a:xfrm>
                <a:off x="2118" y="1737"/>
                <a:ext cx="181" cy="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2078" y="1697"/>
                <a:ext cx="260" cy="340"/>
              </a:xfrm>
              <a:custGeom>
                <a:avLst/>
                <a:gdLst>
                  <a:gd name="T0" fmla="*/ 192 w 260"/>
                  <a:gd name="T1" fmla="*/ 0 h 340"/>
                  <a:gd name="T2" fmla="*/ 192 w 260"/>
                  <a:gd name="T3" fmla="*/ 15 h 340"/>
                  <a:gd name="T4" fmla="*/ 245 w 260"/>
                  <a:gd name="T5" fmla="*/ 15 h 340"/>
                  <a:gd name="T6" fmla="*/ 245 w 260"/>
                  <a:gd name="T7" fmla="*/ 325 h 340"/>
                  <a:gd name="T8" fmla="*/ 16 w 260"/>
                  <a:gd name="T9" fmla="*/ 325 h 340"/>
                  <a:gd name="T10" fmla="*/ 16 w 260"/>
                  <a:gd name="T11" fmla="*/ 15 h 340"/>
                  <a:gd name="T12" fmla="*/ 70 w 260"/>
                  <a:gd name="T13" fmla="*/ 15 h 340"/>
                  <a:gd name="T14" fmla="*/ 70 w 260"/>
                  <a:gd name="T15" fmla="*/ 0 h 340"/>
                  <a:gd name="T16" fmla="*/ 0 w 260"/>
                  <a:gd name="T17" fmla="*/ 0 h 340"/>
                  <a:gd name="T18" fmla="*/ 0 w 260"/>
                  <a:gd name="T19" fmla="*/ 340 h 340"/>
                  <a:gd name="T20" fmla="*/ 260 w 260"/>
                  <a:gd name="T21" fmla="*/ 340 h 340"/>
                  <a:gd name="T22" fmla="*/ 260 w 260"/>
                  <a:gd name="T23" fmla="*/ 0 h 340"/>
                  <a:gd name="T24" fmla="*/ 192 w 260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340">
                    <a:moveTo>
                      <a:pt x="192" y="0"/>
                    </a:moveTo>
                    <a:lnTo>
                      <a:pt x="192" y="15"/>
                    </a:lnTo>
                    <a:lnTo>
                      <a:pt x="245" y="15"/>
                    </a:lnTo>
                    <a:lnTo>
                      <a:pt x="245" y="325"/>
                    </a:lnTo>
                    <a:lnTo>
                      <a:pt x="16" y="325"/>
                    </a:lnTo>
                    <a:lnTo>
                      <a:pt x="16" y="15"/>
                    </a:lnTo>
                    <a:lnTo>
                      <a:pt x="70" y="1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260" y="340"/>
                    </a:lnTo>
                    <a:lnTo>
                      <a:pt x="260" y="0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155" y="1656"/>
                <a:ext cx="107" cy="66"/>
              </a:xfrm>
              <a:custGeom>
                <a:avLst/>
                <a:gdLst>
                  <a:gd name="T0" fmla="*/ 110 w 149"/>
                  <a:gd name="T1" fmla="*/ 39 h 92"/>
                  <a:gd name="T2" fmla="*/ 110 w 149"/>
                  <a:gd name="T3" fmla="*/ 37 h 92"/>
                  <a:gd name="T4" fmla="*/ 73 w 149"/>
                  <a:gd name="T5" fmla="*/ 0 h 92"/>
                  <a:gd name="T6" fmla="*/ 37 w 149"/>
                  <a:gd name="T7" fmla="*/ 37 h 92"/>
                  <a:gd name="T8" fmla="*/ 37 w 149"/>
                  <a:gd name="T9" fmla="*/ 39 h 92"/>
                  <a:gd name="T10" fmla="*/ 0 w 149"/>
                  <a:gd name="T11" fmla="*/ 39 h 92"/>
                  <a:gd name="T12" fmla="*/ 0 w 149"/>
                  <a:gd name="T13" fmla="*/ 92 h 92"/>
                  <a:gd name="T14" fmla="*/ 149 w 149"/>
                  <a:gd name="T15" fmla="*/ 92 h 92"/>
                  <a:gd name="T16" fmla="*/ 149 w 149"/>
                  <a:gd name="T17" fmla="*/ 39 h 92"/>
                  <a:gd name="T18" fmla="*/ 110 w 149"/>
                  <a:gd name="T19" fmla="*/ 39 h 92"/>
                  <a:gd name="T20" fmla="*/ 73 w 149"/>
                  <a:gd name="T21" fmla="*/ 48 h 92"/>
                  <a:gd name="T22" fmla="*/ 58 w 149"/>
                  <a:gd name="T23" fmla="*/ 33 h 92"/>
                  <a:gd name="T24" fmla="*/ 73 w 149"/>
                  <a:gd name="T25" fmla="*/ 18 h 92"/>
                  <a:gd name="T26" fmla="*/ 88 w 149"/>
                  <a:gd name="T27" fmla="*/ 33 h 92"/>
                  <a:gd name="T28" fmla="*/ 73 w 149"/>
                  <a:gd name="T29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" h="92">
                    <a:moveTo>
                      <a:pt x="110" y="39"/>
                    </a:moveTo>
                    <a:cubicBezTo>
                      <a:pt x="110" y="38"/>
                      <a:pt x="110" y="38"/>
                      <a:pt x="110" y="37"/>
                    </a:cubicBezTo>
                    <a:cubicBezTo>
                      <a:pt x="110" y="16"/>
                      <a:pt x="94" y="0"/>
                      <a:pt x="73" y="0"/>
                    </a:cubicBezTo>
                    <a:cubicBezTo>
                      <a:pt x="53" y="0"/>
                      <a:pt x="37" y="16"/>
                      <a:pt x="37" y="37"/>
                    </a:cubicBezTo>
                    <a:cubicBezTo>
                      <a:pt x="37" y="38"/>
                      <a:pt x="37" y="38"/>
                      <a:pt x="3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39"/>
                      <a:pt x="149" y="39"/>
                      <a:pt x="149" y="39"/>
                    </a:cubicBezTo>
                    <a:lnTo>
                      <a:pt x="110" y="39"/>
                    </a:lnTo>
                    <a:close/>
                    <a:moveTo>
                      <a:pt x="73" y="48"/>
                    </a:moveTo>
                    <a:cubicBezTo>
                      <a:pt x="65" y="48"/>
                      <a:pt x="58" y="41"/>
                      <a:pt x="58" y="33"/>
                    </a:cubicBezTo>
                    <a:cubicBezTo>
                      <a:pt x="58" y="25"/>
                      <a:pt x="65" y="18"/>
                      <a:pt x="73" y="18"/>
                    </a:cubicBezTo>
                    <a:cubicBezTo>
                      <a:pt x="81" y="18"/>
                      <a:pt x="88" y="25"/>
                      <a:pt x="88" y="33"/>
                    </a:cubicBezTo>
                    <a:cubicBezTo>
                      <a:pt x="88" y="41"/>
                      <a:pt x="81" y="48"/>
                      <a:pt x="7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Freeform 22"/>
              <p:cNvSpPr>
                <a:spLocks noEditPoints="1"/>
              </p:cNvSpPr>
              <p:nvPr/>
            </p:nvSpPr>
            <p:spPr bwMode="auto">
              <a:xfrm>
                <a:off x="2144" y="1775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39 h 46"/>
                  <a:gd name="T12" fmla="*/ 39 w 46"/>
                  <a:gd name="T13" fmla="*/ 39 h 46"/>
                  <a:gd name="T14" fmla="*/ 39 w 46"/>
                  <a:gd name="T15" fmla="*/ 7 h 46"/>
                  <a:gd name="T16" fmla="*/ 7 w 46"/>
                  <a:gd name="T17" fmla="*/ 7 h 46"/>
                  <a:gd name="T18" fmla="*/ 7 w 46"/>
                  <a:gd name="T1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2207" y="1793"/>
                <a:ext cx="61" cy="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24"/>
              <p:cNvSpPr>
                <a:spLocks noEditPoints="1"/>
              </p:cNvSpPr>
              <p:nvPr/>
            </p:nvSpPr>
            <p:spPr bwMode="auto">
              <a:xfrm>
                <a:off x="2144" y="1847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40 h 47"/>
                  <a:gd name="T12" fmla="*/ 39 w 46"/>
                  <a:gd name="T13" fmla="*/ 40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Rectangle 25"/>
              <p:cNvSpPr>
                <a:spLocks noChangeArrowheads="1"/>
              </p:cNvSpPr>
              <p:nvPr/>
            </p:nvSpPr>
            <p:spPr bwMode="auto">
              <a:xfrm>
                <a:off x="2207" y="1865"/>
                <a:ext cx="61" cy="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26"/>
              <p:cNvSpPr>
                <a:spLocks noEditPoints="1"/>
              </p:cNvSpPr>
              <p:nvPr/>
            </p:nvSpPr>
            <p:spPr bwMode="auto">
              <a:xfrm>
                <a:off x="2144" y="1921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40 h 46"/>
                  <a:gd name="T12" fmla="*/ 39 w 46"/>
                  <a:gd name="T13" fmla="*/ 40 h 46"/>
                  <a:gd name="T14" fmla="*/ 39 w 46"/>
                  <a:gd name="T15" fmla="*/ 7 h 46"/>
                  <a:gd name="T16" fmla="*/ 7 w 46"/>
                  <a:gd name="T17" fmla="*/ 7 h 46"/>
                  <a:gd name="T18" fmla="*/ 7 w 46"/>
                  <a:gd name="T1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Rectangle 27"/>
              <p:cNvSpPr>
                <a:spLocks noChangeArrowheads="1"/>
              </p:cNvSpPr>
              <p:nvPr/>
            </p:nvSpPr>
            <p:spPr bwMode="auto">
              <a:xfrm>
                <a:off x="2207" y="1939"/>
                <a:ext cx="61" cy="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9610" y="2499583"/>
            <a:ext cx="171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Clinical Impression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(Initial Diagnosis)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and Differential Diagnosis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0033" y="2498440"/>
            <a:ext cx="828432" cy="828432"/>
            <a:chOff x="2252139" y="2240414"/>
            <a:chExt cx="828432" cy="828432"/>
          </a:xfrm>
        </p:grpSpPr>
        <p:sp>
          <p:nvSpPr>
            <p:cNvPr id="207" name="Oval 206"/>
            <p:cNvSpPr/>
            <p:nvPr/>
          </p:nvSpPr>
          <p:spPr>
            <a:xfrm>
              <a:off x="2252139" y="2240414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6" name="Group 5"/>
            <p:cNvGrpSpPr>
              <a:grpSpLocks noChangeAspect="1"/>
            </p:cNvGrpSpPr>
            <p:nvPr/>
          </p:nvGrpSpPr>
          <p:grpSpPr bwMode="auto">
            <a:xfrm rot="20708460" flipH="1">
              <a:off x="2492347" y="2404117"/>
              <a:ext cx="339050" cy="458142"/>
              <a:chOff x="931" y="1400"/>
              <a:chExt cx="800" cy="1081"/>
            </a:xfrm>
            <a:solidFill>
              <a:schemeClr val="tx2"/>
            </a:solidFill>
            <a:effectLst/>
          </p:grpSpPr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1492" y="1428"/>
                <a:ext cx="208" cy="208"/>
              </a:xfrm>
              <a:custGeom>
                <a:avLst/>
                <a:gdLst>
                  <a:gd name="T0" fmla="*/ 0 w 208"/>
                  <a:gd name="T1" fmla="*/ 0 h 208"/>
                  <a:gd name="T2" fmla="*/ 0 w 208"/>
                  <a:gd name="T3" fmla="*/ 208 h 208"/>
                  <a:gd name="T4" fmla="*/ 208 w 208"/>
                  <a:gd name="T5" fmla="*/ 208 h 208"/>
                  <a:gd name="T6" fmla="*/ 0 w 208"/>
                  <a:gd name="T7" fmla="*/ 0 h 208"/>
                  <a:gd name="T8" fmla="*/ 0 w 208"/>
                  <a:gd name="T9" fmla="*/ 0 h 208"/>
                  <a:gd name="T10" fmla="*/ 0 w 208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208">
                    <a:moveTo>
                      <a:pt x="0" y="0"/>
                    </a:moveTo>
                    <a:lnTo>
                      <a:pt x="0" y="208"/>
                    </a:lnTo>
                    <a:lnTo>
                      <a:pt x="208" y="20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931" y="1400"/>
                <a:ext cx="800" cy="1081"/>
              </a:xfrm>
              <a:custGeom>
                <a:avLst/>
                <a:gdLst>
                  <a:gd name="T0" fmla="*/ 154 w 228"/>
                  <a:gd name="T1" fmla="*/ 80 h 308"/>
                  <a:gd name="T2" fmla="*/ 148 w 228"/>
                  <a:gd name="T3" fmla="*/ 74 h 308"/>
                  <a:gd name="T4" fmla="*/ 148 w 228"/>
                  <a:gd name="T5" fmla="*/ 0 h 308"/>
                  <a:gd name="T6" fmla="*/ 0 w 228"/>
                  <a:gd name="T7" fmla="*/ 0 h 308"/>
                  <a:gd name="T8" fmla="*/ 0 w 228"/>
                  <a:gd name="T9" fmla="*/ 308 h 308"/>
                  <a:gd name="T10" fmla="*/ 228 w 228"/>
                  <a:gd name="T11" fmla="*/ 308 h 308"/>
                  <a:gd name="T12" fmla="*/ 228 w 228"/>
                  <a:gd name="T13" fmla="*/ 80 h 308"/>
                  <a:gd name="T14" fmla="*/ 154 w 228"/>
                  <a:gd name="T15" fmla="*/ 80 h 308"/>
                  <a:gd name="T16" fmla="*/ 154 w 228"/>
                  <a:gd name="T17" fmla="*/ 80 h 308"/>
                  <a:gd name="T18" fmla="*/ 34 w 228"/>
                  <a:gd name="T19" fmla="*/ 28 h 308"/>
                  <a:gd name="T20" fmla="*/ 114 w 228"/>
                  <a:gd name="T21" fmla="*/ 28 h 308"/>
                  <a:gd name="T22" fmla="*/ 114 w 228"/>
                  <a:gd name="T23" fmla="*/ 40 h 308"/>
                  <a:gd name="T24" fmla="*/ 34 w 228"/>
                  <a:gd name="T25" fmla="*/ 40 h 308"/>
                  <a:gd name="T26" fmla="*/ 34 w 228"/>
                  <a:gd name="T27" fmla="*/ 28 h 308"/>
                  <a:gd name="T28" fmla="*/ 34 w 228"/>
                  <a:gd name="T29" fmla="*/ 28 h 308"/>
                  <a:gd name="T30" fmla="*/ 34 w 228"/>
                  <a:gd name="T31" fmla="*/ 68 h 308"/>
                  <a:gd name="T32" fmla="*/ 114 w 228"/>
                  <a:gd name="T33" fmla="*/ 68 h 308"/>
                  <a:gd name="T34" fmla="*/ 114 w 228"/>
                  <a:gd name="T35" fmla="*/ 80 h 308"/>
                  <a:gd name="T36" fmla="*/ 34 w 228"/>
                  <a:gd name="T37" fmla="*/ 80 h 308"/>
                  <a:gd name="T38" fmla="*/ 34 w 228"/>
                  <a:gd name="T39" fmla="*/ 68 h 308"/>
                  <a:gd name="T40" fmla="*/ 34 w 228"/>
                  <a:gd name="T41" fmla="*/ 68 h 308"/>
                  <a:gd name="T42" fmla="*/ 194 w 228"/>
                  <a:gd name="T43" fmla="*/ 281 h 308"/>
                  <a:gd name="T44" fmla="*/ 34 w 228"/>
                  <a:gd name="T45" fmla="*/ 281 h 308"/>
                  <a:gd name="T46" fmla="*/ 34 w 228"/>
                  <a:gd name="T47" fmla="*/ 268 h 308"/>
                  <a:gd name="T48" fmla="*/ 194 w 228"/>
                  <a:gd name="T49" fmla="*/ 268 h 308"/>
                  <a:gd name="T50" fmla="*/ 194 w 228"/>
                  <a:gd name="T51" fmla="*/ 281 h 308"/>
                  <a:gd name="T52" fmla="*/ 194 w 228"/>
                  <a:gd name="T53" fmla="*/ 281 h 308"/>
                  <a:gd name="T54" fmla="*/ 194 w 228"/>
                  <a:gd name="T55" fmla="*/ 241 h 308"/>
                  <a:gd name="T56" fmla="*/ 34 w 228"/>
                  <a:gd name="T57" fmla="*/ 241 h 308"/>
                  <a:gd name="T58" fmla="*/ 34 w 228"/>
                  <a:gd name="T59" fmla="*/ 228 h 308"/>
                  <a:gd name="T60" fmla="*/ 194 w 228"/>
                  <a:gd name="T61" fmla="*/ 228 h 308"/>
                  <a:gd name="T62" fmla="*/ 194 w 228"/>
                  <a:gd name="T63" fmla="*/ 241 h 308"/>
                  <a:gd name="T64" fmla="*/ 194 w 228"/>
                  <a:gd name="T65" fmla="*/ 241 h 308"/>
                  <a:gd name="T66" fmla="*/ 194 w 228"/>
                  <a:gd name="T67" fmla="*/ 201 h 308"/>
                  <a:gd name="T68" fmla="*/ 34 w 228"/>
                  <a:gd name="T69" fmla="*/ 201 h 308"/>
                  <a:gd name="T70" fmla="*/ 34 w 228"/>
                  <a:gd name="T71" fmla="*/ 188 h 308"/>
                  <a:gd name="T72" fmla="*/ 194 w 228"/>
                  <a:gd name="T73" fmla="*/ 188 h 308"/>
                  <a:gd name="T74" fmla="*/ 194 w 228"/>
                  <a:gd name="T75" fmla="*/ 201 h 308"/>
                  <a:gd name="T76" fmla="*/ 194 w 228"/>
                  <a:gd name="T77" fmla="*/ 201 h 308"/>
                  <a:gd name="T78" fmla="*/ 194 w 228"/>
                  <a:gd name="T79" fmla="*/ 160 h 308"/>
                  <a:gd name="T80" fmla="*/ 34 w 228"/>
                  <a:gd name="T81" fmla="*/ 160 h 308"/>
                  <a:gd name="T82" fmla="*/ 34 w 228"/>
                  <a:gd name="T83" fmla="*/ 148 h 308"/>
                  <a:gd name="T84" fmla="*/ 194 w 228"/>
                  <a:gd name="T85" fmla="*/ 148 h 308"/>
                  <a:gd name="T86" fmla="*/ 194 w 228"/>
                  <a:gd name="T87" fmla="*/ 160 h 308"/>
                  <a:gd name="T88" fmla="*/ 194 w 228"/>
                  <a:gd name="T89" fmla="*/ 160 h 308"/>
                  <a:gd name="T90" fmla="*/ 194 w 228"/>
                  <a:gd name="T91" fmla="*/ 120 h 308"/>
                  <a:gd name="T92" fmla="*/ 34 w 228"/>
                  <a:gd name="T93" fmla="*/ 120 h 308"/>
                  <a:gd name="T94" fmla="*/ 34 w 228"/>
                  <a:gd name="T95" fmla="*/ 108 h 308"/>
                  <a:gd name="T96" fmla="*/ 194 w 228"/>
                  <a:gd name="T97" fmla="*/ 108 h 308"/>
                  <a:gd name="T98" fmla="*/ 194 w 228"/>
                  <a:gd name="T99" fmla="*/ 120 h 308"/>
                  <a:gd name="T100" fmla="*/ 194 w 228"/>
                  <a:gd name="T101" fmla="*/ 12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308">
                    <a:moveTo>
                      <a:pt x="154" y="80"/>
                    </a:moveTo>
                    <a:cubicBezTo>
                      <a:pt x="150" y="80"/>
                      <a:pt x="148" y="78"/>
                      <a:pt x="148" y="74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28" y="308"/>
                      <a:pt x="228" y="308"/>
                      <a:pt x="228" y="308"/>
                    </a:cubicBezTo>
                    <a:cubicBezTo>
                      <a:pt x="228" y="80"/>
                      <a:pt x="228" y="80"/>
                      <a:pt x="228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lose/>
                    <a:moveTo>
                      <a:pt x="34" y="28"/>
                    </a:move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lose/>
                    <a:moveTo>
                      <a:pt x="34" y="68"/>
                    </a:move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lose/>
                    <a:moveTo>
                      <a:pt x="194" y="281"/>
                    </a:moveTo>
                    <a:cubicBezTo>
                      <a:pt x="34" y="281"/>
                      <a:pt x="34" y="281"/>
                      <a:pt x="34" y="281"/>
                    </a:cubicBezTo>
                    <a:cubicBezTo>
                      <a:pt x="34" y="268"/>
                      <a:pt x="34" y="268"/>
                      <a:pt x="34" y="268"/>
                    </a:cubicBezTo>
                    <a:cubicBezTo>
                      <a:pt x="194" y="268"/>
                      <a:pt x="194" y="268"/>
                      <a:pt x="194" y="268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lose/>
                    <a:moveTo>
                      <a:pt x="194" y="241"/>
                    </a:moveTo>
                    <a:cubicBezTo>
                      <a:pt x="34" y="241"/>
                      <a:pt x="34" y="241"/>
                      <a:pt x="34" y="241"/>
                    </a:cubicBezTo>
                    <a:cubicBezTo>
                      <a:pt x="34" y="228"/>
                      <a:pt x="34" y="228"/>
                      <a:pt x="34" y="228"/>
                    </a:cubicBezTo>
                    <a:cubicBezTo>
                      <a:pt x="194" y="228"/>
                      <a:pt x="194" y="228"/>
                      <a:pt x="194" y="228"/>
                    </a:cubicBezTo>
                    <a:cubicBezTo>
                      <a:pt x="194" y="241"/>
                      <a:pt x="194" y="241"/>
                      <a:pt x="194" y="241"/>
                    </a:cubicBezTo>
                    <a:cubicBezTo>
                      <a:pt x="194" y="241"/>
                      <a:pt x="194" y="241"/>
                      <a:pt x="194" y="241"/>
                    </a:cubicBezTo>
                    <a:close/>
                    <a:moveTo>
                      <a:pt x="194" y="201"/>
                    </a:moveTo>
                    <a:cubicBezTo>
                      <a:pt x="34" y="201"/>
                      <a:pt x="34" y="201"/>
                      <a:pt x="34" y="201"/>
                    </a:cubicBezTo>
                    <a:cubicBezTo>
                      <a:pt x="34" y="188"/>
                      <a:pt x="34" y="188"/>
                      <a:pt x="34" y="188"/>
                    </a:cubicBez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lose/>
                    <a:moveTo>
                      <a:pt x="19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194" y="148"/>
                      <a:pt x="194" y="148"/>
                      <a:pt x="194" y="148"/>
                    </a:cubicBezTo>
                    <a:cubicBezTo>
                      <a:pt x="194" y="160"/>
                      <a:pt x="194" y="160"/>
                      <a:pt x="194" y="160"/>
                    </a:cubicBezTo>
                    <a:cubicBezTo>
                      <a:pt x="194" y="160"/>
                      <a:pt x="194" y="160"/>
                      <a:pt x="194" y="160"/>
                    </a:cubicBezTo>
                    <a:close/>
                    <a:moveTo>
                      <a:pt x="194" y="120"/>
                    </a:move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194" y="120"/>
                      <a:pt x="194" y="120"/>
                      <a:pt x="194" y="120"/>
                    </a:cubicBezTo>
                    <a:cubicBezTo>
                      <a:pt x="194" y="120"/>
                      <a:pt x="194" y="120"/>
                      <a:pt x="194" y="120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769098" y="2498440"/>
            <a:ext cx="828432" cy="828432"/>
            <a:chOff x="6111204" y="2240414"/>
            <a:chExt cx="828432" cy="828432"/>
          </a:xfrm>
        </p:grpSpPr>
        <p:sp>
          <p:nvSpPr>
            <p:cNvPr id="184" name="Oval 183"/>
            <p:cNvSpPr/>
            <p:nvPr/>
          </p:nvSpPr>
          <p:spPr>
            <a:xfrm>
              <a:off x="6111204" y="2240414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6286500" y="2416178"/>
              <a:ext cx="477837" cy="465138"/>
              <a:chOff x="3960" y="1522"/>
              <a:chExt cx="301" cy="293"/>
            </a:xfrm>
            <a:solidFill>
              <a:schemeClr val="tx2"/>
            </a:solidFill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006" y="1522"/>
                <a:ext cx="209" cy="171"/>
              </a:xfrm>
              <a:custGeom>
                <a:avLst/>
                <a:gdLst>
                  <a:gd name="T0" fmla="*/ 85 w 170"/>
                  <a:gd name="T1" fmla="*/ 139 h 139"/>
                  <a:gd name="T2" fmla="*/ 71 w 170"/>
                  <a:gd name="T3" fmla="*/ 126 h 139"/>
                  <a:gd name="T4" fmla="*/ 28 w 170"/>
                  <a:gd name="T5" fmla="*/ 94 h 139"/>
                  <a:gd name="T6" fmla="*/ 4 w 170"/>
                  <a:gd name="T7" fmla="*/ 62 h 139"/>
                  <a:gd name="T8" fmla="*/ 16 w 170"/>
                  <a:gd name="T9" fmla="*/ 14 h 139"/>
                  <a:gd name="T10" fmla="*/ 41 w 170"/>
                  <a:gd name="T11" fmla="*/ 2 h 139"/>
                  <a:gd name="T12" fmla="*/ 82 w 170"/>
                  <a:gd name="T13" fmla="*/ 24 h 139"/>
                  <a:gd name="T14" fmla="*/ 85 w 170"/>
                  <a:gd name="T15" fmla="*/ 31 h 139"/>
                  <a:gd name="T16" fmla="*/ 86 w 170"/>
                  <a:gd name="T17" fmla="*/ 28 h 139"/>
                  <a:gd name="T18" fmla="*/ 123 w 170"/>
                  <a:gd name="T19" fmla="*/ 2 h 139"/>
                  <a:gd name="T20" fmla="*/ 165 w 170"/>
                  <a:gd name="T21" fmla="*/ 35 h 139"/>
                  <a:gd name="T22" fmla="*/ 150 w 170"/>
                  <a:gd name="T23" fmla="*/ 86 h 139"/>
                  <a:gd name="T24" fmla="*/ 140 w 170"/>
                  <a:gd name="T25" fmla="*/ 94 h 139"/>
                  <a:gd name="T26" fmla="*/ 85 w 170"/>
                  <a:gd name="T2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139">
                    <a:moveTo>
                      <a:pt x="85" y="139"/>
                    </a:moveTo>
                    <a:cubicBezTo>
                      <a:pt x="80" y="135"/>
                      <a:pt x="75" y="130"/>
                      <a:pt x="71" y="126"/>
                    </a:cubicBezTo>
                    <a:cubicBezTo>
                      <a:pt x="57" y="114"/>
                      <a:pt x="43" y="104"/>
                      <a:pt x="28" y="94"/>
                    </a:cubicBezTo>
                    <a:cubicBezTo>
                      <a:pt x="17" y="86"/>
                      <a:pt x="8" y="76"/>
                      <a:pt x="4" y="62"/>
                    </a:cubicBezTo>
                    <a:cubicBezTo>
                      <a:pt x="0" y="44"/>
                      <a:pt x="3" y="28"/>
                      <a:pt x="16" y="14"/>
                    </a:cubicBezTo>
                    <a:cubicBezTo>
                      <a:pt x="22" y="7"/>
                      <a:pt x="31" y="3"/>
                      <a:pt x="41" y="2"/>
                    </a:cubicBezTo>
                    <a:cubicBezTo>
                      <a:pt x="59" y="0"/>
                      <a:pt x="72" y="9"/>
                      <a:pt x="82" y="24"/>
                    </a:cubicBezTo>
                    <a:cubicBezTo>
                      <a:pt x="83" y="26"/>
                      <a:pt x="84" y="28"/>
                      <a:pt x="85" y="31"/>
                    </a:cubicBezTo>
                    <a:cubicBezTo>
                      <a:pt x="85" y="30"/>
                      <a:pt x="85" y="29"/>
                      <a:pt x="86" y="28"/>
                    </a:cubicBezTo>
                    <a:cubicBezTo>
                      <a:pt x="90" y="14"/>
                      <a:pt x="108" y="2"/>
                      <a:pt x="123" y="2"/>
                    </a:cubicBezTo>
                    <a:cubicBezTo>
                      <a:pt x="144" y="2"/>
                      <a:pt x="159" y="14"/>
                      <a:pt x="165" y="35"/>
                    </a:cubicBezTo>
                    <a:cubicBezTo>
                      <a:pt x="170" y="55"/>
                      <a:pt x="165" y="72"/>
                      <a:pt x="150" y="86"/>
                    </a:cubicBezTo>
                    <a:cubicBezTo>
                      <a:pt x="147" y="89"/>
                      <a:pt x="144" y="92"/>
                      <a:pt x="140" y="94"/>
                    </a:cubicBezTo>
                    <a:cubicBezTo>
                      <a:pt x="121" y="108"/>
                      <a:pt x="101" y="122"/>
                      <a:pt x="85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136" y="1572"/>
                <a:ext cx="125" cy="243"/>
              </a:xfrm>
              <a:custGeom>
                <a:avLst/>
                <a:gdLst>
                  <a:gd name="T0" fmla="*/ 71 w 101"/>
                  <a:gd name="T1" fmla="*/ 70 h 198"/>
                  <a:gd name="T2" fmla="*/ 74 w 101"/>
                  <a:gd name="T3" fmla="*/ 40 h 198"/>
                  <a:gd name="T4" fmla="*/ 78 w 101"/>
                  <a:gd name="T5" fmla="*/ 11 h 198"/>
                  <a:gd name="T6" fmla="*/ 90 w 101"/>
                  <a:gd name="T7" fmla="*/ 1 h 198"/>
                  <a:gd name="T8" fmla="*/ 101 w 101"/>
                  <a:gd name="T9" fmla="*/ 13 h 198"/>
                  <a:gd name="T10" fmla="*/ 101 w 101"/>
                  <a:gd name="T11" fmla="*/ 117 h 198"/>
                  <a:gd name="T12" fmla="*/ 96 w 101"/>
                  <a:gd name="T13" fmla="*/ 125 h 198"/>
                  <a:gd name="T14" fmla="*/ 67 w 101"/>
                  <a:gd name="T15" fmla="*/ 152 h 198"/>
                  <a:gd name="T16" fmla="*/ 55 w 101"/>
                  <a:gd name="T17" fmla="*/ 162 h 198"/>
                  <a:gd name="T18" fmla="*/ 48 w 101"/>
                  <a:gd name="T19" fmla="*/ 178 h 198"/>
                  <a:gd name="T20" fmla="*/ 48 w 101"/>
                  <a:gd name="T21" fmla="*/ 190 h 198"/>
                  <a:gd name="T22" fmla="*/ 40 w 101"/>
                  <a:gd name="T23" fmla="*/ 198 h 198"/>
                  <a:gd name="T24" fmla="*/ 9 w 101"/>
                  <a:gd name="T25" fmla="*/ 198 h 198"/>
                  <a:gd name="T26" fmla="*/ 0 w 101"/>
                  <a:gd name="T27" fmla="*/ 189 h 198"/>
                  <a:gd name="T28" fmla="*/ 0 w 101"/>
                  <a:gd name="T29" fmla="*/ 148 h 198"/>
                  <a:gd name="T30" fmla="*/ 10 w 101"/>
                  <a:gd name="T31" fmla="*/ 127 h 198"/>
                  <a:gd name="T32" fmla="*/ 61 w 101"/>
                  <a:gd name="T33" fmla="*/ 80 h 198"/>
                  <a:gd name="T34" fmla="*/ 77 w 101"/>
                  <a:gd name="T35" fmla="*/ 80 h 198"/>
                  <a:gd name="T36" fmla="*/ 76 w 101"/>
                  <a:gd name="T37" fmla="*/ 97 h 198"/>
                  <a:gd name="T38" fmla="*/ 40 w 101"/>
                  <a:gd name="T39" fmla="*/ 130 h 198"/>
                  <a:gd name="T40" fmla="*/ 38 w 101"/>
                  <a:gd name="T41" fmla="*/ 136 h 198"/>
                  <a:gd name="T42" fmla="*/ 45 w 101"/>
                  <a:gd name="T43" fmla="*/ 135 h 198"/>
                  <a:gd name="T44" fmla="*/ 82 w 101"/>
                  <a:gd name="T45" fmla="*/ 102 h 198"/>
                  <a:gd name="T46" fmla="*/ 87 w 101"/>
                  <a:gd name="T47" fmla="*/ 83 h 198"/>
                  <a:gd name="T48" fmla="*/ 73 w 101"/>
                  <a:gd name="T49" fmla="*/ 70 h 198"/>
                  <a:gd name="T50" fmla="*/ 71 w 101"/>
                  <a:gd name="T51" fmla="*/ 7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198">
                    <a:moveTo>
                      <a:pt x="71" y="70"/>
                    </a:moveTo>
                    <a:cubicBezTo>
                      <a:pt x="72" y="60"/>
                      <a:pt x="73" y="50"/>
                      <a:pt x="74" y="40"/>
                    </a:cubicBezTo>
                    <a:cubicBezTo>
                      <a:pt x="75" y="31"/>
                      <a:pt x="77" y="21"/>
                      <a:pt x="78" y="11"/>
                    </a:cubicBezTo>
                    <a:cubicBezTo>
                      <a:pt x="78" y="5"/>
                      <a:pt x="84" y="0"/>
                      <a:pt x="90" y="1"/>
                    </a:cubicBezTo>
                    <a:cubicBezTo>
                      <a:pt x="96" y="1"/>
                      <a:pt x="101" y="6"/>
                      <a:pt x="101" y="13"/>
                    </a:cubicBezTo>
                    <a:cubicBezTo>
                      <a:pt x="101" y="47"/>
                      <a:pt x="101" y="82"/>
                      <a:pt x="101" y="117"/>
                    </a:cubicBezTo>
                    <a:cubicBezTo>
                      <a:pt x="101" y="120"/>
                      <a:pt x="98" y="123"/>
                      <a:pt x="96" y="125"/>
                    </a:cubicBezTo>
                    <a:cubicBezTo>
                      <a:pt x="86" y="134"/>
                      <a:pt x="76" y="143"/>
                      <a:pt x="67" y="152"/>
                    </a:cubicBezTo>
                    <a:cubicBezTo>
                      <a:pt x="63" y="155"/>
                      <a:pt x="59" y="159"/>
                      <a:pt x="55" y="162"/>
                    </a:cubicBezTo>
                    <a:cubicBezTo>
                      <a:pt x="51" y="166"/>
                      <a:pt x="48" y="171"/>
                      <a:pt x="48" y="178"/>
                    </a:cubicBezTo>
                    <a:cubicBezTo>
                      <a:pt x="48" y="182"/>
                      <a:pt x="48" y="186"/>
                      <a:pt x="48" y="190"/>
                    </a:cubicBezTo>
                    <a:cubicBezTo>
                      <a:pt x="48" y="195"/>
                      <a:pt x="45" y="198"/>
                      <a:pt x="40" y="198"/>
                    </a:cubicBezTo>
                    <a:cubicBezTo>
                      <a:pt x="30" y="198"/>
                      <a:pt x="19" y="198"/>
                      <a:pt x="9" y="198"/>
                    </a:cubicBezTo>
                    <a:cubicBezTo>
                      <a:pt x="4" y="198"/>
                      <a:pt x="0" y="195"/>
                      <a:pt x="0" y="189"/>
                    </a:cubicBezTo>
                    <a:cubicBezTo>
                      <a:pt x="0" y="176"/>
                      <a:pt x="0" y="162"/>
                      <a:pt x="0" y="148"/>
                    </a:cubicBezTo>
                    <a:cubicBezTo>
                      <a:pt x="0" y="140"/>
                      <a:pt x="3" y="133"/>
                      <a:pt x="10" y="127"/>
                    </a:cubicBezTo>
                    <a:cubicBezTo>
                      <a:pt x="27" y="111"/>
                      <a:pt x="44" y="95"/>
                      <a:pt x="61" y="80"/>
                    </a:cubicBezTo>
                    <a:cubicBezTo>
                      <a:pt x="66" y="76"/>
                      <a:pt x="73" y="76"/>
                      <a:pt x="77" y="80"/>
                    </a:cubicBezTo>
                    <a:cubicBezTo>
                      <a:pt x="82" y="86"/>
                      <a:pt x="82" y="92"/>
                      <a:pt x="76" y="97"/>
                    </a:cubicBezTo>
                    <a:cubicBezTo>
                      <a:pt x="64" y="108"/>
                      <a:pt x="52" y="119"/>
                      <a:pt x="40" y="130"/>
                    </a:cubicBezTo>
                    <a:cubicBezTo>
                      <a:pt x="37" y="133"/>
                      <a:pt x="36" y="135"/>
                      <a:pt x="38" y="136"/>
                    </a:cubicBezTo>
                    <a:cubicBezTo>
                      <a:pt x="40" y="138"/>
                      <a:pt x="42" y="138"/>
                      <a:pt x="45" y="135"/>
                    </a:cubicBezTo>
                    <a:cubicBezTo>
                      <a:pt x="57" y="124"/>
                      <a:pt x="69" y="113"/>
                      <a:pt x="82" y="102"/>
                    </a:cubicBezTo>
                    <a:cubicBezTo>
                      <a:pt x="87" y="97"/>
                      <a:pt x="89" y="90"/>
                      <a:pt x="87" y="83"/>
                    </a:cubicBezTo>
                    <a:cubicBezTo>
                      <a:pt x="85" y="76"/>
                      <a:pt x="81" y="72"/>
                      <a:pt x="73" y="70"/>
                    </a:cubicBezTo>
                    <a:cubicBezTo>
                      <a:pt x="72" y="70"/>
                      <a:pt x="72" y="70"/>
                      <a:pt x="7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960" y="1572"/>
                <a:ext cx="123" cy="243"/>
              </a:xfrm>
              <a:custGeom>
                <a:avLst/>
                <a:gdLst>
                  <a:gd name="T0" fmla="*/ 29 w 100"/>
                  <a:gd name="T1" fmla="*/ 70 h 198"/>
                  <a:gd name="T2" fmla="*/ 15 w 100"/>
                  <a:gd name="T3" fmla="*/ 79 h 198"/>
                  <a:gd name="T4" fmla="*/ 18 w 100"/>
                  <a:gd name="T5" fmla="*/ 101 h 198"/>
                  <a:gd name="T6" fmla="*/ 57 w 100"/>
                  <a:gd name="T7" fmla="*/ 136 h 198"/>
                  <a:gd name="T8" fmla="*/ 62 w 100"/>
                  <a:gd name="T9" fmla="*/ 136 h 198"/>
                  <a:gd name="T10" fmla="*/ 61 w 100"/>
                  <a:gd name="T11" fmla="*/ 131 h 198"/>
                  <a:gd name="T12" fmla="*/ 30 w 100"/>
                  <a:gd name="T13" fmla="*/ 102 h 198"/>
                  <a:gd name="T14" fmla="*/ 24 w 100"/>
                  <a:gd name="T15" fmla="*/ 97 h 198"/>
                  <a:gd name="T16" fmla="*/ 23 w 100"/>
                  <a:gd name="T17" fmla="*/ 80 h 198"/>
                  <a:gd name="T18" fmla="*/ 39 w 100"/>
                  <a:gd name="T19" fmla="*/ 80 h 198"/>
                  <a:gd name="T20" fmla="*/ 90 w 100"/>
                  <a:gd name="T21" fmla="*/ 126 h 198"/>
                  <a:gd name="T22" fmla="*/ 100 w 100"/>
                  <a:gd name="T23" fmla="*/ 149 h 198"/>
                  <a:gd name="T24" fmla="*/ 100 w 100"/>
                  <a:gd name="T25" fmla="*/ 189 h 198"/>
                  <a:gd name="T26" fmla="*/ 91 w 100"/>
                  <a:gd name="T27" fmla="*/ 198 h 198"/>
                  <a:gd name="T28" fmla="*/ 61 w 100"/>
                  <a:gd name="T29" fmla="*/ 198 h 198"/>
                  <a:gd name="T30" fmla="*/ 52 w 100"/>
                  <a:gd name="T31" fmla="*/ 189 h 198"/>
                  <a:gd name="T32" fmla="*/ 52 w 100"/>
                  <a:gd name="T33" fmla="*/ 178 h 198"/>
                  <a:gd name="T34" fmla="*/ 45 w 100"/>
                  <a:gd name="T35" fmla="*/ 162 h 198"/>
                  <a:gd name="T36" fmla="*/ 5 w 100"/>
                  <a:gd name="T37" fmla="*/ 126 h 198"/>
                  <a:gd name="T38" fmla="*/ 0 w 100"/>
                  <a:gd name="T39" fmla="*/ 114 h 198"/>
                  <a:gd name="T40" fmla="*/ 0 w 100"/>
                  <a:gd name="T41" fmla="*/ 13 h 198"/>
                  <a:gd name="T42" fmla="*/ 6 w 100"/>
                  <a:gd name="T43" fmla="*/ 2 h 198"/>
                  <a:gd name="T44" fmla="*/ 17 w 100"/>
                  <a:gd name="T45" fmla="*/ 3 h 198"/>
                  <a:gd name="T46" fmla="*/ 22 w 100"/>
                  <a:gd name="T47" fmla="*/ 11 h 198"/>
                  <a:gd name="T48" fmla="*/ 29 w 100"/>
                  <a:gd name="T49" fmla="*/ 69 h 198"/>
                  <a:gd name="T50" fmla="*/ 29 w 100"/>
                  <a:gd name="T51" fmla="*/ 7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0" h="198">
                    <a:moveTo>
                      <a:pt x="29" y="70"/>
                    </a:moveTo>
                    <a:cubicBezTo>
                      <a:pt x="23" y="71"/>
                      <a:pt x="18" y="73"/>
                      <a:pt x="15" y="79"/>
                    </a:cubicBezTo>
                    <a:cubicBezTo>
                      <a:pt x="11" y="86"/>
                      <a:pt x="11" y="95"/>
                      <a:pt x="18" y="101"/>
                    </a:cubicBezTo>
                    <a:cubicBezTo>
                      <a:pt x="31" y="113"/>
                      <a:pt x="44" y="125"/>
                      <a:pt x="57" y="136"/>
                    </a:cubicBezTo>
                    <a:cubicBezTo>
                      <a:pt x="58" y="138"/>
                      <a:pt x="61" y="138"/>
                      <a:pt x="62" y="136"/>
                    </a:cubicBezTo>
                    <a:cubicBezTo>
                      <a:pt x="64" y="135"/>
                      <a:pt x="63" y="133"/>
                      <a:pt x="61" y="131"/>
                    </a:cubicBezTo>
                    <a:cubicBezTo>
                      <a:pt x="51" y="121"/>
                      <a:pt x="40" y="112"/>
                      <a:pt x="30" y="102"/>
                    </a:cubicBezTo>
                    <a:cubicBezTo>
                      <a:pt x="28" y="100"/>
                      <a:pt x="26" y="99"/>
                      <a:pt x="24" y="97"/>
                    </a:cubicBezTo>
                    <a:cubicBezTo>
                      <a:pt x="19" y="92"/>
                      <a:pt x="18" y="85"/>
                      <a:pt x="23" y="80"/>
                    </a:cubicBezTo>
                    <a:cubicBezTo>
                      <a:pt x="27" y="76"/>
                      <a:pt x="35" y="76"/>
                      <a:pt x="39" y="80"/>
                    </a:cubicBezTo>
                    <a:cubicBezTo>
                      <a:pt x="56" y="96"/>
                      <a:pt x="73" y="111"/>
                      <a:pt x="90" y="126"/>
                    </a:cubicBezTo>
                    <a:cubicBezTo>
                      <a:pt x="97" y="132"/>
                      <a:pt x="100" y="140"/>
                      <a:pt x="100" y="149"/>
                    </a:cubicBezTo>
                    <a:cubicBezTo>
                      <a:pt x="100" y="162"/>
                      <a:pt x="100" y="176"/>
                      <a:pt x="100" y="189"/>
                    </a:cubicBezTo>
                    <a:cubicBezTo>
                      <a:pt x="100" y="195"/>
                      <a:pt x="97" y="198"/>
                      <a:pt x="91" y="198"/>
                    </a:cubicBezTo>
                    <a:cubicBezTo>
                      <a:pt x="81" y="198"/>
                      <a:pt x="71" y="198"/>
                      <a:pt x="61" y="198"/>
                    </a:cubicBezTo>
                    <a:cubicBezTo>
                      <a:pt x="55" y="198"/>
                      <a:pt x="52" y="195"/>
                      <a:pt x="52" y="189"/>
                    </a:cubicBezTo>
                    <a:cubicBezTo>
                      <a:pt x="52" y="185"/>
                      <a:pt x="52" y="182"/>
                      <a:pt x="52" y="178"/>
                    </a:cubicBezTo>
                    <a:cubicBezTo>
                      <a:pt x="52" y="171"/>
                      <a:pt x="50" y="166"/>
                      <a:pt x="45" y="162"/>
                    </a:cubicBezTo>
                    <a:cubicBezTo>
                      <a:pt x="32" y="150"/>
                      <a:pt x="18" y="138"/>
                      <a:pt x="5" y="126"/>
                    </a:cubicBezTo>
                    <a:cubicBezTo>
                      <a:pt x="1" y="123"/>
                      <a:pt x="0" y="119"/>
                      <a:pt x="0" y="114"/>
                    </a:cubicBezTo>
                    <a:cubicBezTo>
                      <a:pt x="0" y="80"/>
                      <a:pt x="0" y="46"/>
                      <a:pt x="0" y="13"/>
                    </a:cubicBezTo>
                    <a:cubicBezTo>
                      <a:pt x="0" y="8"/>
                      <a:pt x="2" y="4"/>
                      <a:pt x="6" y="2"/>
                    </a:cubicBezTo>
                    <a:cubicBezTo>
                      <a:pt x="10" y="0"/>
                      <a:pt x="14" y="0"/>
                      <a:pt x="17" y="3"/>
                    </a:cubicBezTo>
                    <a:cubicBezTo>
                      <a:pt x="20" y="5"/>
                      <a:pt x="22" y="7"/>
                      <a:pt x="22" y="11"/>
                    </a:cubicBezTo>
                    <a:cubicBezTo>
                      <a:pt x="25" y="30"/>
                      <a:pt x="27" y="50"/>
                      <a:pt x="29" y="69"/>
                    </a:cubicBezTo>
                    <a:cubicBezTo>
                      <a:pt x="29" y="69"/>
                      <a:pt x="29" y="69"/>
                      <a:pt x="2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39" name="Rectangle 238">
            <a:hlinkClick r:id="rId2" action="ppaction://hlinksldjump"/>
          </p:cNvPr>
          <p:cNvSpPr/>
          <p:nvPr/>
        </p:nvSpPr>
        <p:spPr>
          <a:xfrm>
            <a:off x="488475" y="2466335"/>
            <a:ext cx="2239661" cy="9531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Rectangle 239">
            <a:hlinkClick r:id="rId3" action="ppaction://hlinksldjump"/>
          </p:cNvPr>
          <p:cNvSpPr/>
          <p:nvPr/>
        </p:nvSpPr>
        <p:spPr>
          <a:xfrm>
            <a:off x="5814070" y="2466335"/>
            <a:ext cx="2130180" cy="9531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46" name="Isosceles Triangle 45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Isosceles Triangle 46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Rectangle 48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hlinkClick r:id="rId4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2" name="Straight Connector 51"/>
          <p:cNvCxnSpPr>
            <a:endCxn id="5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1" name="Oval 60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8" name="Oval 67">
              <a:hlinkClick r:id="rId5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ight Arrow 6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2" name="Rectangle 71">
            <a:hlinkClick r:id="rId4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6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7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8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9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hlinkClick r:id="rId10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11" action="ppaction://hlinksldjump"/>
          </p:cNvPr>
          <p:cNvSpPr/>
          <p:nvPr/>
        </p:nvSpPr>
        <p:spPr>
          <a:xfrm>
            <a:off x="5461177" y="116956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1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Click on the icons for more information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62895" y="1321594"/>
            <a:ext cx="5372100" cy="435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Clinical Impression </a:t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>(Initial Diagnosis)</a:t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>and Differential Diagnosis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AHF</a:t>
            </a:r>
            <a:r>
              <a:rPr lang="en-GB" sz="1400" dirty="0">
                <a:solidFill>
                  <a:schemeClr val="tx1"/>
                </a:solidFill>
              </a:rPr>
              <a:t>: patient is short of breath and more comfortable in the sitting position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Infection: low suspicion but a common cause of shortness of breath in this age group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PE: a common cause of acute onset of symptoms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ACS: cannot exclude this from the differential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Methamphetamine intoxication: he has signs of sympathomimetic toxidrome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Thyroid storm: he is tachycardic and tachypneic with shortness of breath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02268" y="1061355"/>
            <a:ext cx="578153" cy="5781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046132" y="1359171"/>
            <a:ext cx="38118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35745" y="1662689"/>
            <a:ext cx="110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9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801248" y="1247193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3" name="Oval 132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8"/>
          <p:cNvGrpSpPr>
            <a:grpSpLocks noChangeAspect="1"/>
          </p:cNvGrpSpPr>
          <p:nvPr/>
        </p:nvGrpSpPr>
        <p:grpSpPr bwMode="auto">
          <a:xfrm>
            <a:off x="657706" y="1144747"/>
            <a:ext cx="254329" cy="372690"/>
            <a:chOff x="2078" y="1656"/>
            <a:chExt cx="260" cy="381"/>
          </a:xfrm>
          <a:solidFill>
            <a:schemeClr val="accent4">
              <a:lumMod val="75000"/>
            </a:schemeClr>
          </a:solidFill>
          <a:effectLst/>
        </p:grpSpPr>
        <p:sp>
          <p:nvSpPr>
            <p:cNvPr id="138" name="Rectangle 19"/>
            <p:cNvSpPr>
              <a:spLocks noChangeArrowheads="1"/>
            </p:cNvSpPr>
            <p:nvPr/>
          </p:nvSpPr>
          <p:spPr bwMode="auto">
            <a:xfrm>
              <a:off x="2118" y="1737"/>
              <a:ext cx="181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20"/>
            <p:cNvSpPr>
              <a:spLocks/>
            </p:cNvSpPr>
            <p:nvPr/>
          </p:nvSpPr>
          <p:spPr bwMode="auto">
            <a:xfrm>
              <a:off x="2078" y="1697"/>
              <a:ext cx="260" cy="340"/>
            </a:xfrm>
            <a:custGeom>
              <a:avLst/>
              <a:gdLst>
                <a:gd name="T0" fmla="*/ 192 w 260"/>
                <a:gd name="T1" fmla="*/ 0 h 340"/>
                <a:gd name="T2" fmla="*/ 192 w 260"/>
                <a:gd name="T3" fmla="*/ 15 h 340"/>
                <a:gd name="T4" fmla="*/ 245 w 260"/>
                <a:gd name="T5" fmla="*/ 15 h 340"/>
                <a:gd name="T6" fmla="*/ 245 w 260"/>
                <a:gd name="T7" fmla="*/ 325 h 340"/>
                <a:gd name="T8" fmla="*/ 16 w 260"/>
                <a:gd name="T9" fmla="*/ 325 h 340"/>
                <a:gd name="T10" fmla="*/ 16 w 260"/>
                <a:gd name="T11" fmla="*/ 15 h 340"/>
                <a:gd name="T12" fmla="*/ 70 w 260"/>
                <a:gd name="T13" fmla="*/ 15 h 340"/>
                <a:gd name="T14" fmla="*/ 70 w 260"/>
                <a:gd name="T15" fmla="*/ 0 h 340"/>
                <a:gd name="T16" fmla="*/ 0 w 260"/>
                <a:gd name="T17" fmla="*/ 0 h 340"/>
                <a:gd name="T18" fmla="*/ 0 w 260"/>
                <a:gd name="T19" fmla="*/ 340 h 340"/>
                <a:gd name="T20" fmla="*/ 260 w 260"/>
                <a:gd name="T21" fmla="*/ 340 h 340"/>
                <a:gd name="T22" fmla="*/ 260 w 260"/>
                <a:gd name="T23" fmla="*/ 0 h 340"/>
                <a:gd name="T24" fmla="*/ 192 w 260"/>
                <a:gd name="T2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340">
                  <a:moveTo>
                    <a:pt x="192" y="0"/>
                  </a:moveTo>
                  <a:lnTo>
                    <a:pt x="192" y="15"/>
                  </a:lnTo>
                  <a:lnTo>
                    <a:pt x="245" y="15"/>
                  </a:lnTo>
                  <a:lnTo>
                    <a:pt x="245" y="325"/>
                  </a:lnTo>
                  <a:lnTo>
                    <a:pt x="16" y="325"/>
                  </a:lnTo>
                  <a:lnTo>
                    <a:pt x="16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0"/>
                  </a:lnTo>
                  <a:lnTo>
                    <a:pt x="260" y="340"/>
                  </a:lnTo>
                  <a:lnTo>
                    <a:pt x="26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21"/>
            <p:cNvSpPr>
              <a:spLocks noEditPoints="1"/>
            </p:cNvSpPr>
            <p:nvPr/>
          </p:nvSpPr>
          <p:spPr bwMode="auto">
            <a:xfrm>
              <a:off x="2155" y="1656"/>
              <a:ext cx="107" cy="66"/>
            </a:xfrm>
            <a:custGeom>
              <a:avLst/>
              <a:gdLst>
                <a:gd name="T0" fmla="*/ 110 w 149"/>
                <a:gd name="T1" fmla="*/ 39 h 92"/>
                <a:gd name="T2" fmla="*/ 110 w 149"/>
                <a:gd name="T3" fmla="*/ 37 h 92"/>
                <a:gd name="T4" fmla="*/ 73 w 149"/>
                <a:gd name="T5" fmla="*/ 0 h 92"/>
                <a:gd name="T6" fmla="*/ 37 w 149"/>
                <a:gd name="T7" fmla="*/ 37 h 92"/>
                <a:gd name="T8" fmla="*/ 37 w 149"/>
                <a:gd name="T9" fmla="*/ 39 h 92"/>
                <a:gd name="T10" fmla="*/ 0 w 149"/>
                <a:gd name="T11" fmla="*/ 39 h 92"/>
                <a:gd name="T12" fmla="*/ 0 w 149"/>
                <a:gd name="T13" fmla="*/ 92 h 92"/>
                <a:gd name="T14" fmla="*/ 149 w 149"/>
                <a:gd name="T15" fmla="*/ 92 h 92"/>
                <a:gd name="T16" fmla="*/ 149 w 149"/>
                <a:gd name="T17" fmla="*/ 39 h 92"/>
                <a:gd name="T18" fmla="*/ 110 w 149"/>
                <a:gd name="T19" fmla="*/ 39 h 92"/>
                <a:gd name="T20" fmla="*/ 73 w 149"/>
                <a:gd name="T21" fmla="*/ 48 h 92"/>
                <a:gd name="T22" fmla="*/ 58 w 149"/>
                <a:gd name="T23" fmla="*/ 33 h 92"/>
                <a:gd name="T24" fmla="*/ 73 w 149"/>
                <a:gd name="T25" fmla="*/ 18 h 92"/>
                <a:gd name="T26" fmla="*/ 88 w 149"/>
                <a:gd name="T27" fmla="*/ 33 h 92"/>
                <a:gd name="T28" fmla="*/ 73 w 149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4" y="0"/>
                    <a:pt x="73" y="0"/>
                  </a:cubicBezTo>
                  <a:cubicBezTo>
                    <a:pt x="53" y="0"/>
                    <a:pt x="37" y="16"/>
                    <a:pt x="37" y="37"/>
                  </a:cubicBezTo>
                  <a:cubicBezTo>
                    <a:pt x="37" y="38"/>
                    <a:pt x="37" y="38"/>
                    <a:pt x="3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39"/>
                    <a:pt x="149" y="39"/>
                    <a:pt x="149" y="39"/>
                  </a:cubicBezTo>
                  <a:lnTo>
                    <a:pt x="110" y="39"/>
                  </a:lnTo>
                  <a:close/>
                  <a:moveTo>
                    <a:pt x="73" y="48"/>
                  </a:moveTo>
                  <a:cubicBezTo>
                    <a:pt x="65" y="48"/>
                    <a:pt x="58" y="41"/>
                    <a:pt x="58" y="33"/>
                  </a:cubicBezTo>
                  <a:cubicBezTo>
                    <a:pt x="58" y="25"/>
                    <a:pt x="65" y="18"/>
                    <a:pt x="73" y="18"/>
                  </a:cubicBezTo>
                  <a:cubicBezTo>
                    <a:pt x="81" y="18"/>
                    <a:pt x="88" y="25"/>
                    <a:pt x="88" y="33"/>
                  </a:cubicBezTo>
                  <a:cubicBezTo>
                    <a:pt x="88" y="41"/>
                    <a:pt x="81" y="48"/>
                    <a:pt x="7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22"/>
            <p:cNvSpPr>
              <a:spLocks noEditPoints="1"/>
            </p:cNvSpPr>
            <p:nvPr/>
          </p:nvSpPr>
          <p:spPr bwMode="auto">
            <a:xfrm>
              <a:off x="2144" y="1775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7 h 46"/>
                <a:gd name="T16" fmla="*/ 7 w 46"/>
                <a:gd name="T17" fmla="*/ 7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2207" y="1793"/>
              <a:ext cx="61" cy="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24"/>
            <p:cNvSpPr>
              <a:spLocks noEditPoints="1"/>
            </p:cNvSpPr>
            <p:nvPr/>
          </p:nvSpPr>
          <p:spPr bwMode="auto">
            <a:xfrm>
              <a:off x="2144" y="1847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Rectangle 25"/>
            <p:cNvSpPr>
              <a:spLocks noChangeArrowheads="1"/>
            </p:cNvSpPr>
            <p:nvPr/>
          </p:nvSpPr>
          <p:spPr bwMode="auto">
            <a:xfrm>
              <a:off x="2207" y="1865"/>
              <a:ext cx="61" cy="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26"/>
            <p:cNvSpPr>
              <a:spLocks noEditPoints="1"/>
            </p:cNvSpPr>
            <p:nvPr/>
          </p:nvSpPr>
          <p:spPr bwMode="auto">
            <a:xfrm>
              <a:off x="2144" y="1921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40 h 46"/>
                <a:gd name="T12" fmla="*/ 39 w 46"/>
                <a:gd name="T13" fmla="*/ 40 h 46"/>
                <a:gd name="T14" fmla="*/ 39 w 46"/>
                <a:gd name="T15" fmla="*/ 7 h 46"/>
                <a:gd name="T16" fmla="*/ 7 w 46"/>
                <a:gd name="T17" fmla="*/ 7 h 46"/>
                <a:gd name="T18" fmla="*/ 7 w 46"/>
                <a:gd name="T1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Rectangle 27"/>
            <p:cNvSpPr>
              <a:spLocks noChangeArrowheads="1"/>
            </p:cNvSpPr>
            <p:nvPr/>
          </p:nvSpPr>
          <p:spPr bwMode="auto">
            <a:xfrm>
              <a:off x="2207" y="1939"/>
              <a:ext cx="61" cy="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461" y="1143375"/>
            <a:ext cx="414112" cy="414112"/>
            <a:chOff x="1742567" y="1763293"/>
            <a:chExt cx="414112" cy="414112"/>
          </a:xfrm>
        </p:grpSpPr>
        <p:sp>
          <p:nvSpPr>
            <p:cNvPr id="109" name="Oval 108"/>
            <p:cNvSpPr/>
            <p:nvPr/>
          </p:nvSpPr>
          <p:spPr>
            <a:xfrm>
              <a:off x="1742567" y="176329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4" name="Group 5"/>
            <p:cNvGrpSpPr>
              <a:grpSpLocks noChangeAspect="1"/>
            </p:cNvGrpSpPr>
            <p:nvPr/>
          </p:nvGrpSpPr>
          <p:grpSpPr bwMode="auto">
            <a:xfrm rot="20662302">
              <a:off x="1865681" y="1851362"/>
              <a:ext cx="158357" cy="213980"/>
              <a:chOff x="931" y="1400"/>
              <a:chExt cx="800" cy="1081"/>
            </a:xfrm>
            <a:solidFill>
              <a:schemeClr val="tx2"/>
            </a:solidFill>
            <a:effectLst/>
          </p:grpSpPr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1492" y="1428"/>
                <a:ext cx="208" cy="208"/>
              </a:xfrm>
              <a:custGeom>
                <a:avLst/>
                <a:gdLst>
                  <a:gd name="T0" fmla="*/ 0 w 208"/>
                  <a:gd name="T1" fmla="*/ 0 h 208"/>
                  <a:gd name="T2" fmla="*/ 0 w 208"/>
                  <a:gd name="T3" fmla="*/ 208 h 208"/>
                  <a:gd name="T4" fmla="*/ 208 w 208"/>
                  <a:gd name="T5" fmla="*/ 208 h 208"/>
                  <a:gd name="T6" fmla="*/ 0 w 208"/>
                  <a:gd name="T7" fmla="*/ 0 h 208"/>
                  <a:gd name="T8" fmla="*/ 0 w 208"/>
                  <a:gd name="T9" fmla="*/ 0 h 208"/>
                  <a:gd name="T10" fmla="*/ 0 w 208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208">
                    <a:moveTo>
                      <a:pt x="0" y="0"/>
                    </a:moveTo>
                    <a:lnTo>
                      <a:pt x="0" y="208"/>
                    </a:lnTo>
                    <a:lnTo>
                      <a:pt x="208" y="20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931" y="1400"/>
                <a:ext cx="800" cy="1081"/>
              </a:xfrm>
              <a:custGeom>
                <a:avLst/>
                <a:gdLst>
                  <a:gd name="T0" fmla="*/ 154 w 228"/>
                  <a:gd name="T1" fmla="*/ 80 h 308"/>
                  <a:gd name="T2" fmla="*/ 148 w 228"/>
                  <a:gd name="T3" fmla="*/ 74 h 308"/>
                  <a:gd name="T4" fmla="*/ 148 w 228"/>
                  <a:gd name="T5" fmla="*/ 0 h 308"/>
                  <a:gd name="T6" fmla="*/ 0 w 228"/>
                  <a:gd name="T7" fmla="*/ 0 h 308"/>
                  <a:gd name="T8" fmla="*/ 0 w 228"/>
                  <a:gd name="T9" fmla="*/ 308 h 308"/>
                  <a:gd name="T10" fmla="*/ 228 w 228"/>
                  <a:gd name="T11" fmla="*/ 308 h 308"/>
                  <a:gd name="T12" fmla="*/ 228 w 228"/>
                  <a:gd name="T13" fmla="*/ 80 h 308"/>
                  <a:gd name="T14" fmla="*/ 154 w 228"/>
                  <a:gd name="T15" fmla="*/ 80 h 308"/>
                  <a:gd name="T16" fmla="*/ 154 w 228"/>
                  <a:gd name="T17" fmla="*/ 80 h 308"/>
                  <a:gd name="T18" fmla="*/ 34 w 228"/>
                  <a:gd name="T19" fmla="*/ 28 h 308"/>
                  <a:gd name="T20" fmla="*/ 114 w 228"/>
                  <a:gd name="T21" fmla="*/ 28 h 308"/>
                  <a:gd name="T22" fmla="*/ 114 w 228"/>
                  <a:gd name="T23" fmla="*/ 40 h 308"/>
                  <a:gd name="T24" fmla="*/ 34 w 228"/>
                  <a:gd name="T25" fmla="*/ 40 h 308"/>
                  <a:gd name="T26" fmla="*/ 34 w 228"/>
                  <a:gd name="T27" fmla="*/ 28 h 308"/>
                  <a:gd name="T28" fmla="*/ 34 w 228"/>
                  <a:gd name="T29" fmla="*/ 28 h 308"/>
                  <a:gd name="T30" fmla="*/ 34 w 228"/>
                  <a:gd name="T31" fmla="*/ 68 h 308"/>
                  <a:gd name="T32" fmla="*/ 114 w 228"/>
                  <a:gd name="T33" fmla="*/ 68 h 308"/>
                  <a:gd name="T34" fmla="*/ 114 w 228"/>
                  <a:gd name="T35" fmla="*/ 80 h 308"/>
                  <a:gd name="T36" fmla="*/ 34 w 228"/>
                  <a:gd name="T37" fmla="*/ 80 h 308"/>
                  <a:gd name="T38" fmla="*/ 34 w 228"/>
                  <a:gd name="T39" fmla="*/ 68 h 308"/>
                  <a:gd name="T40" fmla="*/ 34 w 228"/>
                  <a:gd name="T41" fmla="*/ 68 h 308"/>
                  <a:gd name="T42" fmla="*/ 194 w 228"/>
                  <a:gd name="T43" fmla="*/ 281 h 308"/>
                  <a:gd name="T44" fmla="*/ 34 w 228"/>
                  <a:gd name="T45" fmla="*/ 281 h 308"/>
                  <a:gd name="T46" fmla="*/ 34 w 228"/>
                  <a:gd name="T47" fmla="*/ 268 h 308"/>
                  <a:gd name="T48" fmla="*/ 194 w 228"/>
                  <a:gd name="T49" fmla="*/ 268 h 308"/>
                  <a:gd name="T50" fmla="*/ 194 w 228"/>
                  <a:gd name="T51" fmla="*/ 281 h 308"/>
                  <a:gd name="T52" fmla="*/ 194 w 228"/>
                  <a:gd name="T53" fmla="*/ 281 h 308"/>
                  <a:gd name="T54" fmla="*/ 194 w 228"/>
                  <a:gd name="T55" fmla="*/ 241 h 308"/>
                  <a:gd name="T56" fmla="*/ 34 w 228"/>
                  <a:gd name="T57" fmla="*/ 241 h 308"/>
                  <a:gd name="T58" fmla="*/ 34 w 228"/>
                  <a:gd name="T59" fmla="*/ 228 h 308"/>
                  <a:gd name="T60" fmla="*/ 194 w 228"/>
                  <a:gd name="T61" fmla="*/ 228 h 308"/>
                  <a:gd name="T62" fmla="*/ 194 w 228"/>
                  <a:gd name="T63" fmla="*/ 241 h 308"/>
                  <a:gd name="T64" fmla="*/ 194 w 228"/>
                  <a:gd name="T65" fmla="*/ 241 h 308"/>
                  <a:gd name="T66" fmla="*/ 194 w 228"/>
                  <a:gd name="T67" fmla="*/ 201 h 308"/>
                  <a:gd name="T68" fmla="*/ 34 w 228"/>
                  <a:gd name="T69" fmla="*/ 201 h 308"/>
                  <a:gd name="T70" fmla="*/ 34 w 228"/>
                  <a:gd name="T71" fmla="*/ 188 h 308"/>
                  <a:gd name="T72" fmla="*/ 194 w 228"/>
                  <a:gd name="T73" fmla="*/ 188 h 308"/>
                  <a:gd name="T74" fmla="*/ 194 w 228"/>
                  <a:gd name="T75" fmla="*/ 201 h 308"/>
                  <a:gd name="T76" fmla="*/ 194 w 228"/>
                  <a:gd name="T77" fmla="*/ 201 h 308"/>
                  <a:gd name="T78" fmla="*/ 194 w 228"/>
                  <a:gd name="T79" fmla="*/ 160 h 308"/>
                  <a:gd name="T80" fmla="*/ 34 w 228"/>
                  <a:gd name="T81" fmla="*/ 160 h 308"/>
                  <a:gd name="T82" fmla="*/ 34 w 228"/>
                  <a:gd name="T83" fmla="*/ 148 h 308"/>
                  <a:gd name="T84" fmla="*/ 194 w 228"/>
                  <a:gd name="T85" fmla="*/ 148 h 308"/>
                  <a:gd name="T86" fmla="*/ 194 w 228"/>
                  <a:gd name="T87" fmla="*/ 160 h 308"/>
                  <a:gd name="T88" fmla="*/ 194 w 228"/>
                  <a:gd name="T89" fmla="*/ 160 h 308"/>
                  <a:gd name="T90" fmla="*/ 194 w 228"/>
                  <a:gd name="T91" fmla="*/ 120 h 308"/>
                  <a:gd name="T92" fmla="*/ 34 w 228"/>
                  <a:gd name="T93" fmla="*/ 120 h 308"/>
                  <a:gd name="T94" fmla="*/ 34 w 228"/>
                  <a:gd name="T95" fmla="*/ 108 h 308"/>
                  <a:gd name="T96" fmla="*/ 194 w 228"/>
                  <a:gd name="T97" fmla="*/ 108 h 308"/>
                  <a:gd name="T98" fmla="*/ 194 w 228"/>
                  <a:gd name="T99" fmla="*/ 120 h 308"/>
                  <a:gd name="T100" fmla="*/ 194 w 228"/>
                  <a:gd name="T101" fmla="*/ 12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308">
                    <a:moveTo>
                      <a:pt x="154" y="80"/>
                    </a:moveTo>
                    <a:cubicBezTo>
                      <a:pt x="150" y="80"/>
                      <a:pt x="148" y="78"/>
                      <a:pt x="148" y="74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28" y="308"/>
                      <a:pt x="228" y="308"/>
                      <a:pt x="228" y="308"/>
                    </a:cubicBezTo>
                    <a:cubicBezTo>
                      <a:pt x="228" y="80"/>
                      <a:pt x="228" y="80"/>
                      <a:pt x="228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lose/>
                    <a:moveTo>
                      <a:pt x="34" y="28"/>
                    </a:move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lose/>
                    <a:moveTo>
                      <a:pt x="34" y="68"/>
                    </a:move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lose/>
                    <a:moveTo>
                      <a:pt x="194" y="281"/>
                    </a:moveTo>
                    <a:cubicBezTo>
                      <a:pt x="34" y="281"/>
                      <a:pt x="34" y="281"/>
                      <a:pt x="34" y="281"/>
                    </a:cubicBezTo>
                    <a:cubicBezTo>
                      <a:pt x="34" y="268"/>
                      <a:pt x="34" y="268"/>
                      <a:pt x="34" y="268"/>
                    </a:cubicBezTo>
                    <a:cubicBezTo>
                      <a:pt x="194" y="268"/>
                      <a:pt x="194" y="268"/>
                      <a:pt x="194" y="268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lose/>
                    <a:moveTo>
                      <a:pt x="194" y="241"/>
                    </a:moveTo>
                    <a:cubicBezTo>
                      <a:pt x="34" y="241"/>
                      <a:pt x="34" y="241"/>
                      <a:pt x="34" y="241"/>
                    </a:cubicBezTo>
                    <a:cubicBezTo>
                      <a:pt x="34" y="228"/>
                      <a:pt x="34" y="228"/>
                      <a:pt x="34" y="228"/>
                    </a:cubicBezTo>
                    <a:cubicBezTo>
                      <a:pt x="194" y="228"/>
                      <a:pt x="194" y="228"/>
                      <a:pt x="194" y="228"/>
                    </a:cubicBezTo>
                    <a:cubicBezTo>
                      <a:pt x="194" y="241"/>
                      <a:pt x="194" y="241"/>
                      <a:pt x="194" y="241"/>
                    </a:cubicBezTo>
                    <a:cubicBezTo>
                      <a:pt x="194" y="241"/>
                      <a:pt x="194" y="241"/>
                      <a:pt x="194" y="241"/>
                    </a:cubicBezTo>
                    <a:close/>
                    <a:moveTo>
                      <a:pt x="194" y="201"/>
                    </a:moveTo>
                    <a:cubicBezTo>
                      <a:pt x="34" y="201"/>
                      <a:pt x="34" y="201"/>
                      <a:pt x="34" y="201"/>
                    </a:cubicBezTo>
                    <a:cubicBezTo>
                      <a:pt x="34" y="188"/>
                      <a:pt x="34" y="188"/>
                      <a:pt x="34" y="188"/>
                    </a:cubicBez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lose/>
                    <a:moveTo>
                      <a:pt x="19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194" y="148"/>
                      <a:pt x="194" y="148"/>
                      <a:pt x="194" y="148"/>
                    </a:cubicBezTo>
                    <a:cubicBezTo>
                      <a:pt x="194" y="160"/>
                      <a:pt x="194" y="160"/>
                      <a:pt x="194" y="160"/>
                    </a:cubicBezTo>
                    <a:cubicBezTo>
                      <a:pt x="194" y="160"/>
                      <a:pt x="194" y="160"/>
                      <a:pt x="194" y="160"/>
                    </a:cubicBezTo>
                    <a:close/>
                    <a:moveTo>
                      <a:pt x="194" y="120"/>
                    </a:move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194" y="120"/>
                      <a:pt x="194" y="120"/>
                      <a:pt x="194" y="120"/>
                    </a:cubicBezTo>
                    <a:cubicBezTo>
                      <a:pt x="194" y="120"/>
                      <a:pt x="194" y="120"/>
                      <a:pt x="194" y="120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54" name="Rectangle 153">
            <a:hlinkClick r:id="rId2" action="ppaction://hlinksldjump"/>
          </p:cNvPr>
          <p:cNvSpPr/>
          <p:nvPr/>
        </p:nvSpPr>
        <p:spPr>
          <a:xfrm>
            <a:off x="6705538" y="1169205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hlinkClick r:id="rId2" action="ppaction://hlinksldjump"/>
          </p:cNvPr>
          <p:cNvSpPr/>
          <p:nvPr/>
        </p:nvSpPr>
        <p:spPr>
          <a:xfrm>
            <a:off x="230812" y="880518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1574469" y="5464585"/>
            <a:ext cx="53570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ACS=acute coronary syndrome; CHF=chronic heart failure; PE=pulmonary </a:t>
            </a:r>
            <a:r>
              <a:rPr lang="en-GB" sz="800" dirty="0" smtClean="0"/>
              <a:t>embolism</a:t>
            </a:r>
            <a:endParaRPr lang="en-GB" sz="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8" name="Isosceles Triangle 37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40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4" name="Straight Connector 43"/>
          <p:cNvCxnSpPr>
            <a:endCxn id="45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3" name="Oval 5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0" name="Oval 59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ight Arrow 6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4" name="Rectangle 63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2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562895" y="1321595"/>
            <a:ext cx="5372100" cy="33836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Initial Plan of Care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Chemistry panel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Complete blood count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Troponin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BNP 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Chest radiograph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Electrocardiogram</a:t>
            </a:r>
          </a:p>
        </p:txBody>
      </p:sp>
      <p:sp>
        <p:nvSpPr>
          <p:cNvPr id="95" name="Oval 94"/>
          <p:cNvSpPr/>
          <p:nvPr/>
        </p:nvSpPr>
        <p:spPr>
          <a:xfrm>
            <a:off x="502268" y="1061356"/>
            <a:ext cx="578153" cy="5781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1046132" y="1359172"/>
            <a:ext cx="38118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6801248" y="1247194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" name="Oval 103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8"/>
          <p:cNvGrpSpPr>
            <a:grpSpLocks noChangeAspect="1"/>
          </p:cNvGrpSpPr>
          <p:nvPr/>
        </p:nvGrpSpPr>
        <p:grpSpPr bwMode="auto">
          <a:xfrm>
            <a:off x="657706" y="1144748"/>
            <a:ext cx="254329" cy="372690"/>
            <a:chOff x="2078" y="1656"/>
            <a:chExt cx="260" cy="381"/>
          </a:xfrm>
          <a:solidFill>
            <a:schemeClr val="accent4">
              <a:lumMod val="75000"/>
            </a:schemeClr>
          </a:solidFill>
          <a:effectLst/>
        </p:grpSpPr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2118" y="1737"/>
              <a:ext cx="181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2078" y="1697"/>
              <a:ext cx="260" cy="340"/>
            </a:xfrm>
            <a:custGeom>
              <a:avLst/>
              <a:gdLst>
                <a:gd name="T0" fmla="*/ 192 w 260"/>
                <a:gd name="T1" fmla="*/ 0 h 340"/>
                <a:gd name="T2" fmla="*/ 192 w 260"/>
                <a:gd name="T3" fmla="*/ 15 h 340"/>
                <a:gd name="T4" fmla="*/ 245 w 260"/>
                <a:gd name="T5" fmla="*/ 15 h 340"/>
                <a:gd name="T6" fmla="*/ 245 w 260"/>
                <a:gd name="T7" fmla="*/ 325 h 340"/>
                <a:gd name="T8" fmla="*/ 16 w 260"/>
                <a:gd name="T9" fmla="*/ 325 h 340"/>
                <a:gd name="T10" fmla="*/ 16 w 260"/>
                <a:gd name="T11" fmla="*/ 15 h 340"/>
                <a:gd name="T12" fmla="*/ 70 w 260"/>
                <a:gd name="T13" fmla="*/ 15 h 340"/>
                <a:gd name="T14" fmla="*/ 70 w 260"/>
                <a:gd name="T15" fmla="*/ 0 h 340"/>
                <a:gd name="T16" fmla="*/ 0 w 260"/>
                <a:gd name="T17" fmla="*/ 0 h 340"/>
                <a:gd name="T18" fmla="*/ 0 w 260"/>
                <a:gd name="T19" fmla="*/ 340 h 340"/>
                <a:gd name="T20" fmla="*/ 260 w 260"/>
                <a:gd name="T21" fmla="*/ 340 h 340"/>
                <a:gd name="T22" fmla="*/ 260 w 260"/>
                <a:gd name="T23" fmla="*/ 0 h 340"/>
                <a:gd name="T24" fmla="*/ 192 w 260"/>
                <a:gd name="T2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340">
                  <a:moveTo>
                    <a:pt x="192" y="0"/>
                  </a:moveTo>
                  <a:lnTo>
                    <a:pt x="192" y="15"/>
                  </a:lnTo>
                  <a:lnTo>
                    <a:pt x="245" y="15"/>
                  </a:lnTo>
                  <a:lnTo>
                    <a:pt x="245" y="325"/>
                  </a:lnTo>
                  <a:lnTo>
                    <a:pt x="16" y="325"/>
                  </a:lnTo>
                  <a:lnTo>
                    <a:pt x="16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0"/>
                  </a:lnTo>
                  <a:lnTo>
                    <a:pt x="260" y="340"/>
                  </a:lnTo>
                  <a:lnTo>
                    <a:pt x="26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21"/>
            <p:cNvSpPr>
              <a:spLocks noEditPoints="1"/>
            </p:cNvSpPr>
            <p:nvPr/>
          </p:nvSpPr>
          <p:spPr bwMode="auto">
            <a:xfrm>
              <a:off x="2155" y="1656"/>
              <a:ext cx="107" cy="66"/>
            </a:xfrm>
            <a:custGeom>
              <a:avLst/>
              <a:gdLst>
                <a:gd name="T0" fmla="*/ 110 w 149"/>
                <a:gd name="T1" fmla="*/ 39 h 92"/>
                <a:gd name="T2" fmla="*/ 110 w 149"/>
                <a:gd name="T3" fmla="*/ 37 h 92"/>
                <a:gd name="T4" fmla="*/ 73 w 149"/>
                <a:gd name="T5" fmla="*/ 0 h 92"/>
                <a:gd name="T6" fmla="*/ 37 w 149"/>
                <a:gd name="T7" fmla="*/ 37 h 92"/>
                <a:gd name="T8" fmla="*/ 37 w 149"/>
                <a:gd name="T9" fmla="*/ 39 h 92"/>
                <a:gd name="T10" fmla="*/ 0 w 149"/>
                <a:gd name="T11" fmla="*/ 39 h 92"/>
                <a:gd name="T12" fmla="*/ 0 w 149"/>
                <a:gd name="T13" fmla="*/ 92 h 92"/>
                <a:gd name="T14" fmla="*/ 149 w 149"/>
                <a:gd name="T15" fmla="*/ 92 h 92"/>
                <a:gd name="T16" fmla="*/ 149 w 149"/>
                <a:gd name="T17" fmla="*/ 39 h 92"/>
                <a:gd name="T18" fmla="*/ 110 w 149"/>
                <a:gd name="T19" fmla="*/ 39 h 92"/>
                <a:gd name="T20" fmla="*/ 73 w 149"/>
                <a:gd name="T21" fmla="*/ 48 h 92"/>
                <a:gd name="T22" fmla="*/ 58 w 149"/>
                <a:gd name="T23" fmla="*/ 33 h 92"/>
                <a:gd name="T24" fmla="*/ 73 w 149"/>
                <a:gd name="T25" fmla="*/ 18 h 92"/>
                <a:gd name="T26" fmla="*/ 88 w 149"/>
                <a:gd name="T27" fmla="*/ 33 h 92"/>
                <a:gd name="T28" fmla="*/ 73 w 149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4" y="0"/>
                    <a:pt x="73" y="0"/>
                  </a:cubicBezTo>
                  <a:cubicBezTo>
                    <a:pt x="53" y="0"/>
                    <a:pt x="37" y="16"/>
                    <a:pt x="37" y="37"/>
                  </a:cubicBezTo>
                  <a:cubicBezTo>
                    <a:pt x="37" y="38"/>
                    <a:pt x="37" y="38"/>
                    <a:pt x="3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39"/>
                    <a:pt x="149" y="39"/>
                    <a:pt x="149" y="39"/>
                  </a:cubicBezTo>
                  <a:lnTo>
                    <a:pt x="110" y="39"/>
                  </a:lnTo>
                  <a:close/>
                  <a:moveTo>
                    <a:pt x="73" y="48"/>
                  </a:moveTo>
                  <a:cubicBezTo>
                    <a:pt x="65" y="48"/>
                    <a:pt x="58" y="41"/>
                    <a:pt x="58" y="33"/>
                  </a:cubicBezTo>
                  <a:cubicBezTo>
                    <a:pt x="58" y="25"/>
                    <a:pt x="65" y="18"/>
                    <a:pt x="73" y="18"/>
                  </a:cubicBezTo>
                  <a:cubicBezTo>
                    <a:pt x="81" y="18"/>
                    <a:pt x="88" y="25"/>
                    <a:pt x="88" y="33"/>
                  </a:cubicBezTo>
                  <a:cubicBezTo>
                    <a:pt x="88" y="41"/>
                    <a:pt x="81" y="48"/>
                    <a:pt x="7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22"/>
            <p:cNvSpPr>
              <a:spLocks noEditPoints="1"/>
            </p:cNvSpPr>
            <p:nvPr/>
          </p:nvSpPr>
          <p:spPr bwMode="auto">
            <a:xfrm>
              <a:off x="2144" y="1775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7 h 46"/>
                <a:gd name="T16" fmla="*/ 7 w 46"/>
                <a:gd name="T17" fmla="*/ 7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2207" y="1793"/>
              <a:ext cx="61" cy="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24"/>
            <p:cNvSpPr>
              <a:spLocks noEditPoints="1"/>
            </p:cNvSpPr>
            <p:nvPr/>
          </p:nvSpPr>
          <p:spPr bwMode="auto">
            <a:xfrm>
              <a:off x="2144" y="1847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2207" y="1865"/>
              <a:ext cx="61" cy="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26"/>
            <p:cNvSpPr>
              <a:spLocks noEditPoints="1"/>
            </p:cNvSpPr>
            <p:nvPr/>
          </p:nvSpPr>
          <p:spPr bwMode="auto">
            <a:xfrm>
              <a:off x="2144" y="1921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40 h 46"/>
                <a:gd name="T12" fmla="*/ 39 w 46"/>
                <a:gd name="T13" fmla="*/ 40 h 46"/>
                <a:gd name="T14" fmla="*/ 39 w 46"/>
                <a:gd name="T15" fmla="*/ 7 h 46"/>
                <a:gd name="T16" fmla="*/ 7 w 46"/>
                <a:gd name="T17" fmla="*/ 7 h 46"/>
                <a:gd name="T18" fmla="*/ 7 w 46"/>
                <a:gd name="T1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2207" y="1939"/>
              <a:ext cx="61" cy="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00461" y="1143376"/>
            <a:ext cx="414112" cy="414112"/>
            <a:chOff x="1742567" y="1763293"/>
            <a:chExt cx="414112" cy="414112"/>
          </a:xfrm>
        </p:grpSpPr>
        <p:sp>
          <p:nvSpPr>
            <p:cNvPr id="119" name="Oval 118"/>
            <p:cNvSpPr/>
            <p:nvPr/>
          </p:nvSpPr>
          <p:spPr>
            <a:xfrm>
              <a:off x="1742567" y="176329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9767" y="1856237"/>
              <a:ext cx="252412" cy="245704"/>
              <a:chOff x="6438900" y="2568578"/>
              <a:chExt cx="477837" cy="465138"/>
            </a:xfrm>
          </p:grpSpPr>
          <p:sp>
            <p:nvSpPr>
              <p:cNvPr id="123" name="Freeform 6"/>
              <p:cNvSpPr>
                <a:spLocks/>
              </p:cNvSpPr>
              <p:nvPr/>
            </p:nvSpPr>
            <p:spPr bwMode="auto">
              <a:xfrm>
                <a:off x="6511925" y="2568578"/>
                <a:ext cx="331787" cy="271463"/>
              </a:xfrm>
              <a:custGeom>
                <a:avLst/>
                <a:gdLst>
                  <a:gd name="T0" fmla="*/ 85 w 170"/>
                  <a:gd name="T1" fmla="*/ 139 h 139"/>
                  <a:gd name="T2" fmla="*/ 71 w 170"/>
                  <a:gd name="T3" fmla="*/ 126 h 139"/>
                  <a:gd name="T4" fmla="*/ 28 w 170"/>
                  <a:gd name="T5" fmla="*/ 94 h 139"/>
                  <a:gd name="T6" fmla="*/ 4 w 170"/>
                  <a:gd name="T7" fmla="*/ 62 h 139"/>
                  <a:gd name="T8" fmla="*/ 16 w 170"/>
                  <a:gd name="T9" fmla="*/ 14 h 139"/>
                  <a:gd name="T10" fmla="*/ 41 w 170"/>
                  <a:gd name="T11" fmla="*/ 2 h 139"/>
                  <a:gd name="T12" fmla="*/ 82 w 170"/>
                  <a:gd name="T13" fmla="*/ 24 h 139"/>
                  <a:gd name="T14" fmla="*/ 85 w 170"/>
                  <a:gd name="T15" fmla="*/ 31 h 139"/>
                  <a:gd name="T16" fmla="*/ 86 w 170"/>
                  <a:gd name="T17" fmla="*/ 28 h 139"/>
                  <a:gd name="T18" fmla="*/ 123 w 170"/>
                  <a:gd name="T19" fmla="*/ 2 h 139"/>
                  <a:gd name="T20" fmla="*/ 165 w 170"/>
                  <a:gd name="T21" fmla="*/ 35 h 139"/>
                  <a:gd name="T22" fmla="*/ 150 w 170"/>
                  <a:gd name="T23" fmla="*/ 86 h 139"/>
                  <a:gd name="T24" fmla="*/ 140 w 170"/>
                  <a:gd name="T25" fmla="*/ 94 h 139"/>
                  <a:gd name="T26" fmla="*/ 85 w 170"/>
                  <a:gd name="T2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139">
                    <a:moveTo>
                      <a:pt x="85" y="139"/>
                    </a:moveTo>
                    <a:cubicBezTo>
                      <a:pt x="80" y="135"/>
                      <a:pt x="75" y="130"/>
                      <a:pt x="71" y="126"/>
                    </a:cubicBezTo>
                    <a:cubicBezTo>
                      <a:pt x="57" y="114"/>
                      <a:pt x="43" y="104"/>
                      <a:pt x="28" y="94"/>
                    </a:cubicBezTo>
                    <a:cubicBezTo>
                      <a:pt x="17" y="86"/>
                      <a:pt x="8" y="76"/>
                      <a:pt x="4" y="62"/>
                    </a:cubicBezTo>
                    <a:cubicBezTo>
                      <a:pt x="0" y="44"/>
                      <a:pt x="3" y="28"/>
                      <a:pt x="16" y="14"/>
                    </a:cubicBezTo>
                    <a:cubicBezTo>
                      <a:pt x="22" y="7"/>
                      <a:pt x="31" y="3"/>
                      <a:pt x="41" y="2"/>
                    </a:cubicBezTo>
                    <a:cubicBezTo>
                      <a:pt x="59" y="0"/>
                      <a:pt x="72" y="9"/>
                      <a:pt x="82" y="24"/>
                    </a:cubicBezTo>
                    <a:cubicBezTo>
                      <a:pt x="83" y="26"/>
                      <a:pt x="84" y="28"/>
                      <a:pt x="85" y="31"/>
                    </a:cubicBezTo>
                    <a:cubicBezTo>
                      <a:pt x="85" y="30"/>
                      <a:pt x="85" y="29"/>
                      <a:pt x="86" y="28"/>
                    </a:cubicBezTo>
                    <a:cubicBezTo>
                      <a:pt x="90" y="14"/>
                      <a:pt x="108" y="2"/>
                      <a:pt x="123" y="2"/>
                    </a:cubicBezTo>
                    <a:cubicBezTo>
                      <a:pt x="144" y="2"/>
                      <a:pt x="159" y="14"/>
                      <a:pt x="165" y="35"/>
                    </a:cubicBezTo>
                    <a:cubicBezTo>
                      <a:pt x="170" y="55"/>
                      <a:pt x="165" y="72"/>
                      <a:pt x="150" y="86"/>
                    </a:cubicBezTo>
                    <a:cubicBezTo>
                      <a:pt x="147" y="89"/>
                      <a:pt x="144" y="92"/>
                      <a:pt x="140" y="94"/>
                    </a:cubicBezTo>
                    <a:cubicBezTo>
                      <a:pt x="121" y="108"/>
                      <a:pt x="101" y="122"/>
                      <a:pt x="85" y="13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6718300" y="2647953"/>
                <a:ext cx="198437" cy="385763"/>
              </a:xfrm>
              <a:custGeom>
                <a:avLst/>
                <a:gdLst>
                  <a:gd name="T0" fmla="*/ 71 w 101"/>
                  <a:gd name="T1" fmla="*/ 70 h 198"/>
                  <a:gd name="T2" fmla="*/ 74 w 101"/>
                  <a:gd name="T3" fmla="*/ 40 h 198"/>
                  <a:gd name="T4" fmla="*/ 78 w 101"/>
                  <a:gd name="T5" fmla="*/ 11 h 198"/>
                  <a:gd name="T6" fmla="*/ 90 w 101"/>
                  <a:gd name="T7" fmla="*/ 1 h 198"/>
                  <a:gd name="T8" fmla="*/ 101 w 101"/>
                  <a:gd name="T9" fmla="*/ 13 h 198"/>
                  <a:gd name="T10" fmla="*/ 101 w 101"/>
                  <a:gd name="T11" fmla="*/ 117 h 198"/>
                  <a:gd name="T12" fmla="*/ 96 w 101"/>
                  <a:gd name="T13" fmla="*/ 125 h 198"/>
                  <a:gd name="T14" fmla="*/ 67 w 101"/>
                  <a:gd name="T15" fmla="*/ 152 h 198"/>
                  <a:gd name="T16" fmla="*/ 55 w 101"/>
                  <a:gd name="T17" fmla="*/ 162 h 198"/>
                  <a:gd name="T18" fmla="*/ 48 w 101"/>
                  <a:gd name="T19" fmla="*/ 178 h 198"/>
                  <a:gd name="T20" fmla="*/ 48 w 101"/>
                  <a:gd name="T21" fmla="*/ 190 h 198"/>
                  <a:gd name="T22" fmla="*/ 40 w 101"/>
                  <a:gd name="T23" fmla="*/ 198 h 198"/>
                  <a:gd name="T24" fmla="*/ 9 w 101"/>
                  <a:gd name="T25" fmla="*/ 198 h 198"/>
                  <a:gd name="T26" fmla="*/ 0 w 101"/>
                  <a:gd name="T27" fmla="*/ 189 h 198"/>
                  <a:gd name="T28" fmla="*/ 0 w 101"/>
                  <a:gd name="T29" fmla="*/ 148 h 198"/>
                  <a:gd name="T30" fmla="*/ 10 w 101"/>
                  <a:gd name="T31" fmla="*/ 127 h 198"/>
                  <a:gd name="T32" fmla="*/ 61 w 101"/>
                  <a:gd name="T33" fmla="*/ 80 h 198"/>
                  <a:gd name="T34" fmla="*/ 77 w 101"/>
                  <a:gd name="T35" fmla="*/ 80 h 198"/>
                  <a:gd name="T36" fmla="*/ 76 w 101"/>
                  <a:gd name="T37" fmla="*/ 97 h 198"/>
                  <a:gd name="T38" fmla="*/ 40 w 101"/>
                  <a:gd name="T39" fmla="*/ 130 h 198"/>
                  <a:gd name="T40" fmla="*/ 38 w 101"/>
                  <a:gd name="T41" fmla="*/ 136 h 198"/>
                  <a:gd name="T42" fmla="*/ 45 w 101"/>
                  <a:gd name="T43" fmla="*/ 135 h 198"/>
                  <a:gd name="T44" fmla="*/ 82 w 101"/>
                  <a:gd name="T45" fmla="*/ 102 h 198"/>
                  <a:gd name="T46" fmla="*/ 87 w 101"/>
                  <a:gd name="T47" fmla="*/ 83 h 198"/>
                  <a:gd name="T48" fmla="*/ 73 w 101"/>
                  <a:gd name="T49" fmla="*/ 70 h 198"/>
                  <a:gd name="T50" fmla="*/ 71 w 101"/>
                  <a:gd name="T51" fmla="*/ 7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198">
                    <a:moveTo>
                      <a:pt x="71" y="70"/>
                    </a:moveTo>
                    <a:cubicBezTo>
                      <a:pt x="72" y="60"/>
                      <a:pt x="73" y="50"/>
                      <a:pt x="74" y="40"/>
                    </a:cubicBezTo>
                    <a:cubicBezTo>
                      <a:pt x="75" y="31"/>
                      <a:pt x="77" y="21"/>
                      <a:pt x="78" y="11"/>
                    </a:cubicBezTo>
                    <a:cubicBezTo>
                      <a:pt x="78" y="5"/>
                      <a:pt x="84" y="0"/>
                      <a:pt x="90" y="1"/>
                    </a:cubicBezTo>
                    <a:cubicBezTo>
                      <a:pt x="96" y="1"/>
                      <a:pt x="101" y="6"/>
                      <a:pt x="101" y="13"/>
                    </a:cubicBezTo>
                    <a:cubicBezTo>
                      <a:pt x="101" y="47"/>
                      <a:pt x="101" y="82"/>
                      <a:pt x="101" y="117"/>
                    </a:cubicBezTo>
                    <a:cubicBezTo>
                      <a:pt x="101" y="120"/>
                      <a:pt x="98" y="123"/>
                      <a:pt x="96" y="125"/>
                    </a:cubicBezTo>
                    <a:cubicBezTo>
                      <a:pt x="86" y="134"/>
                      <a:pt x="76" y="143"/>
                      <a:pt x="67" y="152"/>
                    </a:cubicBezTo>
                    <a:cubicBezTo>
                      <a:pt x="63" y="155"/>
                      <a:pt x="59" y="159"/>
                      <a:pt x="55" y="162"/>
                    </a:cubicBezTo>
                    <a:cubicBezTo>
                      <a:pt x="51" y="166"/>
                      <a:pt x="48" y="171"/>
                      <a:pt x="48" y="178"/>
                    </a:cubicBezTo>
                    <a:cubicBezTo>
                      <a:pt x="48" y="182"/>
                      <a:pt x="48" y="186"/>
                      <a:pt x="48" y="190"/>
                    </a:cubicBezTo>
                    <a:cubicBezTo>
                      <a:pt x="48" y="195"/>
                      <a:pt x="45" y="198"/>
                      <a:pt x="40" y="198"/>
                    </a:cubicBezTo>
                    <a:cubicBezTo>
                      <a:pt x="30" y="198"/>
                      <a:pt x="19" y="198"/>
                      <a:pt x="9" y="198"/>
                    </a:cubicBezTo>
                    <a:cubicBezTo>
                      <a:pt x="4" y="198"/>
                      <a:pt x="0" y="195"/>
                      <a:pt x="0" y="189"/>
                    </a:cubicBezTo>
                    <a:cubicBezTo>
                      <a:pt x="0" y="176"/>
                      <a:pt x="0" y="162"/>
                      <a:pt x="0" y="148"/>
                    </a:cubicBezTo>
                    <a:cubicBezTo>
                      <a:pt x="0" y="140"/>
                      <a:pt x="3" y="133"/>
                      <a:pt x="10" y="127"/>
                    </a:cubicBezTo>
                    <a:cubicBezTo>
                      <a:pt x="27" y="111"/>
                      <a:pt x="44" y="95"/>
                      <a:pt x="61" y="80"/>
                    </a:cubicBezTo>
                    <a:cubicBezTo>
                      <a:pt x="66" y="76"/>
                      <a:pt x="73" y="76"/>
                      <a:pt x="77" y="80"/>
                    </a:cubicBezTo>
                    <a:cubicBezTo>
                      <a:pt x="82" y="86"/>
                      <a:pt x="82" y="92"/>
                      <a:pt x="76" y="97"/>
                    </a:cubicBezTo>
                    <a:cubicBezTo>
                      <a:pt x="64" y="108"/>
                      <a:pt x="52" y="119"/>
                      <a:pt x="40" y="130"/>
                    </a:cubicBezTo>
                    <a:cubicBezTo>
                      <a:pt x="37" y="133"/>
                      <a:pt x="36" y="135"/>
                      <a:pt x="38" y="136"/>
                    </a:cubicBezTo>
                    <a:cubicBezTo>
                      <a:pt x="40" y="138"/>
                      <a:pt x="42" y="138"/>
                      <a:pt x="45" y="135"/>
                    </a:cubicBezTo>
                    <a:cubicBezTo>
                      <a:pt x="57" y="124"/>
                      <a:pt x="69" y="113"/>
                      <a:pt x="82" y="102"/>
                    </a:cubicBezTo>
                    <a:cubicBezTo>
                      <a:pt x="87" y="97"/>
                      <a:pt x="89" y="90"/>
                      <a:pt x="87" y="83"/>
                    </a:cubicBezTo>
                    <a:cubicBezTo>
                      <a:pt x="85" y="76"/>
                      <a:pt x="81" y="72"/>
                      <a:pt x="73" y="70"/>
                    </a:cubicBezTo>
                    <a:cubicBezTo>
                      <a:pt x="72" y="70"/>
                      <a:pt x="72" y="70"/>
                      <a:pt x="71" y="7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" name="Freeform 8"/>
              <p:cNvSpPr>
                <a:spLocks/>
              </p:cNvSpPr>
              <p:nvPr/>
            </p:nvSpPr>
            <p:spPr bwMode="auto">
              <a:xfrm>
                <a:off x="6438900" y="2647953"/>
                <a:ext cx="195262" cy="385763"/>
              </a:xfrm>
              <a:custGeom>
                <a:avLst/>
                <a:gdLst>
                  <a:gd name="T0" fmla="*/ 29 w 100"/>
                  <a:gd name="T1" fmla="*/ 70 h 198"/>
                  <a:gd name="T2" fmla="*/ 15 w 100"/>
                  <a:gd name="T3" fmla="*/ 79 h 198"/>
                  <a:gd name="T4" fmla="*/ 18 w 100"/>
                  <a:gd name="T5" fmla="*/ 101 h 198"/>
                  <a:gd name="T6" fmla="*/ 57 w 100"/>
                  <a:gd name="T7" fmla="*/ 136 h 198"/>
                  <a:gd name="T8" fmla="*/ 62 w 100"/>
                  <a:gd name="T9" fmla="*/ 136 h 198"/>
                  <a:gd name="T10" fmla="*/ 61 w 100"/>
                  <a:gd name="T11" fmla="*/ 131 h 198"/>
                  <a:gd name="T12" fmla="*/ 30 w 100"/>
                  <a:gd name="T13" fmla="*/ 102 h 198"/>
                  <a:gd name="T14" fmla="*/ 24 w 100"/>
                  <a:gd name="T15" fmla="*/ 97 h 198"/>
                  <a:gd name="T16" fmla="*/ 23 w 100"/>
                  <a:gd name="T17" fmla="*/ 80 h 198"/>
                  <a:gd name="T18" fmla="*/ 39 w 100"/>
                  <a:gd name="T19" fmla="*/ 80 h 198"/>
                  <a:gd name="T20" fmla="*/ 90 w 100"/>
                  <a:gd name="T21" fmla="*/ 126 h 198"/>
                  <a:gd name="T22" fmla="*/ 100 w 100"/>
                  <a:gd name="T23" fmla="*/ 149 h 198"/>
                  <a:gd name="T24" fmla="*/ 100 w 100"/>
                  <a:gd name="T25" fmla="*/ 189 h 198"/>
                  <a:gd name="T26" fmla="*/ 91 w 100"/>
                  <a:gd name="T27" fmla="*/ 198 h 198"/>
                  <a:gd name="T28" fmla="*/ 61 w 100"/>
                  <a:gd name="T29" fmla="*/ 198 h 198"/>
                  <a:gd name="T30" fmla="*/ 52 w 100"/>
                  <a:gd name="T31" fmla="*/ 189 h 198"/>
                  <a:gd name="T32" fmla="*/ 52 w 100"/>
                  <a:gd name="T33" fmla="*/ 178 h 198"/>
                  <a:gd name="T34" fmla="*/ 45 w 100"/>
                  <a:gd name="T35" fmla="*/ 162 h 198"/>
                  <a:gd name="T36" fmla="*/ 5 w 100"/>
                  <a:gd name="T37" fmla="*/ 126 h 198"/>
                  <a:gd name="T38" fmla="*/ 0 w 100"/>
                  <a:gd name="T39" fmla="*/ 114 h 198"/>
                  <a:gd name="T40" fmla="*/ 0 w 100"/>
                  <a:gd name="T41" fmla="*/ 13 h 198"/>
                  <a:gd name="T42" fmla="*/ 6 w 100"/>
                  <a:gd name="T43" fmla="*/ 2 h 198"/>
                  <a:gd name="T44" fmla="*/ 17 w 100"/>
                  <a:gd name="T45" fmla="*/ 3 h 198"/>
                  <a:gd name="T46" fmla="*/ 22 w 100"/>
                  <a:gd name="T47" fmla="*/ 11 h 198"/>
                  <a:gd name="T48" fmla="*/ 29 w 100"/>
                  <a:gd name="T49" fmla="*/ 69 h 198"/>
                  <a:gd name="T50" fmla="*/ 29 w 100"/>
                  <a:gd name="T51" fmla="*/ 7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0" h="198">
                    <a:moveTo>
                      <a:pt x="29" y="70"/>
                    </a:moveTo>
                    <a:cubicBezTo>
                      <a:pt x="23" y="71"/>
                      <a:pt x="18" y="73"/>
                      <a:pt x="15" y="79"/>
                    </a:cubicBezTo>
                    <a:cubicBezTo>
                      <a:pt x="11" y="86"/>
                      <a:pt x="11" y="95"/>
                      <a:pt x="18" y="101"/>
                    </a:cubicBezTo>
                    <a:cubicBezTo>
                      <a:pt x="31" y="113"/>
                      <a:pt x="44" y="125"/>
                      <a:pt x="57" y="136"/>
                    </a:cubicBezTo>
                    <a:cubicBezTo>
                      <a:pt x="58" y="138"/>
                      <a:pt x="61" y="138"/>
                      <a:pt x="62" y="136"/>
                    </a:cubicBezTo>
                    <a:cubicBezTo>
                      <a:pt x="64" y="135"/>
                      <a:pt x="63" y="133"/>
                      <a:pt x="61" y="131"/>
                    </a:cubicBezTo>
                    <a:cubicBezTo>
                      <a:pt x="51" y="121"/>
                      <a:pt x="40" y="112"/>
                      <a:pt x="30" y="102"/>
                    </a:cubicBezTo>
                    <a:cubicBezTo>
                      <a:pt x="28" y="100"/>
                      <a:pt x="26" y="99"/>
                      <a:pt x="24" y="97"/>
                    </a:cubicBezTo>
                    <a:cubicBezTo>
                      <a:pt x="19" y="92"/>
                      <a:pt x="18" y="85"/>
                      <a:pt x="23" y="80"/>
                    </a:cubicBezTo>
                    <a:cubicBezTo>
                      <a:pt x="27" y="76"/>
                      <a:pt x="35" y="76"/>
                      <a:pt x="39" y="80"/>
                    </a:cubicBezTo>
                    <a:cubicBezTo>
                      <a:pt x="56" y="96"/>
                      <a:pt x="73" y="111"/>
                      <a:pt x="90" y="126"/>
                    </a:cubicBezTo>
                    <a:cubicBezTo>
                      <a:pt x="97" y="132"/>
                      <a:pt x="100" y="140"/>
                      <a:pt x="100" y="149"/>
                    </a:cubicBezTo>
                    <a:cubicBezTo>
                      <a:pt x="100" y="162"/>
                      <a:pt x="100" y="176"/>
                      <a:pt x="100" y="189"/>
                    </a:cubicBezTo>
                    <a:cubicBezTo>
                      <a:pt x="100" y="195"/>
                      <a:pt x="97" y="198"/>
                      <a:pt x="91" y="198"/>
                    </a:cubicBezTo>
                    <a:cubicBezTo>
                      <a:pt x="81" y="198"/>
                      <a:pt x="71" y="198"/>
                      <a:pt x="61" y="198"/>
                    </a:cubicBezTo>
                    <a:cubicBezTo>
                      <a:pt x="55" y="198"/>
                      <a:pt x="52" y="195"/>
                      <a:pt x="52" y="189"/>
                    </a:cubicBezTo>
                    <a:cubicBezTo>
                      <a:pt x="52" y="185"/>
                      <a:pt x="52" y="182"/>
                      <a:pt x="52" y="178"/>
                    </a:cubicBezTo>
                    <a:cubicBezTo>
                      <a:pt x="52" y="171"/>
                      <a:pt x="50" y="166"/>
                      <a:pt x="45" y="162"/>
                    </a:cubicBezTo>
                    <a:cubicBezTo>
                      <a:pt x="32" y="150"/>
                      <a:pt x="18" y="138"/>
                      <a:pt x="5" y="126"/>
                    </a:cubicBezTo>
                    <a:cubicBezTo>
                      <a:pt x="1" y="123"/>
                      <a:pt x="0" y="119"/>
                      <a:pt x="0" y="114"/>
                    </a:cubicBezTo>
                    <a:cubicBezTo>
                      <a:pt x="0" y="80"/>
                      <a:pt x="0" y="46"/>
                      <a:pt x="0" y="13"/>
                    </a:cubicBezTo>
                    <a:cubicBezTo>
                      <a:pt x="0" y="8"/>
                      <a:pt x="2" y="4"/>
                      <a:pt x="6" y="2"/>
                    </a:cubicBezTo>
                    <a:cubicBezTo>
                      <a:pt x="10" y="0"/>
                      <a:pt x="14" y="0"/>
                      <a:pt x="17" y="3"/>
                    </a:cubicBezTo>
                    <a:cubicBezTo>
                      <a:pt x="20" y="5"/>
                      <a:pt x="22" y="7"/>
                      <a:pt x="22" y="11"/>
                    </a:cubicBezTo>
                    <a:cubicBezTo>
                      <a:pt x="25" y="30"/>
                      <a:pt x="27" y="50"/>
                      <a:pt x="29" y="69"/>
                    </a:cubicBezTo>
                    <a:cubicBezTo>
                      <a:pt x="29" y="69"/>
                      <a:pt x="29" y="69"/>
                      <a:pt x="29" y="7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235745" y="1662690"/>
            <a:ext cx="110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9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134" name="Rectangle 133">
            <a:hlinkClick r:id="rId2" action="ppaction://hlinksldjump"/>
          </p:cNvPr>
          <p:cNvSpPr/>
          <p:nvPr/>
        </p:nvSpPr>
        <p:spPr>
          <a:xfrm>
            <a:off x="6705538" y="116920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hlinkClick r:id="rId2" action="ppaction://hlinksldjump"/>
          </p:cNvPr>
          <p:cNvSpPr/>
          <p:nvPr/>
        </p:nvSpPr>
        <p:spPr>
          <a:xfrm>
            <a:off x="230812" y="880519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1581715" y="4500224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BNP=B-type natriuretic </a:t>
            </a:r>
            <a:r>
              <a:rPr lang="en-GB" sz="800" dirty="0" smtClean="0"/>
              <a:t>peptide</a:t>
            </a:r>
            <a:endParaRPr lang="en-GB" sz="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9" name="Isosceles Triangle 38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Isosceles Triangle 39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41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5" name="Straight Connector 44"/>
          <p:cNvCxnSpPr>
            <a:endCxn id="46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4" name="Oval 53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1" name="Oval 60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ight Arrow 61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5" name="Rectangle 64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" y="-10253"/>
            <a:ext cx="8459788" cy="6345966"/>
          </a:xfrm>
          <a:prstGeom prst="rect">
            <a:avLst/>
          </a:prstGeom>
          <a:solidFill>
            <a:schemeClr val="accent3">
              <a:lumMod val="20000"/>
              <a:lumOff val="8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6" name="Oval 225"/>
          <p:cNvSpPr/>
          <p:nvPr/>
        </p:nvSpPr>
        <p:spPr>
          <a:xfrm>
            <a:off x="3402176" y="2858184"/>
            <a:ext cx="1663372" cy="16633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3" name="Straight Connector 162"/>
          <p:cNvCxnSpPr/>
          <p:nvPr/>
        </p:nvCxnSpPr>
        <p:spPr>
          <a:xfrm flipH="1" flipV="1">
            <a:off x="4231489" y="2363513"/>
            <a:ext cx="1" cy="432000"/>
          </a:xfrm>
          <a:prstGeom prst="line">
            <a:avLst/>
          </a:prstGeom>
          <a:ln w="190500">
            <a:solidFill>
              <a:schemeClr val="accent3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032433" y="4724586"/>
            <a:ext cx="2409996" cy="3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254" y="1104582"/>
            <a:ext cx="1148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Lab Results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49" name="Group 61"/>
          <p:cNvGrpSpPr>
            <a:grpSpLocks noChangeAspect="1"/>
          </p:cNvGrpSpPr>
          <p:nvPr/>
        </p:nvGrpSpPr>
        <p:grpSpPr bwMode="auto">
          <a:xfrm>
            <a:off x="3812606" y="3260162"/>
            <a:ext cx="846176" cy="824267"/>
            <a:chOff x="2753" y="2668"/>
            <a:chExt cx="309" cy="301"/>
          </a:xfrm>
          <a:solidFill>
            <a:schemeClr val="accent3"/>
          </a:solidFill>
          <a:effectLst/>
        </p:grpSpPr>
        <p:sp>
          <p:nvSpPr>
            <p:cNvPr id="150" name="Freeform 62"/>
            <p:cNvSpPr>
              <a:spLocks/>
            </p:cNvSpPr>
            <p:nvPr/>
          </p:nvSpPr>
          <p:spPr bwMode="auto">
            <a:xfrm>
              <a:off x="2753" y="2668"/>
              <a:ext cx="309" cy="301"/>
            </a:xfrm>
            <a:custGeom>
              <a:avLst/>
              <a:gdLst>
                <a:gd name="T0" fmla="*/ 309 w 309"/>
                <a:gd name="T1" fmla="*/ 301 h 301"/>
                <a:gd name="T2" fmla="*/ 0 w 309"/>
                <a:gd name="T3" fmla="*/ 301 h 301"/>
                <a:gd name="T4" fmla="*/ 0 w 309"/>
                <a:gd name="T5" fmla="*/ 0 h 301"/>
                <a:gd name="T6" fmla="*/ 19 w 309"/>
                <a:gd name="T7" fmla="*/ 0 h 301"/>
                <a:gd name="T8" fmla="*/ 19 w 309"/>
                <a:gd name="T9" fmla="*/ 282 h 301"/>
                <a:gd name="T10" fmla="*/ 309 w 309"/>
                <a:gd name="T11" fmla="*/ 282 h 301"/>
                <a:gd name="T12" fmla="*/ 309 w 309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01">
                  <a:moveTo>
                    <a:pt x="309" y="301"/>
                  </a:moveTo>
                  <a:lnTo>
                    <a:pt x="0" y="30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82"/>
                  </a:lnTo>
                  <a:lnTo>
                    <a:pt x="309" y="282"/>
                  </a:lnTo>
                  <a:lnTo>
                    <a:pt x="309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63"/>
            <p:cNvSpPr>
              <a:spLocks/>
            </p:cNvSpPr>
            <p:nvPr/>
          </p:nvSpPr>
          <p:spPr bwMode="auto">
            <a:xfrm>
              <a:off x="2797" y="2730"/>
              <a:ext cx="253" cy="181"/>
            </a:xfrm>
            <a:custGeom>
              <a:avLst/>
              <a:gdLst>
                <a:gd name="T0" fmla="*/ 348 w 384"/>
                <a:gd name="T1" fmla="*/ 0 h 275"/>
                <a:gd name="T2" fmla="*/ 312 w 384"/>
                <a:gd name="T3" fmla="*/ 36 h 275"/>
                <a:gd name="T4" fmla="*/ 326 w 384"/>
                <a:gd name="T5" fmla="*/ 65 h 275"/>
                <a:gd name="T6" fmla="*/ 264 w 384"/>
                <a:gd name="T7" fmla="*/ 225 h 275"/>
                <a:gd name="T8" fmla="*/ 256 w 384"/>
                <a:gd name="T9" fmla="*/ 227 h 275"/>
                <a:gd name="T10" fmla="*/ 179 w 384"/>
                <a:gd name="T11" fmla="*/ 146 h 275"/>
                <a:gd name="T12" fmla="*/ 182 w 384"/>
                <a:gd name="T13" fmla="*/ 131 h 275"/>
                <a:gd name="T14" fmla="*/ 151 w 384"/>
                <a:gd name="T15" fmla="*/ 100 h 275"/>
                <a:gd name="T16" fmla="*/ 120 w 384"/>
                <a:gd name="T17" fmla="*/ 131 h 275"/>
                <a:gd name="T18" fmla="*/ 123 w 384"/>
                <a:gd name="T19" fmla="*/ 143 h 275"/>
                <a:gd name="T20" fmla="*/ 36 w 384"/>
                <a:gd name="T21" fmla="*/ 220 h 275"/>
                <a:gd name="T22" fmla="*/ 25 w 384"/>
                <a:gd name="T23" fmla="*/ 218 h 275"/>
                <a:gd name="T24" fmla="*/ 0 w 384"/>
                <a:gd name="T25" fmla="*/ 243 h 275"/>
                <a:gd name="T26" fmla="*/ 25 w 384"/>
                <a:gd name="T27" fmla="*/ 268 h 275"/>
                <a:gd name="T28" fmla="*/ 50 w 384"/>
                <a:gd name="T29" fmla="*/ 243 h 275"/>
                <a:gd name="T30" fmla="*/ 49 w 384"/>
                <a:gd name="T31" fmla="*/ 235 h 275"/>
                <a:gd name="T32" fmla="*/ 136 w 384"/>
                <a:gd name="T33" fmla="*/ 158 h 275"/>
                <a:gd name="T34" fmla="*/ 151 w 384"/>
                <a:gd name="T35" fmla="*/ 162 h 275"/>
                <a:gd name="T36" fmla="*/ 164 w 384"/>
                <a:gd name="T37" fmla="*/ 159 h 275"/>
                <a:gd name="T38" fmla="*/ 242 w 384"/>
                <a:gd name="T39" fmla="*/ 241 h 275"/>
                <a:gd name="T40" fmla="*/ 240 w 384"/>
                <a:gd name="T41" fmla="*/ 250 h 275"/>
                <a:gd name="T42" fmla="*/ 265 w 384"/>
                <a:gd name="T43" fmla="*/ 275 h 275"/>
                <a:gd name="T44" fmla="*/ 290 w 384"/>
                <a:gd name="T45" fmla="*/ 250 h 275"/>
                <a:gd name="T46" fmla="*/ 283 w 384"/>
                <a:gd name="T47" fmla="*/ 232 h 275"/>
                <a:gd name="T48" fmla="*/ 345 w 384"/>
                <a:gd name="T49" fmla="*/ 72 h 275"/>
                <a:gd name="T50" fmla="*/ 348 w 384"/>
                <a:gd name="T51" fmla="*/ 72 h 275"/>
                <a:gd name="T52" fmla="*/ 384 w 384"/>
                <a:gd name="T53" fmla="*/ 36 h 275"/>
                <a:gd name="T54" fmla="*/ 348 w 384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75">
                  <a:moveTo>
                    <a:pt x="348" y="0"/>
                  </a:moveTo>
                  <a:cubicBezTo>
                    <a:pt x="328" y="0"/>
                    <a:pt x="312" y="16"/>
                    <a:pt x="312" y="36"/>
                  </a:cubicBezTo>
                  <a:cubicBezTo>
                    <a:pt x="312" y="48"/>
                    <a:pt x="317" y="58"/>
                    <a:pt x="326" y="65"/>
                  </a:cubicBezTo>
                  <a:cubicBezTo>
                    <a:pt x="264" y="225"/>
                    <a:pt x="264" y="225"/>
                    <a:pt x="264" y="225"/>
                  </a:cubicBezTo>
                  <a:cubicBezTo>
                    <a:pt x="261" y="225"/>
                    <a:pt x="259" y="226"/>
                    <a:pt x="256" y="227"/>
                  </a:cubicBezTo>
                  <a:cubicBezTo>
                    <a:pt x="179" y="146"/>
                    <a:pt x="179" y="146"/>
                    <a:pt x="179" y="146"/>
                  </a:cubicBezTo>
                  <a:cubicBezTo>
                    <a:pt x="181" y="141"/>
                    <a:pt x="182" y="136"/>
                    <a:pt x="182" y="131"/>
                  </a:cubicBezTo>
                  <a:cubicBezTo>
                    <a:pt x="182" y="114"/>
                    <a:pt x="168" y="100"/>
                    <a:pt x="151" y="100"/>
                  </a:cubicBezTo>
                  <a:cubicBezTo>
                    <a:pt x="134" y="100"/>
                    <a:pt x="120" y="114"/>
                    <a:pt x="120" y="131"/>
                  </a:cubicBezTo>
                  <a:cubicBezTo>
                    <a:pt x="120" y="136"/>
                    <a:pt x="121" y="140"/>
                    <a:pt x="123" y="143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2" y="219"/>
                    <a:pt x="29" y="218"/>
                    <a:pt x="25" y="218"/>
                  </a:cubicBezTo>
                  <a:cubicBezTo>
                    <a:pt x="11" y="218"/>
                    <a:pt x="0" y="229"/>
                    <a:pt x="0" y="243"/>
                  </a:cubicBezTo>
                  <a:cubicBezTo>
                    <a:pt x="0" y="257"/>
                    <a:pt x="11" y="268"/>
                    <a:pt x="25" y="268"/>
                  </a:cubicBezTo>
                  <a:cubicBezTo>
                    <a:pt x="39" y="268"/>
                    <a:pt x="50" y="257"/>
                    <a:pt x="50" y="243"/>
                  </a:cubicBezTo>
                  <a:cubicBezTo>
                    <a:pt x="50" y="240"/>
                    <a:pt x="50" y="238"/>
                    <a:pt x="49" y="235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40" y="161"/>
                    <a:pt x="146" y="162"/>
                    <a:pt x="151" y="162"/>
                  </a:cubicBezTo>
                  <a:cubicBezTo>
                    <a:pt x="156" y="162"/>
                    <a:pt x="160" y="161"/>
                    <a:pt x="164" y="159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1" y="244"/>
                    <a:pt x="240" y="247"/>
                    <a:pt x="240" y="250"/>
                  </a:cubicBezTo>
                  <a:cubicBezTo>
                    <a:pt x="240" y="264"/>
                    <a:pt x="251" y="275"/>
                    <a:pt x="265" y="275"/>
                  </a:cubicBezTo>
                  <a:cubicBezTo>
                    <a:pt x="279" y="275"/>
                    <a:pt x="290" y="264"/>
                    <a:pt x="290" y="250"/>
                  </a:cubicBezTo>
                  <a:cubicBezTo>
                    <a:pt x="290" y="243"/>
                    <a:pt x="287" y="237"/>
                    <a:pt x="283" y="232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346" y="72"/>
                    <a:pt x="347" y="72"/>
                    <a:pt x="348" y="72"/>
                  </a:cubicBezTo>
                  <a:cubicBezTo>
                    <a:pt x="368" y="72"/>
                    <a:pt x="384" y="56"/>
                    <a:pt x="384" y="36"/>
                  </a:cubicBezTo>
                  <a:cubicBezTo>
                    <a:pt x="384" y="16"/>
                    <a:pt x="3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23636" y="3281333"/>
            <a:ext cx="828432" cy="828432"/>
            <a:chOff x="2282619" y="4577328"/>
            <a:chExt cx="828432" cy="828432"/>
          </a:xfrm>
        </p:grpSpPr>
        <p:sp>
          <p:nvSpPr>
            <p:cNvPr id="158" name="Oval 157"/>
            <p:cNvSpPr/>
            <p:nvPr/>
          </p:nvSpPr>
          <p:spPr>
            <a:xfrm>
              <a:off x="2282619" y="4577328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2" name="Group 5"/>
            <p:cNvGrpSpPr>
              <a:grpSpLocks noChangeAspect="1"/>
            </p:cNvGrpSpPr>
            <p:nvPr/>
          </p:nvGrpSpPr>
          <p:grpSpPr bwMode="auto">
            <a:xfrm>
              <a:off x="2428693" y="4761472"/>
              <a:ext cx="536283" cy="507939"/>
              <a:chOff x="439" y="1491"/>
              <a:chExt cx="946" cy="896"/>
            </a:xfrm>
            <a:solidFill>
              <a:schemeClr val="tx2"/>
            </a:solidFill>
            <a:effectLst/>
          </p:grpSpPr>
          <p:sp>
            <p:nvSpPr>
              <p:cNvPr id="153" name="Freeform 6"/>
              <p:cNvSpPr>
                <a:spLocks/>
              </p:cNvSpPr>
              <p:nvPr/>
            </p:nvSpPr>
            <p:spPr bwMode="auto">
              <a:xfrm>
                <a:off x="439" y="1491"/>
                <a:ext cx="946" cy="525"/>
              </a:xfrm>
              <a:custGeom>
                <a:avLst/>
                <a:gdLst>
                  <a:gd name="T0" fmla="*/ 158 w 204"/>
                  <a:gd name="T1" fmla="*/ 0 h 113"/>
                  <a:gd name="T2" fmla="*/ 149 w 204"/>
                  <a:gd name="T3" fmla="*/ 0 h 113"/>
                  <a:gd name="T4" fmla="*/ 102 w 204"/>
                  <a:gd name="T5" fmla="*/ 25 h 113"/>
                  <a:gd name="T6" fmla="*/ 55 w 204"/>
                  <a:gd name="T7" fmla="*/ 0 h 113"/>
                  <a:gd name="T8" fmla="*/ 46 w 204"/>
                  <a:gd name="T9" fmla="*/ 0 h 113"/>
                  <a:gd name="T10" fmla="*/ 0 w 204"/>
                  <a:gd name="T11" fmla="*/ 55 h 113"/>
                  <a:gd name="T12" fmla="*/ 0 w 204"/>
                  <a:gd name="T13" fmla="*/ 67 h 113"/>
                  <a:gd name="T14" fmla="*/ 8 w 204"/>
                  <a:gd name="T15" fmla="*/ 96 h 113"/>
                  <a:gd name="T16" fmla="*/ 66 w 204"/>
                  <a:gd name="T17" fmla="*/ 96 h 113"/>
                  <a:gd name="T18" fmla="*/ 81 w 204"/>
                  <a:gd name="T19" fmla="*/ 50 h 113"/>
                  <a:gd name="T20" fmla="*/ 102 w 204"/>
                  <a:gd name="T21" fmla="*/ 113 h 113"/>
                  <a:gd name="T22" fmla="*/ 123 w 204"/>
                  <a:gd name="T23" fmla="*/ 50 h 113"/>
                  <a:gd name="T24" fmla="*/ 138 w 204"/>
                  <a:gd name="T25" fmla="*/ 96 h 113"/>
                  <a:gd name="T26" fmla="*/ 196 w 204"/>
                  <a:gd name="T27" fmla="*/ 96 h 113"/>
                  <a:gd name="T28" fmla="*/ 204 w 204"/>
                  <a:gd name="T29" fmla="*/ 67 h 113"/>
                  <a:gd name="T30" fmla="*/ 204 w 204"/>
                  <a:gd name="T31" fmla="*/ 55 h 113"/>
                  <a:gd name="T32" fmla="*/ 158 w 204"/>
                  <a:gd name="T3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4" h="113">
                    <a:moveTo>
                      <a:pt x="158" y="0"/>
                    </a:moveTo>
                    <a:cubicBezTo>
                      <a:pt x="155" y="0"/>
                      <a:pt x="152" y="0"/>
                      <a:pt x="149" y="0"/>
                    </a:cubicBezTo>
                    <a:cubicBezTo>
                      <a:pt x="126" y="0"/>
                      <a:pt x="115" y="10"/>
                      <a:pt x="102" y="25"/>
                    </a:cubicBezTo>
                    <a:cubicBezTo>
                      <a:pt x="89" y="10"/>
                      <a:pt x="78" y="0"/>
                      <a:pt x="55" y="0"/>
                    </a:cubicBezTo>
                    <a:cubicBezTo>
                      <a:pt x="53" y="0"/>
                      <a:pt x="49" y="0"/>
                      <a:pt x="46" y="0"/>
                    </a:cubicBezTo>
                    <a:cubicBezTo>
                      <a:pt x="26" y="2"/>
                      <a:pt x="3" y="21"/>
                      <a:pt x="0" y="5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76"/>
                      <a:pt x="4" y="85"/>
                      <a:pt x="8" y="96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01" y="85"/>
                      <a:pt x="203" y="76"/>
                      <a:pt x="204" y="67"/>
                    </a:cubicBezTo>
                    <a:cubicBezTo>
                      <a:pt x="204" y="55"/>
                      <a:pt x="204" y="55"/>
                      <a:pt x="204" y="55"/>
                    </a:cubicBezTo>
                    <a:cubicBezTo>
                      <a:pt x="201" y="21"/>
                      <a:pt x="178" y="2"/>
                      <a:pt x="1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" name="Freeform 7"/>
              <p:cNvSpPr>
                <a:spLocks/>
              </p:cNvSpPr>
              <p:nvPr/>
            </p:nvSpPr>
            <p:spPr bwMode="auto">
              <a:xfrm>
                <a:off x="504" y="1913"/>
                <a:ext cx="816" cy="474"/>
              </a:xfrm>
              <a:custGeom>
                <a:avLst/>
                <a:gdLst>
                  <a:gd name="T0" fmla="*/ 115 w 176"/>
                  <a:gd name="T1" fmla="*/ 17 h 102"/>
                  <a:gd name="T2" fmla="*/ 109 w 176"/>
                  <a:gd name="T3" fmla="*/ 0 h 102"/>
                  <a:gd name="T4" fmla="*/ 88 w 176"/>
                  <a:gd name="T5" fmla="*/ 62 h 102"/>
                  <a:gd name="T6" fmla="*/ 67 w 176"/>
                  <a:gd name="T7" fmla="*/ 0 h 102"/>
                  <a:gd name="T8" fmla="*/ 61 w 176"/>
                  <a:gd name="T9" fmla="*/ 17 h 102"/>
                  <a:gd name="T10" fmla="*/ 0 w 176"/>
                  <a:gd name="T11" fmla="*/ 17 h 102"/>
                  <a:gd name="T12" fmla="*/ 88 w 176"/>
                  <a:gd name="T13" fmla="*/ 102 h 102"/>
                  <a:gd name="T14" fmla="*/ 176 w 176"/>
                  <a:gd name="T15" fmla="*/ 17 h 102"/>
                  <a:gd name="T16" fmla="*/ 115 w 176"/>
                  <a:gd name="T17" fmla="*/ 1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02">
                    <a:moveTo>
                      <a:pt x="115" y="17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42"/>
                      <a:pt x="42" y="70"/>
                      <a:pt x="88" y="102"/>
                    </a:cubicBezTo>
                    <a:cubicBezTo>
                      <a:pt x="134" y="70"/>
                      <a:pt x="161" y="42"/>
                      <a:pt x="176" y="17"/>
                    </a:cubicBezTo>
                    <a:lnTo>
                      <a:pt x="11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>
            <a:off x="5818054" y="2891024"/>
            <a:ext cx="1148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Chest X ray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7273" y="1409222"/>
            <a:ext cx="828432" cy="828432"/>
            <a:chOff x="2252139" y="1965909"/>
            <a:chExt cx="828432" cy="828432"/>
          </a:xfrm>
        </p:grpSpPr>
        <p:sp>
          <p:nvSpPr>
            <p:cNvPr id="207" name="Oval 206"/>
            <p:cNvSpPr/>
            <p:nvPr/>
          </p:nvSpPr>
          <p:spPr>
            <a:xfrm>
              <a:off x="2252139" y="1965909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9" name="Group 20"/>
            <p:cNvGrpSpPr>
              <a:grpSpLocks noChangeAspect="1"/>
            </p:cNvGrpSpPr>
            <p:nvPr/>
          </p:nvGrpSpPr>
          <p:grpSpPr bwMode="auto">
            <a:xfrm>
              <a:off x="2381659" y="2117237"/>
              <a:ext cx="495150" cy="570046"/>
              <a:chOff x="2290" y="1344"/>
              <a:chExt cx="357" cy="411"/>
            </a:xfrm>
            <a:solidFill>
              <a:schemeClr val="tx2"/>
            </a:solidFill>
          </p:grpSpPr>
          <p:sp>
            <p:nvSpPr>
              <p:cNvPr id="170" name="Freeform 21"/>
              <p:cNvSpPr>
                <a:spLocks/>
              </p:cNvSpPr>
              <p:nvPr/>
            </p:nvSpPr>
            <p:spPr bwMode="auto">
              <a:xfrm>
                <a:off x="2550" y="1545"/>
                <a:ext cx="61" cy="14"/>
              </a:xfrm>
              <a:custGeom>
                <a:avLst/>
                <a:gdLst>
                  <a:gd name="T0" fmla="*/ 26 w 26"/>
                  <a:gd name="T1" fmla="*/ 0 h 6"/>
                  <a:gd name="T2" fmla="*/ 0 w 26"/>
                  <a:gd name="T3" fmla="*/ 0 h 6"/>
                  <a:gd name="T4" fmla="*/ 4 w 26"/>
                  <a:gd name="T5" fmla="*/ 6 h 6"/>
                  <a:gd name="T6" fmla="*/ 26 w 26"/>
                  <a:gd name="T7" fmla="*/ 6 h 6"/>
                  <a:gd name="T8" fmla="*/ 26 w 2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3" y="4"/>
                      <a:pt x="4" y="6"/>
                    </a:cubicBezTo>
                    <a:cubicBezTo>
                      <a:pt x="26" y="6"/>
                      <a:pt x="26" y="6"/>
                      <a:pt x="26" y="6"/>
                    </a:cubicBezTo>
                    <a:lnTo>
                      <a:pt x="26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22"/>
              <p:cNvSpPr>
                <a:spLocks/>
              </p:cNvSpPr>
              <p:nvPr/>
            </p:nvSpPr>
            <p:spPr bwMode="auto">
              <a:xfrm>
                <a:off x="2425" y="1503"/>
                <a:ext cx="19" cy="75"/>
              </a:xfrm>
              <a:custGeom>
                <a:avLst/>
                <a:gdLst>
                  <a:gd name="T0" fmla="*/ 4 w 8"/>
                  <a:gd name="T1" fmla="*/ 1 h 32"/>
                  <a:gd name="T2" fmla="*/ 0 w 8"/>
                  <a:gd name="T3" fmla="*/ 0 h 32"/>
                  <a:gd name="T4" fmla="*/ 0 w 8"/>
                  <a:gd name="T5" fmla="*/ 32 h 32"/>
                  <a:gd name="T6" fmla="*/ 8 w 8"/>
                  <a:gd name="T7" fmla="*/ 5 h 32"/>
                  <a:gd name="T8" fmla="*/ 8 w 8"/>
                  <a:gd name="T9" fmla="*/ 0 h 32"/>
                  <a:gd name="T10" fmla="*/ 4 w 8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5"/>
                      <a:pt x="6" y="14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2557" y="1578"/>
                <a:ext cx="54" cy="17"/>
              </a:xfrm>
              <a:custGeom>
                <a:avLst/>
                <a:gdLst>
                  <a:gd name="T0" fmla="*/ 23 w 23"/>
                  <a:gd name="T1" fmla="*/ 7 h 7"/>
                  <a:gd name="T2" fmla="*/ 23 w 23"/>
                  <a:gd name="T3" fmla="*/ 0 h 7"/>
                  <a:gd name="T4" fmla="*/ 2 w 23"/>
                  <a:gd name="T5" fmla="*/ 0 h 7"/>
                  <a:gd name="T6" fmla="*/ 0 w 23"/>
                  <a:gd name="T7" fmla="*/ 7 h 7"/>
                  <a:gd name="T8" fmla="*/ 23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1" y="5"/>
                      <a:pt x="0" y="7"/>
                    </a:cubicBezTo>
                    <a:lnTo>
                      <a:pt x="23" y="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Freeform 24"/>
              <p:cNvSpPr>
                <a:spLocks/>
              </p:cNvSpPr>
              <p:nvPr/>
            </p:nvSpPr>
            <p:spPr bwMode="auto">
              <a:xfrm>
                <a:off x="2467" y="1545"/>
                <a:ext cx="22" cy="14"/>
              </a:xfrm>
              <a:custGeom>
                <a:avLst/>
                <a:gdLst>
                  <a:gd name="T0" fmla="*/ 9 w 9"/>
                  <a:gd name="T1" fmla="*/ 0 h 6"/>
                  <a:gd name="T2" fmla="*/ 2 w 9"/>
                  <a:gd name="T3" fmla="*/ 0 h 6"/>
                  <a:gd name="T4" fmla="*/ 0 w 9"/>
                  <a:gd name="T5" fmla="*/ 6 h 6"/>
                  <a:gd name="T6" fmla="*/ 5 w 9"/>
                  <a:gd name="T7" fmla="*/ 6 h 6"/>
                  <a:gd name="T8" fmla="*/ 7 w 9"/>
                  <a:gd name="T9" fmla="*/ 3 h 6"/>
                  <a:gd name="T10" fmla="*/ 9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7" y="2"/>
                      <a:pt x="8" y="1"/>
                      <a:pt x="9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2425" y="1344"/>
                <a:ext cx="222" cy="298"/>
              </a:xfrm>
              <a:custGeom>
                <a:avLst/>
                <a:gdLst>
                  <a:gd name="T0" fmla="*/ 80 w 94"/>
                  <a:gd name="T1" fmla="*/ 8 h 126"/>
                  <a:gd name="T2" fmla="*/ 66 w 94"/>
                  <a:gd name="T3" fmla="*/ 8 h 126"/>
                  <a:gd name="T4" fmla="*/ 54 w 94"/>
                  <a:gd name="T5" fmla="*/ 0 h 126"/>
                  <a:gd name="T6" fmla="*/ 40 w 94"/>
                  <a:gd name="T7" fmla="*/ 0 h 126"/>
                  <a:gd name="T8" fmla="*/ 28 w 94"/>
                  <a:gd name="T9" fmla="*/ 8 h 126"/>
                  <a:gd name="T10" fmla="*/ 14 w 94"/>
                  <a:gd name="T11" fmla="*/ 8 h 126"/>
                  <a:gd name="T12" fmla="*/ 0 w 94"/>
                  <a:gd name="T13" fmla="*/ 22 h 126"/>
                  <a:gd name="T14" fmla="*/ 0 w 94"/>
                  <a:gd name="T15" fmla="*/ 41 h 126"/>
                  <a:gd name="T16" fmla="*/ 4 w 94"/>
                  <a:gd name="T17" fmla="*/ 40 h 126"/>
                  <a:gd name="T18" fmla="*/ 8 w 94"/>
                  <a:gd name="T19" fmla="*/ 41 h 126"/>
                  <a:gd name="T20" fmla="*/ 8 w 94"/>
                  <a:gd name="T21" fmla="*/ 22 h 126"/>
                  <a:gd name="T22" fmla="*/ 31 w 94"/>
                  <a:gd name="T23" fmla="*/ 22 h 126"/>
                  <a:gd name="T24" fmla="*/ 40 w 94"/>
                  <a:gd name="T25" fmla="*/ 26 h 126"/>
                  <a:gd name="T26" fmla="*/ 54 w 94"/>
                  <a:gd name="T27" fmla="*/ 26 h 126"/>
                  <a:gd name="T28" fmla="*/ 62 w 94"/>
                  <a:gd name="T29" fmla="*/ 22 h 126"/>
                  <a:gd name="T30" fmla="*/ 85 w 94"/>
                  <a:gd name="T31" fmla="*/ 22 h 126"/>
                  <a:gd name="T32" fmla="*/ 85 w 94"/>
                  <a:gd name="T33" fmla="*/ 112 h 126"/>
                  <a:gd name="T34" fmla="*/ 50 w 94"/>
                  <a:gd name="T35" fmla="*/ 112 h 126"/>
                  <a:gd name="T36" fmla="*/ 44 w 94"/>
                  <a:gd name="T37" fmla="*/ 115 h 126"/>
                  <a:gd name="T38" fmla="*/ 40 w 94"/>
                  <a:gd name="T39" fmla="*/ 115 h 126"/>
                  <a:gd name="T40" fmla="*/ 37 w 94"/>
                  <a:gd name="T41" fmla="*/ 121 h 126"/>
                  <a:gd name="T42" fmla="*/ 37 w 94"/>
                  <a:gd name="T43" fmla="*/ 124 h 126"/>
                  <a:gd name="T44" fmla="*/ 38 w 94"/>
                  <a:gd name="T45" fmla="*/ 126 h 126"/>
                  <a:gd name="T46" fmla="*/ 80 w 94"/>
                  <a:gd name="T47" fmla="*/ 126 h 126"/>
                  <a:gd name="T48" fmla="*/ 94 w 94"/>
                  <a:gd name="T49" fmla="*/ 112 h 126"/>
                  <a:gd name="T50" fmla="*/ 94 w 94"/>
                  <a:gd name="T51" fmla="*/ 22 h 126"/>
                  <a:gd name="T52" fmla="*/ 80 w 94"/>
                  <a:gd name="T53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126">
                    <a:moveTo>
                      <a:pt x="80" y="8"/>
                    </a:moveTo>
                    <a:cubicBezTo>
                      <a:pt x="66" y="8"/>
                      <a:pt x="66" y="8"/>
                      <a:pt x="66" y="8"/>
                    </a:cubicBezTo>
                    <a:cubicBezTo>
                      <a:pt x="64" y="3"/>
                      <a:pt x="59" y="0"/>
                      <a:pt x="5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4" y="0"/>
                      <a:pt x="30" y="3"/>
                      <a:pt x="2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6" y="8"/>
                      <a:pt x="0" y="14"/>
                      <a:pt x="0" y="2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6" y="26"/>
                      <a:pt x="40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7" y="26"/>
                      <a:pt x="60" y="25"/>
                      <a:pt x="6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8" y="113"/>
                      <a:pt x="46" y="114"/>
                      <a:pt x="44" y="115"/>
                    </a:cubicBezTo>
                    <a:cubicBezTo>
                      <a:pt x="43" y="115"/>
                      <a:pt x="41" y="115"/>
                      <a:pt x="40" y="115"/>
                    </a:cubicBezTo>
                    <a:cubicBezTo>
                      <a:pt x="38" y="118"/>
                      <a:pt x="37" y="120"/>
                      <a:pt x="37" y="121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4"/>
                      <a:pt x="38" y="125"/>
                      <a:pt x="38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7" y="126"/>
                      <a:pt x="94" y="120"/>
                      <a:pt x="94" y="11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4"/>
                      <a:pt x="87" y="8"/>
                      <a:pt x="80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Freeform 26"/>
              <p:cNvSpPr>
                <a:spLocks/>
              </p:cNvSpPr>
              <p:nvPr/>
            </p:nvSpPr>
            <p:spPr bwMode="auto">
              <a:xfrm>
                <a:off x="2458" y="1578"/>
                <a:ext cx="23" cy="17"/>
              </a:xfrm>
              <a:custGeom>
                <a:avLst/>
                <a:gdLst>
                  <a:gd name="T0" fmla="*/ 9 w 10"/>
                  <a:gd name="T1" fmla="*/ 2 h 7"/>
                  <a:gd name="T2" fmla="*/ 8 w 10"/>
                  <a:gd name="T3" fmla="*/ 0 h 7"/>
                  <a:gd name="T4" fmla="*/ 2 w 10"/>
                  <a:gd name="T5" fmla="*/ 0 h 7"/>
                  <a:gd name="T6" fmla="*/ 0 w 10"/>
                  <a:gd name="T7" fmla="*/ 5 h 7"/>
                  <a:gd name="T8" fmla="*/ 0 w 10"/>
                  <a:gd name="T9" fmla="*/ 7 h 7"/>
                  <a:gd name="T10" fmla="*/ 10 w 10"/>
                  <a:gd name="T11" fmla="*/ 7 h 7"/>
                  <a:gd name="T12" fmla="*/ 9 w 10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2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5"/>
                      <a:pt x="9" y="4"/>
                      <a:pt x="9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Freeform 27"/>
              <p:cNvSpPr>
                <a:spLocks/>
              </p:cNvSpPr>
              <p:nvPr/>
            </p:nvSpPr>
            <p:spPr bwMode="auto">
              <a:xfrm>
                <a:off x="2439" y="1609"/>
                <a:ext cx="40" cy="33"/>
              </a:xfrm>
              <a:custGeom>
                <a:avLst/>
                <a:gdLst>
                  <a:gd name="T0" fmla="*/ 6 w 17"/>
                  <a:gd name="T1" fmla="*/ 0 h 14"/>
                  <a:gd name="T2" fmla="*/ 5 w 17"/>
                  <a:gd name="T3" fmla="*/ 2 h 14"/>
                  <a:gd name="T4" fmla="*/ 0 w 17"/>
                  <a:gd name="T5" fmla="*/ 11 h 14"/>
                  <a:gd name="T6" fmla="*/ 8 w 17"/>
                  <a:gd name="T7" fmla="*/ 14 h 14"/>
                  <a:gd name="T8" fmla="*/ 15 w 17"/>
                  <a:gd name="T9" fmla="*/ 14 h 14"/>
                  <a:gd name="T10" fmla="*/ 15 w 17"/>
                  <a:gd name="T11" fmla="*/ 9 h 14"/>
                  <a:gd name="T12" fmla="*/ 17 w 17"/>
                  <a:gd name="T13" fmla="*/ 0 h 14"/>
                  <a:gd name="T14" fmla="*/ 6 w 17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4">
                    <a:moveTo>
                      <a:pt x="6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3" y="8"/>
                      <a:pt x="0" y="11"/>
                    </a:cubicBezTo>
                    <a:cubicBezTo>
                      <a:pt x="2" y="13"/>
                      <a:pt x="5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2"/>
                      <a:pt x="15" y="11"/>
                      <a:pt x="15" y="9"/>
                    </a:cubicBezTo>
                    <a:cubicBezTo>
                      <a:pt x="15" y="6"/>
                      <a:pt x="16" y="3"/>
                      <a:pt x="17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28"/>
              <p:cNvSpPr>
                <a:spLocks/>
              </p:cNvSpPr>
              <p:nvPr/>
            </p:nvSpPr>
            <p:spPr bwMode="auto">
              <a:xfrm>
                <a:off x="2479" y="1512"/>
                <a:ext cx="132" cy="14"/>
              </a:xfrm>
              <a:custGeom>
                <a:avLst/>
                <a:gdLst>
                  <a:gd name="T0" fmla="*/ 132 w 132"/>
                  <a:gd name="T1" fmla="*/ 0 h 14"/>
                  <a:gd name="T2" fmla="*/ 5 w 132"/>
                  <a:gd name="T3" fmla="*/ 0 h 14"/>
                  <a:gd name="T4" fmla="*/ 0 w 132"/>
                  <a:gd name="T5" fmla="*/ 14 h 14"/>
                  <a:gd name="T6" fmla="*/ 132 w 132"/>
                  <a:gd name="T7" fmla="*/ 14 h 14"/>
                  <a:gd name="T8" fmla="*/ 132 w 13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">
                    <a:moveTo>
                      <a:pt x="132" y="0"/>
                    </a:moveTo>
                    <a:lnTo>
                      <a:pt x="5" y="0"/>
                    </a:lnTo>
                    <a:lnTo>
                      <a:pt x="0" y="14"/>
                    </a:lnTo>
                    <a:lnTo>
                      <a:pt x="132" y="14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Oval 29"/>
              <p:cNvSpPr>
                <a:spLocks noChangeArrowheads="1"/>
              </p:cNvSpPr>
              <p:nvPr/>
            </p:nvSpPr>
            <p:spPr bwMode="auto">
              <a:xfrm>
                <a:off x="2510" y="1564"/>
                <a:ext cx="19" cy="19"/>
              </a:xfrm>
              <a:prstGeom prst="ellipse">
                <a:avLst/>
              </a:pr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Freeform 30"/>
              <p:cNvSpPr>
                <a:spLocks/>
              </p:cNvSpPr>
              <p:nvPr/>
            </p:nvSpPr>
            <p:spPr bwMode="auto">
              <a:xfrm>
                <a:off x="2290" y="1443"/>
                <a:ext cx="267" cy="312"/>
              </a:xfrm>
              <a:custGeom>
                <a:avLst/>
                <a:gdLst>
                  <a:gd name="T0" fmla="*/ 96 w 113"/>
                  <a:gd name="T1" fmla="*/ 92 h 132"/>
                  <a:gd name="T2" fmla="*/ 91 w 113"/>
                  <a:gd name="T3" fmla="*/ 79 h 132"/>
                  <a:gd name="T4" fmla="*/ 101 w 113"/>
                  <a:gd name="T5" fmla="*/ 70 h 132"/>
                  <a:gd name="T6" fmla="*/ 112 w 113"/>
                  <a:gd name="T7" fmla="*/ 52 h 132"/>
                  <a:gd name="T8" fmla="*/ 93 w 113"/>
                  <a:gd name="T9" fmla="*/ 40 h 132"/>
                  <a:gd name="T10" fmla="*/ 81 w 113"/>
                  <a:gd name="T11" fmla="*/ 55 h 132"/>
                  <a:gd name="T12" fmla="*/ 85 w 113"/>
                  <a:gd name="T13" fmla="*/ 65 h 132"/>
                  <a:gd name="T14" fmla="*/ 81 w 113"/>
                  <a:gd name="T15" fmla="*/ 85 h 132"/>
                  <a:gd name="T16" fmla="*/ 90 w 113"/>
                  <a:gd name="T17" fmla="*/ 103 h 132"/>
                  <a:gd name="T18" fmla="*/ 95 w 113"/>
                  <a:gd name="T19" fmla="*/ 110 h 132"/>
                  <a:gd name="T20" fmla="*/ 68 w 113"/>
                  <a:gd name="T21" fmla="*/ 116 h 132"/>
                  <a:gd name="T22" fmla="*/ 46 w 113"/>
                  <a:gd name="T23" fmla="*/ 87 h 132"/>
                  <a:gd name="T24" fmla="*/ 55 w 113"/>
                  <a:gd name="T25" fmla="*/ 82 h 132"/>
                  <a:gd name="T26" fmla="*/ 83 w 113"/>
                  <a:gd name="T27" fmla="*/ 18 h 132"/>
                  <a:gd name="T28" fmla="*/ 83 w 113"/>
                  <a:gd name="T29" fmla="*/ 15 h 132"/>
                  <a:gd name="T30" fmla="*/ 71 w 113"/>
                  <a:gd name="T31" fmla="*/ 6 h 132"/>
                  <a:gd name="T32" fmla="*/ 61 w 113"/>
                  <a:gd name="T33" fmla="*/ 0 h 132"/>
                  <a:gd name="T34" fmla="*/ 53 w 113"/>
                  <a:gd name="T35" fmla="*/ 14 h 132"/>
                  <a:gd name="T36" fmla="*/ 70 w 113"/>
                  <a:gd name="T37" fmla="*/ 18 h 132"/>
                  <a:gd name="T38" fmla="*/ 71 w 113"/>
                  <a:gd name="T39" fmla="*/ 21 h 132"/>
                  <a:gd name="T40" fmla="*/ 51 w 113"/>
                  <a:gd name="T41" fmla="*/ 70 h 132"/>
                  <a:gd name="T42" fmla="*/ 27 w 113"/>
                  <a:gd name="T43" fmla="*/ 65 h 132"/>
                  <a:gd name="T44" fmla="*/ 12 w 113"/>
                  <a:gd name="T45" fmla="*/ 18 h 132"/>
                  <a:gd name="T46" fmla="*/ 22 w 113"/>
                  <a:gd name="T47" fmla="*/ 24 h 132"/>
                  <a:gd name="T48" fmla="*/ 30 w 113"/>
                  <a:gd name="T49" fmla="*/ 10 h 132"/>
                  <a:gd name="T50" fmla="*/ 13 w 113"/>
                  <a:gd name="T51" fmla="*/ 6 h 132"/>
                  <a:gd name="T52" fmla="*/ 2 w 113"/>
                  <a:gd name="T53" fmla="*/ 10 h 132"/>
                  <a:gd name="T54" fmla="*/ 1 w 113"/>
                  <a:gd name="T55" fmla="*/ 18 h 132"/>
                  <a:gd name="T56" fmla="*/ 17 w 113"/>
                  <a:gd name="T57" fmla="*/ 72 h 132"/>
                  <a:gd name="T58" fmla="*/ 35 w 113"/>
                  <a:gd name="T59" fmla="*/ 82 h 132"/>
                  <a:gd name="T60" fmla="*/ 36 w 113"/>
                  <a:gd name="T61" fmla="*/ 99 h 132"/>
                  <a:gd name="T62" fmla="*/ 98 w 113"/>
                  <a:gd name="T63" fmla="*/ 124 h 132"/>
                  <a:gd name="T64" fmla="*/ 105 w 113"/>
                  <a:gd name="T65" fmla="*/ 10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" h="132">
                    <a:moveTo>
                      <a:pt x="99" y="95"/>
                    </a:moveTo>
                    <a:cubicBezTo>
                      <a:pt x="98" y="94"/>
                      <a:pt x="97" y="93"/>
                      <a:pt x="96" y="92"/>
                    </a:cubicBezTo>
                    <a:cubicBezTo>
                      <a:pt x="94" y="90"/>
                      <a:pt x="93" y="87"/>
                      <a:pt x="92" y="82"/>
                    </a:cubicBezTo>
                    <a:cubicBezTo>
                      <a:pt x="92" y="81"/>
                      <a:pt x="91" y="80"/>
                      <a:pt x="91" y="79"/>
                    </a:cubicBezTo>
                    <a:cubicBezTo>
                      <a:pt x="91" y="77"/>
                      <a:pt x="93" y="74"/>
                      <a:pt x="95" y="71"/>
                    </a:cubicBezTo>
                    <a:cubicBezTo>
                      <a:pt x="97" y="71"/>
                      <a:pt x="99" y="71"/>
                      <a:pt x="101" y="70"/>
                    </a:cubicBezTo>
                    <a:cubicBezTo>
                      <a:pt x="105" y="69"/>
                      <a:pt x="108" y="67"/>
                      <a:pt x="110" y="63"/>
                    </a:cubicBezTo>
                    <a:cubicBezTo>
                      <a:pt x="112" y="60"/>
                      <a:pt x="113" y="56"/>
                      <a:pt x="112" y="52"/>
                    </a:cubicBezTo>
                    <a:cubicBezTo>
                      <a:pt x="111" y="47"/>
                      <a:pt x="109" y="44"/>
                      <a:pt x="105" y="42"/>
                    </a:cubicBezTo>
                    <a:cubicBezTo>
                      <a:pt x="102" y="40"/>
                      <a:pt x="97" y="39"/>
                      <a:pt x="93" y="40"/>
                    </a:cubicBezTo>
                    <a:cubicBezTo>
                      <a:pt x="89" y="41"/>
                      <a:pt x="86" y="43"/>
                      <a:pt x="84" y="47"/>
                    </a:cubicBezTo>
                    <a:cubicBezTo>
                      <a:pt x="82" y="49"/>
                      <a:pt x="81" y="52"/>
                      <a:pt x="81" y="55"/>
                    </a:cubicBezTo>
                    <a:cubicBezTo>
                      <a:pt x="81" y="56"/>
                      <a:pt x="82" y="57"/>
                      <a:pt x="82" y="59"/>
                    </a:cubicBezTo>
                    <a:cubicBezTo>
                      <a:pt x="82" y="61"/>
                      <a:pt x="84" y="63"/>
                      <a:pt x="85" y="65"/>
                    </a:cubicBezTo>
                    <a:cubicBezTo>
                      <a:pt x="83" y="69"/>
                      <a:pt x="80" y="74"/>
                      <a:pt x="80" y="79"/>
                    </a:cubicBezTo>
                    <a:cubicBezTo>
                      <a:pt x="80" y="81"/>
                      <a:pt x="80" y="83"/>
                      <a:pt x="81" y="85"/>
                    </a:cubicBezTo>
                    <a:cubicBezTo>
                      <a:pt x="82" y="91"/>
                      <a:pt x="84" y="95"/>
                      <a:pt x="87" y="99"/>
                    </a:cubicBezTo>
                    <a:cubicBezTo>
                      <a:pt x="88" y="101"/>
                      <a:pt x="89" y="102"/>
                      <a:pt x="90" y="103"/>
                    </a:cubicBezTo>
                    <a:cubicBezTo>
                      <a:pt x="92" y="105"/>
                      <a:pt x="94" y="107"/>
                      <a:pt x="95" y="109"/>
                    </a:cubicBezTo>
                    <a:cubicBezTo>
                      <a:pt x="95" y="109"/>
                      <a:pt x="95" y="110"/>
                      <a:pt x="95" y="110"/>
                    </a:cubicBezTo>
                    <a:cubicBezTo>
                      <a:pt x="95" y="111"/>
                      <a:pt x="94" y="112"/>
                      <a:pt x="92" y="114"/>
                    </a:cubicBezTo>
                    <a:cubicBezTo>
                      <a:pt x="85" y="119"/>
                      <a:pt x="76" y="120"/>
                      <a:pt x="68" y="116"/>
                    </a:cubicBezTo>
                    <a:cubicBezTo>
                      <a:pt x="60" y="113"/>
                      <a:pt x="49" y="107"/>
                      <a:pt x="47" y="97"/>
                    </a:cubicBezTo>
                    <a:cubicBezTo>
                      <a:pt x="46" y="94"/>
                      <a:pt x="46" y="90"/>
                      <a:pt x="46" y="87"/>
                    </a:cubicBezTo>
                    <a:cubicBezTo>
                      <a:pt x="46" y="85"/>
                      <a:pt x="46" y="83"/>
                      <a:pt x="46" y="82"/>
                    </a:cubicBezTo>
                    <a:cubicBezTo>
                      <a:pt x="49" y="82"/>
                      <a:pt x="55" y="82"/>
                      <a:pt x="55" y="82"/>
                    </a:cubicBezTo>
                    <a:cubicBezTo>
                      <a:pt x="63" y="82"/>
                      <a:pt x="65" y="74"/>
                      <a:pt x="66" y="71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7"/>
                      <a:pt x="83" y="16"/>
                      <a:pt x="83" y="15"/>
                    </a:cubicBezTo>
                    <a:cubicBezTo>
                      <a:pt x="83" y="12"/>
                      <a:pt x="82" y="11"/>
                      <a:pt x="81" y="10"/>
                    </a:cubicBezTo>
                    <a:cubicBezTo>
                      <a:pt x="79" y="7"/>
                      <a:pt x="76" y="6"/>
                      <a:pt x="71" y="6"/>
                    </a:cubicBezTo>
                    <a:cubicBezTo>
                      <a:pt x="71" y="6"/>
                      <a:pt x="71" y="6"/>
                      <a:pt x="70" y="6"/>
                    </a:cubicBezTo>
                    <a:cubicBezTo>
                      <a:pt x="68" y="2"/>
                      <a:pt x="65" y="0"/>
                      <a:pt x="61" y="0"/>
                    </a:cubicBezTo>
                    <a:cubicBezTo>
                      <a:pt x="58" y="0"/>
                      <a:pt x="53" y="2"/>
                      <a:pt x="53" y="10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22"/>
                      <a:pt x="58" y="24"/>
                      <a:pt x="61" y="24"/>
                    </a:cubicBezTo>
                    <a:cubicBezTo>
                      <a:pt x="65" y="24"/>
                      <a:pt x="68" y="21"/>
                      <a:pt x="70" y="18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1" y="18"/>
                      <a:pt x="71" y="19"/>
                      <a:pt x="71" y="21"/>
                    </a:cubicBezTo>
                    <a:cubicBezTo>
                      <a:pt x="71" y="21"/>
                      <a:pt x="57" y="64"/>
                      <a:pt x="57" y="65"/>
                    </a:cubicBezTo>
                    <a:cubicBezTo>
                      <a:pt x="55" y="70"/>
                      <a:pt x="53" y="70"/>
                      <a:pt x="51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0" y="70"/>
                      <a:pt x="29" y="69"/>
                      <a:pt x="27" y="65"/>
                    </a:cubicBezTo>
                    <a:cubicBezTo>
                      <a:pt x="27" y="64"/>
                      <a:pt x="13" y="21"/>
                      <a:pt x="13" y="21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5" y="21"/>
                      <a:pt x="18" y="24"/>
                      <a:pt x="22" y="24"/>
                    </a:cubicBezTo>
                    <a:cubicBezTo>
                      <a:pt x="25" y="24"/>
                      <a:pt x="30" y="22"/>
                      <a:pt x="30" y="14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2"/>
                      <a:pt x="25" y="0"/>
                      <a:pt x="22" y="0"/>
                    </a:cubicBezTo>
                    <a:cubicBezTo>
                      <a:pt x="18" y="0"/>
                      <a:pt x="15" y="2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6"/>
                      <a:pt x="5" y="6"/>
                      <a:pt x="2" y="10"/>
                    </a:cubicBezTo>
                    <a:cubicBezTo>
                      <a:pt x="1" y="11"/>
                      <a:pt x="0" y="12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9" y="77"/>
                      <a:pt x="22" y="82"/>
                      <a:pt x="29" y="82"/>
                    </a:cubicBezTo>
                    <a:cubicBezTo>
                      <a:pt x="29" y="82"/>
                      <a:pt x="32" y="82"/>
                      <a:pt x="35" y="82"/>
                    </a:cubicBezTo>
                    <a:cubicBezTo>
                      <a:pt x="34" y="83"/>
                      <a:pt x="34" y="85"/>
                      <a:pt x="34" y="87"/>
                    </a:cubicBezTo>
                    <a:cubicBezTo>
                      <a:pt x="34" y="92"/>
                      <a:pt x="35" y="97"/>
                      <a:pt x="36" y="99"/>
                    </a:cubicBezTo>
                    <a:cubicBezTo>
                      <a:pt x="39" y="114"/>
                      <a:pt x="53" y="122"/>
                      <a:pt x="64" y="127"/>
                    </a:cubicBezTo>
                    <a:cubicBezTo>
                      <a:pt x="76" y="132"/>
                      <a:pt x="88" y="130"/>
                      <a:pt x="98" y="124"/>
                    </a:cubicBezTo>
                    <a:cubicBezTo>
                      <a:pt x="104" y="119"/>
                      <a:pt x="106" y="115"/>
                      <a:pt x="106" y="110"/>
                    </a:cubicBezTo>
                    <a:cubicBezTo>
                      <a:pt x="106" y="108"/>
                      <a:pt x="106" y="106"/>
                      <a:pt x="105" y="104"/>
                    </a:cubicBezTo>
                    <a:cubicBezTo>
                      <a:pt x="103" y="100"/>
                      <a:pt x="101" y="98"/>
                      <a:pt x="99" y="9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Oval 31"/>
              <p:cNvSpPr>
                <a:spLocks noChangeArrowheads="1"/>
              </p:cNvSpPr>
              <p:nvPr/>
            </p:nvSpPr>
            <p:spPr bwMode="auto">
              <a:xfrm>
                <a:off x="2496" y="1550"/>
                <a:ext cx="49" cy="49"/>
              </a:xfrm>
              <a:prstGeom prst="ellipse">
                <a:avLst/>
              </a:pr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Freeform 32"/>
              <p:cNvSpPr>
                <a:spLocks/>
              </p:cNvSpPr>
              <p:nvPr/>
            </p:nvSpPr>
            <p:spPr bwMode="auto">
              <a:xfrm>
                <a:off x="2496" y="1425"/>
                <a:ext cx="99" cy="68"/>
              </a:xfrm>
              <a:custGeom>
                <a:avLst/>
                <a:gdLst>
                  <a:gd name="T0" fmla="*/ 0 w 42"/>
                  <a:gd name="T1" fmla="*/ 24 h 29"/>
                  <a:gd name="T2" fmla="*/ 6 w 42"/>
                  <a:gd name="T3" fmla="*/ 0 h 29"/>
                  <a:gd name="T4" fmla="*/ 18 w 42"/>
                  <a:gd name="T5" fmla="*/ 29 h 29"/>
                  <a:gd name="T6" fmla="*/ 30 w 42"/>
                  <a:gd name="T7" fmla="*/ 9 h 29"/>
                  <a:gd name="T8" fmla="*/ 42 w 4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0" y="2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30" y="8"/>
                      <a:pt x="30" y="9"/>
                    </a:cubicBezTo>
                    <a:cubicBezTo>
                      <a:pt x="31" y="10"/>
                      <a:pt x="42" y="29"/>
                      <a:pt x="42" y="29"/>
                    </a:cubicBezTo>
                  </a:path>
                </a:pathLst>
              </a:custGeom>
              <a:noFill/>
              <a:ln w="15875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968764" y="3252421"/>
            <a:ext cx="828432" cy="828432"/>
            <a:chOff x="6157659" y="2051928"/>
            <a:chExt cx="828432" cy="828432"/>
          </a:xfrm>
        </p:grpSpPr>
        <p:sp>
          <p:nvSpPr>
            <p:cNvPr id="160" name="Oval 159"/>
            <p:cNvSpPr/>
            <p:nvPr/>
          </p:nvSpPr>
          <p:spPr>
            <a:xfrm>
              <a:off x="6157659" y="2051928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5"/>
            <p:cNvGrpSpPr>
              <a:grpSpLocks noChangeAspect="1"/>
            </p:cNvGrpSpPr>
            <p:nvPr/>
          </p:nvGrpSpPr>
          <p:grpSpPr bwMode="auto">
            <a:xfrm>
              <a:off x="6353924" y="2184080"/>
              <a:ext cx="457201" cy="573087"/>
              <a:chOff x="2722" y="1103"/>
              <a:chExt cx="288" cy="361"/>
            </a:xfrm>
          </p:grpSpPr>
          <p:sp>
            <p:nvSpPr>
              <p:cNvPr id="4" name="Freeform 6"/>
              <p:cNvSpPr>
                <a:spLocks/>
              </p:cNvSpPr>
              <p:nvPr/>
            </p:nvSpPr>
            <p:spPr bwMode="auto">
              <a:xfrm>
                <a:off x="2722" y="1188"/>
                <a:ext cx="288" cy="276"/>
              </a:xfrm>
              <a:custGeom>
                <a:avLst/>
                <a:gdLst>
                  <a:gd name="T0" fmla="*/ 9 w 159"/>
                  <a:gd name="T1" fmla="*/ 0 h 152"/>
                  <a:gd name="T2" fmla="*/ 148 w 159"/>
                  <a:gd name="T3" fmla="*/ 0 h 152"/>
                  <a:gd name="T4" fmla="*/ 150 w 159"/>
                  <a:gd name="T5" fmla="*/ 22 h 152"/>
                  <a:gd name="T6" fmla="*/ 104 w 159"/>
                  <a:gd name="T7" fmla="*/ 22 h 152"/>
                  <a:gd name="T8" fmla="*/ 104 w 159"/>
                  <a:gd name="T9" fmla="*/ 141 h 152"/>
                  <a:gd name="T10" fmla="*/ 83 w 159"/>
                  <a:gd name="T11" fmla="*/ 141 h 152"/>
                  <a:gd name="T12" fmla="*/ 83 w 159"/>
                  <a:gd name="T13" fmla="*/ 80 h 152"/>
                  <a:gd name="T14" fmla="*/ 75 w 159"/>
                  <a:gd name="T15" fmla="*/ 80 h 152"/>
                  <a:gd name="T16" fmla="*/ 75 w 159"/>
                  <a:gd name="T17" fmla="*/ 144 h 152"/>
                  <a:gd name="T18" fmla="*/ 53 w 159"/>
                  <a:gd name="T19" fmla="*/ 140 h 152"/>
                  <a:gd name="T20" fmla="*/ 53 w 159"/>
                  <a:gd name="T21" fmla="*/ 22 h 152"/>
                  <a:gd name="T22" fmla="*/ 9 w 159"/>
                  <a:gd name="T23" fmla="*/ 22 h 152"/>
                  <a:gd name="T24" fmla="*/ 9 w 159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2">
                    <a:moveTo>
                      <a:pt x="9" y="0"/>
                    </a:moveTo>
                    <a:cubicBezTo>
                      <a:pt x="9" y="0"/>
                      <a:pt x="138" y="0"/>
                      <a:pt x="148" y="0"/>
                    </a:cubicBezTo>
                    <a:cubicBezTo>
                      <a:pt x="159" y="0"/>
                      <a:pt x="159" y="22"/>
                      <a:pt x="150" y="22"/>
                    </a:cubicBezTo>
                    <a:cubicBezTo>
                      <a:pt x="141" y="22"/>
                      <a:pt x="104" y="22"/>
                      <a:pt x="104" y="22"/>
                    </a:cubicBezTo>
                    <a:cubicBezTo>
                      <a:pt x="104" y="22"/>
                      <a:pt x="104" y="135"/>
                      <a:pt x="104" y="141"/>
                    </a:cubicBezTo>
                    <a:cubicBezTo>
                      <a:pt x="104" y="151"/>
                      <a:pt x="83" y="151"/>
                      <a:pt x="83" y="141"/>
                    </a:cubicBezTo>
                    <a:cubicBezTo>
                      <a:pt x="83" y="131"/>
                      <a:pt x="83" y="89"/>
                      <a:pt x="83" y="80"/>
                    </a:cubicBezTo>
                    <a:cubicBezTo>
                      <a:pt x="83" y="71"/>
                      <a:pt x="75" y="71"/>
                      <a:pt x="75" y="80"/>
                    </a:cubicBezTo>
                    <a:cubicBezTo>
                      <a:pt x="75" y="85"/>
                      <a:pt x="75" y="137"/>
                      <a:pt x="75" y="144"/>
                    </a:cubicBezTo>
                    <a:cubicBezTo>
                      <a:pt x="75" y="151"/>
                      <a:pt x="53" y="152"/>
                      <a:pt x="53" y="140"/>
                    </a:cubicBezTo>
                    <a:cubicBezTo>
                      <a:pt x="53" y="129"/>
                      <a:pt x="53" y="22"/>
                      <a:pt x="53" y="22"/>
                    </a:cubicBezTo>
                    <a:cubicBezTo>
                      <a:pt x="53" y="22"/>
                      <a:pt x="16" y="22"/>
                      <a:pt x="9" y="22"/>
                    </a:cubicBezTo>
                    <a:cubicBezTo>
                      <a:pt x="0" y="22"/>
                      <a:pt x="0" y="0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" name="Oval 7"/>
              <p:cNvSpPr>
                <a:spLocks noChangeArrowheads="1"/>
              </p:cNvSpPr>
              <p:nvPr/>
            </p:nvSpPr>
            <p:spPr bwMode="auto">
              <a:xfrm>
                <a:off x="2827" y="1103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2781" y="1175"/>
                <a:ext cx="166" cy="120"/>
              </a:xfrm>
              <a:prstGeom prst="rect">
                <a:avLst/>
              </a:prstGeom>
              <a:solidFill>
                <a:srgbClr val="FFFFFF"/>
              </a:solidFill>
              <a:ln w="11113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2806" y="1183"/>
                <a:ext cx="116" cy="126"/>
              </a:xfrm>
              <a:custGeom>
                <a:avLst/>
                <a:gdLst>
                  <a:gd name="T0" fmla="*/ 32 w 64"/>
                  <a:gd name="T1" fmla="*/ 0 h 70"/>
                  <a:gd name="T2" fmla="*/ 43 w 64"/>
                  <a:gd name="T3" fmla="*/ 6 h 70"/>
                  <a:gd name="T4" fmla="*/ 51 w 64"/>
                  <a:gd name="T5" fmla="*/ 9 h 70"/>
                  <a:gd name="T6" fmla="*/ 35 w 64"/>
                  <a:gd name="T7" fmla="*/ 12 h 70"/>
                  <a:gd name="T8" fmla="*/ 37 w 64"/>
                  <a:gd name="T9" fmla="*/ 19 h 70"/>
                  <a:gd name="T10" fmla="*/ 57 w 64"/>
                  <a:gd name="T11" fmla="*/ 22 h 70"/>
                  <a:gd name="T12" fmla="*/ 38 w 64"/>
                  <a:gd name="T13" fmla="*/ 25 h 70"/>
                  <a:gd name="T14" fmla="*/ 35 w 64"/>
                  <a:gd name="T15" fmla="*/ 31 h 70"/>
                  <a:gd name="T16" fmla="*/ 60 w 64"/>
                  <a:gd name="T17" fmla="*/ 31 h 70"/>
                  <a:gd name="T18" fmla="*/ 60 w 64"/>
                  <a:gd name="T19" fmla="*/ 38 h 70"/>
                  <a:gd name="T20" fmla="*/ 35 w 64"/>
                  <a:gd name="T21" fmla="*/ 47 h 70"/>
                  <a:gd name="T22" fmla="*/ 54 w 64"/>
                  <a:gd name="T23" fmla="*/ 50 h 70"/>
                  <a:gd name="T24" fmla="*/ 37 w 64"/>
                  <a:gd name="T25" fmla="*/ 68 h 70"/>
                  <a:gd name="T26" fmla="*/ 13 w 64"/>
                  <a:gd name="T27" fmla="*/ 58 h 70"/>
                  <a:gd name="T28" fmla="*/ 22 w 64"/>
                  <a:gd name="T29" fmla="*/ 45 h 70"/>
                  <a:gd name="T30" fmla="*/ 29 w 64"/>
                  <a:gd name="T31" fmla="*/ 47 h 70"/>
                  <a:gd name="T32" fmla="*/ 29 w 64"/>
                  <a:gd name="T33" fmla="*/ 38 h 70"/>
                  <a:gd name="T34" fmla="*/ 4 w 64"/>
                  <a:gd name="T35" fmla="*/ 38 h 70"/>
                  <a:gd name="T36" fmla="*/ 4 w 64"/>
                  <a:gd name="T37" fmla="*/ 31 h 70"/>
                  <a:gd name="T38" fmla="*/ 29 w 64"/>
                  <a:gd name="T39" fmla="*/ 31 h 70"/>
                  <a:gd name="T40" fmla="*/ 26 w 64"/>
                  <a:gd name="T41" fmla="*/ 25 h 70"/>
                  <a:gd name="T42" fmla="*/ 7 w 64"/>
                  <a:gd name="T43" fmla="*/ 23 h 70"/>
                  <a:gd name="T44" fmla="*/ 11 w 64"/>
                  <a:gd name="T45" fmla="*/ 19 h 70"/>
                  <a:gd name="T46" fmla="*/ 29 w 64"/>
                  <a:gd name="T47" fmla="*/ 19 h 70"/>
                  <a:gd name="T48" fmla="*/ 19 w 64"/>
                  <a:gd name="T49" fmla="*/ 12 h 70"/>
                  <a:gd name="T50" fmla="*/ 13 w 64"/>
                  <a:gd name="T51" fmla="*/ 9 h 70"/>
                  <a:gd name="T52" fmla="*/ 24 w 64"/>
                  <a:gd name="T53" fmla="*/ 6 h 70"/>
                  <a:gd name="T54" fmla="*/ 21 w 64"/>
                  <a:gd name="T55" fmla="*/ 49 h 70"/>
                  <a:gd name="T56" fmla="*/ 21 w 64"/>
                  <a:gd name="T57" fmla="*/ 58 h 70"/>
                  <a:gd name="T58" fmla="*/ 21 w 64"/>
                  <a:gd name="T59" fmla="*/ 49 h 70"/>
                  <a:gd name="T60" fmla="*/ 48 w 64"/>
                  <a:gd name="T61" fmla="*/ 53 h 70"/>
                  <a:gd name="T62" fmla="*/ 38 w 64"/>
                  <a:gd name="T63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70">
                    <a:moveTo>
                      <a:pt x="29" y="6"/>
                    </a:moveTo>
                    <a:cubicBezTo>
                      <a:pt x="29" y="1"/>
                      <a:pt x="30" y="0"/>
                      <a:pt x="32" y="0"/>
                    </a:cubicBezTo>
                    <a:cubicBezTo>
                      <a:pt x="34" y="0"/>
                      <a:pt x="35" y="1"/>
                      <a:pt x="35" y="6"/>
                    </a:cubicBezTo>
                    <a:cubicBezTo>
                      <a:pt x="38" y="6"/>
                      <a:pt x="40" y="6"/>
                      <a:pt x="43" y="6"/>
                    </a:cubicBezTo>
                    <a:cubicBezTo>
                      <a:pt x="44" y="6"/>
                      <a:pt x="46" y="6"/>
                      <a:pt x="48" y="6"/>
                    </a:cubicBezTo>
                    <a:cubicBezTo>
                      <a:pt x="50" y="6"/>
                      <a:pt x="51" y="8"/>
                      <a:pt x="51" y="9"/>
                    </a:cubicBezTo>
                    <a:cubicBezTo>
                      <a:pt x="51" y="11"/>
                      <a:pt x="50" y="12"/>
                      <a:pt x="47" y="12"/>
                    </a:cubicBezTo>
                    <a:cubicBezTo>
                      <a:pt x="43" y="12"/>
                      <a:pt x="39" y="12"/>
                      <a:pt x="35" y="12"/>
                    </a:cubicBezTo>
                    <a:cubicBezTo>
                      <a:pt x="35" y="15"/>
                      <a:pt x="35" y="17"/>
                      <a:pt x="35" y="19"/>
                    </a:cubicBezTo>
                    <a:cubicBezTo>
                      <a:pt x="36" y="19"/>
                      <a:pt x="37" y="19"/>
                      <a:pt x="37" y="19"/>
                    </a:cubicBezTo>
                    <a:cubicBezTo>
                      <a:pt x="43" y="19"/>
                      <a:pt x="48" y="19"/>
                      <a:pt x="53" y="19"/>
                    </a:cubicBezTo>
                    <a:cubicBezTo>
                      <a:pt x="56" y="19"/>
                      <a:pt x="57" y="20"/>
                      <a:pt x="57" y="22"/>
                    </a:cubicBezTo>
                    <a:cubicBezTo>
                      <a:pt x="57" y="24"/>
                      <a:pt x="56" y="25"/>
                      <a:pt x="53" y="25"/>
                    </a:cubicBezTo>
                    <a:cubicBezTo>
                      <a:pt x="48" y="25"/>
                      <a:pt x="43" y="25"/>
                      <a:pt x="38" y="25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7"/>
                      <a:pt x="35" y="29"/>
                      <a:pt x="35" y="31"/>
                    </a:cubicBezTo>
                    <a:cubicBezTo>
                      <a:pt x="37" y="31"/>
                      <a:pt x="38" y="31"/>
                      <a:pt x="40" y="31"/>
                    </a:cubicBezTo>
                    <a:cubicBezTo>
                      <a:pt x="47" y="31"/>
                      <a:pt x="53" y="31"/>
                      <a:pt x="60" y="31"/>
                    </a:cubicBezTo>
                    <a:cubicBezTo>
                      <a:pt x="62" y="31"/>
                      <a:pt x="64" y="33"/>
                      <a:pt x="64" y="35"/>
                    </a:cubicBezTo>
                    <a:cubicBezTo>
                      <a:pt x="64" y="37"/>
                      <a:pt x="62" y="38"/>
                      <a:pt x="60" y="38"/>
                    </a:cubicBezTo>
                    <a:cubicBezTo>
                      <a:pt x="52" y="38"/>
                      <a:pt x="44" y="38"/>
                      <a:pt x="35" y="38"/>
                    </a:cubicBezTo>
                    <a:cubicBezTo>
                      <a:pt x="35" y="41"/>
                      <a:pt x="35" y="44"/>
                      <a:pt x="35" y="47"/>
                    </a:cubicBezTo>
                    <a:cubicBezTo>
                      <a:pt x="38" y="47"/>
                      <a:pt x="40" y="46"/>
                      <a:pt x="42" y="45"/>
                    </a:cubicBezTo>
                    <a:cubicBezTo>
                      <a:pt x="47" y="43"/>
                      <a:pt x="52" y="45"/>
                      <a:pt x="54" y="50"/>
                    </a:cubicBezTo>
                    <a:cubicBezTo>
                      <a:pt x="55" y="53"/>
                      <a:pt x="54" y="55"/>
                      <a:pt x="52" y="57"/>
                    </a:cubicBezTo>
                    <a:cubicBezTo>
                      <a:pt x="47" y="61"/>
                      <a:pt x="42" y="64"/>
                      <a:pt x="37" y="68"/>
                    </a:cubicBezTo>
                    <a:cubicBezTo>
                      <a:pt x="33" y="70"/>
                      <a:pt x="30" y="70"/>
                      <a:pt x="26" y="67"/>
                    </a:cubicBezTo>
                    <a:cubicBezTo>
                      <a:pt x="22" y="64"/>
                      <a:pt x="18" y="61"/>
                      <a:pt x="13" y="58"/>
                    </a:cubicBezTo>
                    <a:cubicBezTo>
                      <a:pt x="9" y="55"/>
                      <a:pt x="9" y="51"/>
                      <a:pt x="11" y="48"/>
                    </a:cubicBezTo>
                    <a:cubicBezTo>
                      <a:pt x="13" y="44"/>
                      <a:pt x="18" y="43"/>
                      <a:pt x="22" y="45"/>
                    </a:cubicBezTo>
                    <a:cubicBezTo>
                      <a:pt x="22" y="46"/>
                      <a:pt x="23" y="46"/>
                      <a:pt x="24" y="46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29" y="45"/>
                      <a:pt x="29" y="44"/>
                      <a:pt x="29" y="42"/>
                    </a:cubicBezTo>
                    <a:cubicBezTo>
                      <a:pt x="29" y="41"/>
                      <a:pt x="29" y="40"/>
                      <a:pt x="29" y="38"/>
                    </a:cubicBezTo>
                    <a:cubicBezTo>
                      <a:pt x="27" y="38"/>
                      <a:pt x="26" y="38"/>
                      <a:pt x="25" y="38"/>
                    </a:cubicBezTo>
                    <a:cubicBezTo>
                      <a:pt x="18" y="38"/>
                      <a:pt x="11" y="38"/>
                      <a:pt x="4" y="38"/>
                    </a:cubicBezTo>
                    <a:cubicBezTo>
                      <a:pt x="3" y="38"/>
                      <a:pt x="1" y="37"/>
                      <a:pt x="0" y="35"/>
                    </a:cubicBezTo>
                    <a:cubicBezTo>
                      <a:pt x="0" y="33"/>
                      <a:pt x="1" y="31"/>
                      <a:pt x="4" y="31"/>
                    </a:cubicBezTo>
                    <a:cubicBezTo>
                      <a:pt x="11" y="31"/>
                      <a:pt x="18" y="31"/>
                      <a:pt x="25" y="31"/>
                    </a:cubicBezTo>
                    <a:cubicBezTo>
                      <a:pt x="26" y="31"/>
                      <a:pt x="27" y="31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8" y="25"/>
                      <a:pt x="27" y="25"/>
                      <a:pt x="26" y="25"/>
                    </a:cubicBezTo>
                    <a:cubicBezTo>
                      <a:pt x="21" y="25"/>
                      <a:pt x="16" y="25"/>
                      <a:pt x="10" y="25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6" y="21"/>
                      <a:pt x="7" y="20"/>
                      <a:pt x="8" y="19"/>
                    </a:cubicBezTo>
                    <a:cubicBezTo>
                      <a:pt x="9" y="19"/>
                      <a:pt x="10" y="19"/>
                      <a:pt x="11" y="19"/>
                    </a:cubicBezTo>
                    <a:cubicBezTo>
                      <a:pt x="16" y="19"/>
                      <a:pt x="21" y="19"/>
                      <a:pt x="26" y="19"/>
                    </a:cubicBezTo>
                    <a:cubicBezTo>
                      <a:pt x="27" y="19"/>
                      <a:pt x="28" y="19"/>
                      <a:pt x="29" y="19"/>
                    </a:cubicBezTo>
                    <a:cubicBezTo>
                      <a:pt x="29" y="17"/>
                      <a:pt x="29" y="15"/>
                      <a:pt x="29" y="12"/>
                    </a:cubicBezTo>
                    <a:cubicBezTo>
                      <a:pt x="25" y="12"/>
                      <a:pt x="22" y="12"/>
                      <a:pt x="19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4" y="12"/>
                      <a:pt x="13" y="11"/>
                      <a:pt x="13" y="9"/>
                    </a:cubicBezTo>
                    <a:cubicBezTo>
                      <a:pt x="13" y="8"/>
                      <a:pt x="14" y="6"/>
                      <a:pt x="16" y="6"/>
                    </a:cubicBezTo>
                    <a:cubicBezTo>
                      <a:pt x="19" y="6"/>
                      <a:pt x="22" y="6"/>
                      <a:pt x="24" y="6"/>
                    </a:cubicBezTo>
                    <a:cubicBezTo>
                      <a:pt x="26" y="6"/>
                      <a:pt x="27" y="6"/>
                      <a:pt x="29" y="6"/>
                    </a:cubicBezTo>
                    <a:close/>
                    <a:moveTo>
                      <a:pt x="21" y="49"/>
                    </a:moveTo>
                    <a:cubicBezTo>
                      <a:pt x="18" y="49"/>
                      <a:pt x="16" y="50"/>
                      <a:pt x="16" y="53"/>
                    </a:cubicBezTo>
                    <a:cubicBezTo>
                      <a:pt x="16" y="56"/>
                      <a:pt x="18" y="58"/>
                      <a:pt x="21" y="58"/>
                    </a:cubicBezTo>
                    <a:cubicBezTo>
                      <a:pt x="24" y="59"/>
                      <a:pt x="26" y="57"/>
                      <a:pt x="26" y="54"/>
                    </a:cubicBezTo>
                    <a:cubicBezTo>
                      <a:pt x="26" y="52"/>
                      <a:pt x="24" y="49"/>
                      <a:pt x="21" y="49"/>
                    </a:cubicBezTo>
                    <a:close/>
                    <a:moveTo>
                      <a:pt x="42" y="58"/>
                    </a:moveTo>
                    <a:cubicBezTo>
                      <a:pt x="46" y="59"/>
                      <a:pt x="48" y="56"/>
                      <a:pt x="48" y="53"/>
                    </a:cubicBezTo>
                    <a:cubicBezTo>
                      <a:pt x="48" y="51"/>
                      <a:pt x="46" y="49"/>
                      <a:pt x="44" y="49"/>
                    </a:cubicBezTo>
                    <a:cubicBezTo>
                      <a:pt x="41" y="49"/>
                      <a:pt x="38" y="51"/>
                      <a:pt x="38" y="54"/>
                    </a:cubicBezTo>
                    <a:cubicBezTo>
                      <a:pt x="38" y="57"/>
                      <a:pt x="40" y="58"/>
                      <a:pt x="42" y="5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00" name="Rectangle 199">
            <a:hlinkClick r:id="rId2" action="ppaction://hlinksldjump"/>
          </p:cNvPr>
          <p:cNvSpPr/>
          <p:nvPr/>
        </p:nvSpPr>
        <p:spPr>
          <a:xfrm flipH="1">
            <a:off x="1679593" y="3246791"/>
            <a:ext cx="918241" cy="11724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1" name="Rectangle 200">
            <a:hlinkClick r:id="rId3" action="ppaction://hlinksldjump"/>
          </p:cNvPr>
          <p:cNvSpPr/>
          <p:nvPr/>
        </p:nvSpPr>
        <p:spPr>
          <a:xfrm>
            <a:off x="3782877" y="1151757"/>
            <a:ext cx="897224" cy="1120089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2" name="Rectangle 201">
            <a:hlinkClick r:id="rId4" action="ppaction://hlinksldjump"/>
          </p:cNvPr>
          <p:cNvSpPr/>
          <p:nvPr/>
        </p:nvSpPr>
        <p:spPr>
          <a:xfrm flipH="1">
            <a:off x="5916418" y="2994955"/>
            <a:ext cx="912509" cy="11312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1" name="Rectangle 350"/>
          <p:cNvSpPr/>
          <p:nvPr/>
        </p:nvSpPr>
        <p:spPr>
          <a:xfrm>
            <a:off x="1764688" y="4197119"/>
            <a:ext cx="735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ECG</a:t>
            </a:r>
            <a:endParaRPr lang="en-GB" sz="12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25374" y="3693381"/>
            <a:ext cx="813502" cy="0"/>
          </a:xfrm>
          <a:prstGeom prst="line">
            <a:avLst/>
          </a:prstGeom>
          <a:ln w="190500">
            <a:solidFill>
              <a:schemeClr val="accent3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571150" y="3699477"/>
            <a:ext cx="813502" cy="0"/>
          </a:xfrm>
          <a:prstGeom prst="line">
            <a:avLst/>
          </a:prstGeom>
          <a:ln w="190500">
            <a:solidFill>
              <a:schemeClr val="accent3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7" name="Isosceles Triangle 56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Isosceles Triangle 57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Rectangle 59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hlinkClick r:id="rId5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3" name="Straight Connector 62"/>
          <p:cNvCxnSpPr>
            <a:endCxn id="6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2" name="Oval 7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9" name="Oval 78">
              <a:hlinkClick r:id="rId6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ight Arrow 79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3" name="Rectangle 82">
            <a:hlinkClick r:id="rId5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7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8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9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10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11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12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13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Click on the icons for more information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62895" y="1324197"/>
            <a:ext cx="5372100" cy="39312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1046132" y="1361773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96205" y="1665291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95" name="Oval 94"/>
          <p:cNvSpPr/>
          <p:nvPr/>
        </p:nvSpPr>
        <p:spPr>
          <a:xfrm>
            <a:off x="1400461" y="114597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84122" y="1249794"/>
            <a:ext cx="246790" cy="233746"/>
            <a:chOff x="2581093" y="4761472"/>
            <a:chExt cx="536283" cy="507939"/>
          </a:xfrm>
          <a:solidFill>
            <a:schemeClr val="tx2"/>
          </a:solidFill>
          <a:effectLst/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2581093" y="4761472"/>
              <a:ext cx="536283" cy="297621"/>
            </a:xfrm>
            <a:custGeom>
              <a:avLst/>
              <a:gdLst>
                <a:gd name="T0" fmla="*/ 158 w 204"/>
                <a:gd name="T1" fmla="*/ 0 h 113"/>
                <a:gd name="T2" fmla="*/ 149 w 204"/>
                <a:gd name="T3" fmla="*/ 0 h 113"/>
                <a:gd name="T4" fmla="*/ 102 w 204"/>
                <a:gd name="T5" fmla="*/ 25 h 113"/>
                <a:gd name="T6" fmla="*/ 55 w 204"/>
                <a:gd name="T7" fmla="*/ 0 h 113"/>
                <a:gd name="T8" fmla="*/ 46 w 204"/>
                <a:gd name="T9" fmla="*/ 0 h 113"/>
                <a:gd name="T10" fmla="*/ 0 w 204"/>
                <a:gd name="T11" fmla="*/ 55 h 113"/>
                <a:gd name="T12" fmla="*/ 0 w 204"/>
                <a:gd name="T13" fmla="*/ 67 h 113"/>
                <a:gd name="T14" fmla="*/ 8 w 204"/>
                <a:gd name="T15" fmla="*/ 96 h 113"/>
                <a:gd name="T16" fmla="*/ 66 w 204"/>
                <a:gd name="T17" fmla="*/ 96 h 113"/>
                <a:gd name="T18" fmla="*/ 81 w 204"/>
                <a:gd name="T19" fmla="*/ 50 h 113"/>
                <a:gd name="T20" fmla="*/ 102 w 204"/>
                <a:gd name="T21" fmla="*/ 113 h 113"/>
                <a:gd name="T22" fmla="*/ 123 w 204"/>
                <a:gd name="T23" fmla="*/ 50 h 113"/>
                <a:gd name="T24" fmla="*/ 138 w 204"/>
                <a:gd name="T25" fmla="*/ 96 h 113"/>
                <a:gd name="T26" fmla="*/ 196 w 204"/>
                <a:gd name="T27" fmla="*/ 96 h 113"/>
                <a:gd name="T28" fmla="*/ 204 w 204"/>
                <a:gd name="T29" fmla="*/ 67 h 113"/>
                <a:gd name="T30" fmla="*/ 204 w 204"/>
                <a:gd name="T31" fmla="*/ 55 h 113"/>
                <a:gd name="T32" fmla="*/ 158 w 204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13">
                  <a:moveTo>
                    <a:pt x="158" y="0"/>
                  </a:moveTo>
                  <a:cubicBezTo>
                    <a:pt x="155" y="0"/>
                    <a:pt x="152" y="0"/>
                    <a:pt x="149" y="0"/>
                  </a:cubicBezTo>
                  <a:cubicBezTo>
                    <a:pt x="126" y="0"/>
                    <a:pt x="115" y="10"/>
                    <a:pt x="102" y="25"/>
                  </a:cubicBezTo>
                  <a:cubicBezTo>
                    <a:pt x="89" y="10"/>
                    <a:pt x="78" y="0"/>
                    <a:pt x="55" y="0"/>
                  </a:cubicBezTo>
                  <a:cubicBezTo>
                    <a:pt x="53" y="0"/>
                    <a:pt x="49" y="0"/>
                    <a:pt x="46" y="0"/>
                  </a:cubicBezTo>
                  <a:cubicBezTo>
                    <a:pt x="26" y="2"/>
                    <a:pt x="3" y="21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6"/>
                    <a:pt x="4" y="85"/>
                    <a:pt x="8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01" y="85"/>
                    <a:pt x="203" y="76"/>
                    <a:pt x="204" y="67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1" y="21"/>
                    <a:pt x="178" y="2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2617941" y="5000702"/>
              <a:ext cx="462587" cy="268709"/>
            </a:xfrm>
            <a:custGeom>
              <a:avLst/>
              <a:gdLst>
                <a:gd name="T0" fmla="*/ 115 w 176"/>
                <a:gd name="T1" fmla="*/ 17 h 102"/>
                <a:gd name="T2" fmla="*/ 109 w 176"/>
                <a:gd name="T3" fmla="*/ 0 h 102"/>
                <a:gd name="T4" fmla="*/ 88 w 176"/>
                <a:gd name="T5" fmla="*/ 62 h 102"/>
                <a:gd name="T6" fmla="*/ 67 w 176"/>
                <a:gd name="T7" fmla="*/ 0 h 102"/>
                <a:gd name="T8" fmla="*/ 61 w 176"/>
                <a:gd name="T9" fmla="*/ 17 h 102"/>
                <a:gd name="T10" fmla="*/ 0 w 176"/>
                <a:gd name="T11" fmla="*/ 17 h 102"/>
                <a:gd name="T12" fmla="*/ 88 w 176"/>
                <a:gd name="T13" fmla="*/ 102 h 102"/>
                <a:gd name="T14" fmla="*/ 176 w 176"/>
                <a:gd name="T15" fmla="*/ 17 h 102"/>
                <a:gd name="T16" fmla="*/ 115 w 176"/>
                <a:gd name="T1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02">
                  <a:moveTo>
                    <a:pt x="115" y="17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42"/>
                    <a:pt x="42" y="70"/>
                    <a:pt x="88" y="102"/>
                  </a:cubicBezTo>
                  <a:cubicBezTo>
                    <a:pt x="134" y="70"/>
                    <a:pt x="161" y="42"/>
                    <a:pt x="176" y="17"/>
                  </a:cubicBezTo>
                  <a:lnTo>
                    <a:pt x="1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268" y="1063957"/>
            <a:ext cx="578153" cy="578153"/>
            <a:chOff x="844373" y="1681272"/>
            <a:chExt cx="578153" cy="578153"/>
          </a:xfrm>
        </p:grpSpPr>
        <p:sp>
          <p:nvSpPr>
            <p:cNvPr id="76" name="Oval 75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2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103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13" name="Rectangle 112">
            <a:hlinkClick r:id="rId2" action="ppaction://hlinksldjump"/>
          </p:cNvPr>
          <p:cNvSpPr/>
          <p:nvPr/>
        </p:nvSpPr>
        <p:spPr>
          <a:xfrm>
            <a:off x="230812" y="883120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6801248" y="1247906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7" name="Oval 196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1" name="Rectangle 200">
            <a:hlinkClick r:id="rId2" action="ppaction://hlinksldjump"/>
          </p:cNvPr>
          <p:cNvSpPr/>
          <p:nvPr/>
        </p:nvSpPr>
        <p:spPr>
          <a:xfrm>
            <a:off x="6705538" y="1202339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2" name="Content Placeholder 4" descr="Screen Shot 2014-09-04 at 10.31.38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1045" r="6830"/>
          <a:stretch/>
        </p:blipFill>
        <p:spPr>
          <a:xfrm>
            <a:off x="1708944" y="2060483"/>
            <a:ext cx="5041900" cy="282663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7213363" y="1753854"/>
            <a:ext cx="1312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accent3"/>
                </a:solidFill>
              </a:rPr>
              <a:t>Click here for</a:t>
            </a:r>
          </a:p>
          <a:p>
            <a:r>
              <a:rPr lang="en-GB" sz="1100" dirty="0">
                <a:solidFill>
                  <a:schemeClr val="tx2"/>
                </a:solidFill>
              </a:rPr>
              <a:t>ECG: </a:t>
            </a: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1100" dirty="0">
                <a:solidFill>
                  <a:schemeClr val="tx2"/>
                </a:solidFill>
              </a:rPr>
              <a:t>Interpretation</a:t>
            </a:r>
          </a:p>
        </p:txBody>
      </p:sp>
      <p:sp>
        <p:nvSpPr>
          <p:cNvPr id="98" name="Oval 97"/>
          <p:cNvSpPr/>
          <p:nvPr/>
        </p:nvSpPr>
        <p:spPr>
          <a:xfrm>
            <a:off x="6689183" y="1825597"/>
            <a:ext cx="482755" cy="4827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2" name="Group 5"/>
          <p:cNvGrpSpPr>
            <a:grpSpLocks noChangeAspect="1"/>
          </p:cNvGrpSpPr>
          <p:nvPr/>
        </p:nvGrpSpPr>
        <p:grpSpPr bwMode="auto">
          <a:xfrm>
            <a:off x="6787403" y="1949566"/>
            <a:ext cx="293862" cy="278330"/>
            <a:chOff x="439" y="1491"/>
            <a:chExt cx="946" cy="896"/>
          </a:xfrm>
          <a:solidFill>
            <a:schemeClr val="accent3"/>
          </a:solidFill>
          <a:effectLst/>
        </p:grpSpPr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9" y="1491"/>
              <a:ext cx="946" cy="525"/>
            </a:xfrm>
            <a:custGeom>
              <a:avLst/>
              <a:gdLst>
                <a:gd name="T0" fmla="*/ 158 w 204"/>
                <a:gd name="T1" fmla="*/ 0 h 113"/>
                <a:gd name="T2" fmla="*/ 149 w 204"/>
                <a:gd name="T3" fmla="*/ 0 h 113"/>
                <a:gd name="T4" fmla="*/ 102 w 204"/>
                <a:gd name="T5" fmla="*/ 25 h 113"/>
                <a:gd name="T6" fmla="*/ 55 w 204"/>
                <a:gd name="T7" fmla="*/ 0 h 113"/>
                <a:gd name="T8" fmla="*/ 46 w 204"/>
                <a:gd name="T9" fmla="*/ 0 h 113"/>
                <a:gd name="T10" fmla="*/ 0 w 204"/>
                <a:gd name="T11" fmla="*/ 55 h 113"/>
                <a:gd name="T12" fmla="*/ 0 w 204"/>
                <a:gd name="T13" fmla="*/ 67 h 113"/>
                <a:gd name="T14" fmla="*/ 8 w 204"/>
                <a:gd name="T15" fmla="*/ 96 h 113"/>
                <a:gd name="T16" fmla="*/ 66 w 204"/>
                <a:gd name="T17" fmla="*/ 96 h 113"/>
                <a:gd name="T18" fmla="*/ 81 w 204"/>
                <a:gd name="T19" fmla="*/ 50 h 113"/>
                <a:gd name="T20" fmla="*/ 102 w 204"/>
                <a:gd name="T21" fmla="*/ 113 h 113"/>
                <a:gd name="T22" fmla="*/ 123 w 204"/>
                <a:gd name="T23" fmla="*/ 50 h 113"/>
                <a:gd name="T24" fmla="*/ 138 w 204"/>
                <a:gd name="T25" fmla="*/ 96 h 113"/>
                <a:gd name="T26" fmla="*/ 196 w 204"/>
                <a:gd name="T27" fmla="*/ 96 h 113"/>
                <a:gd name="T28" fmla="*/ 204 w 204"/>
                <a:gd name="T29" fmla="*/ 67 h 113"/>
                <a:gd name="T30" fmla="*/ 204 w 204"/>
                <a:gd name="T31" fmla="*/ 55 h 113"/>
                <a:gd name="T32" fmla="*/ 158 w 204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13">
                  <a:moveTo>
                    <a:pt x="158" y="0"/>
                  </a:moveTo>
                  <a:cubicBezTo>
                    <a:pt x="155" y="0"/>
                    <a:pt x="152" y="0"/>
                    <a:pt x="149" y="0"/>
                  </a:cubicBezTo>
                  <a:cubicBezTo>
                    <a:pt x="126" y="0"/>
                    <a:pt x="115" y="10"/>
                    <a:pt x="102" y="25"/>
                  </a:cubicBezTo>
                  <a:cubicBezTo>
                    <a:pt x="89" y="10"/>
                    <a:pt x="78" y="0"/>
                    <a:pt x="55" y="0"/>
                  </a:cubicBezTo>
                  <a:cubicBezTo>
                    <a:pt x="53" y="0"/>
                    <a:pt x="49" y="0"/>
                    <a:pt x="46" y="0"/>
                  </a:cubicBezTo>
                  <a:cubicBezTo>
                    <a:pt x="26" y="2"/>
                    <a:pt x="3" y="21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6"/>
                    <a:pt x="4" y="85"/>
                    <a:pt x="8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01" y="85"/>
                    <a:pt x="203" y="76"/>
                    <a:pt x="204" y="67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1" y="21"/>
                    <a:pt x="178" y="2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504" y="1913"/>
              <a:ext cx="816" cy="474"/>
            </a:xfrm>
            <a:custGeom>
              <a:avLst/>
              <a:gdLst>
                <a:gd name="T0" fmla="*/ 115 w 176"/>
                <a:gd name="T1" fmla="*/ 17 h 102"/>
                <a:gd name="T2" fmla="*/ 109 w 176"/>
                <a:gd name="T3" fmla="*/ 0 h 102"/>
                <a:gd name="T4" fmla="*/ 88 w 176"/>
                <a:gd name="T5" fmla="*/ 62 h 102"/>
                <a:gd name="T6" fmla="*/ 67 w 176"/>
                <a:gd name="T7" fmla="*/ 0 h 102"/>
                <a:gd name="T8" fmla="*/ 61 w 176"/>
                <a:gd name="T9" fmla="*/ 17 h 102"/>
                <a:gd name="T10" fmla="*/ 0 w 176"/>
                <a:gd name="T11" fmla="*/ 17 h 102"/>
                <a:gd name="T12" fmla="*/ 88 w 176"/>
                <a:gd name="T13" fmla="*/ 102 h 102"/>
                <a:gd name="T14" fmla="*/ 176 w 176"/>
                <a:gd name="T15" fmla="*/ 17 h 102"/>
                <a:gd name="T16" fmla="*/ 115 w 176"/>
                <a:gd name="T1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02">
                  <a:moveTo>
                    <a:pt x="115" y="17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42"/>
                    <a:pt x="42" y="70"/>
                    <a:pt x="88" y="102"/>
                  </a:cubicBezTo>
                  <a:cubicBezTo>
                    <a:pt x="134" y="70"/>
                    <a:pt x="161" y="42"/>
                    <a:pt x="176" y="17"/>
                  </a:cubicBezTo>
                  <a:lnTo>
                    <a:pt x="1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6" name="Rectangle 115">
            <a:hlinkClick r:id="rId4" action="ppaction://hlinksldjump"/>
          </p:cNvPr>
          <p:cNvSpPr/>
          <p:nvPr/>
        </p:nvSpPr>
        <p:spPr>
          <a:xfrm>
            <a:off x="6624786" y="1693765"/>
            <a:ext cx="1642292" cy="79159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7" name="Isosceles Triangle 36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Isosceles Triangle 37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39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3" name="Straight Connector 42"/>
          <p:cNvCxnSpPr>
            <a:endCxn id="4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2" name="Oval 5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8" name="Group 57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9" name="Oval 58">
              <a:hlinkClick r:id="rId6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ight Arrow 59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3" name="Rectangle 62">
            <a:hlinkClick r:id="rId5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7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8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9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10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11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1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62895" y="1680370"/>
            <a:ext cx="5372100" cy="2505311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ECG: </a:t>
            </a:r>
            <a:r>
              <a:rPr lang="en-GB" sz="1600" b="1" dirty="0">
                <a:solidFill>
                  <a:prstClr val="black"/>
                </a:solidFill>
              </a:rPr>
              <a:t>Interpretation</a:t>
            </a:r>
            <a:endParaRPr lang="en-GB" sz="1200" b="1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</a:rPr>
              <a:t>Intraventricular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conduction </a:t>
            </a:r>
            <a:r>
              <a:rPr lang="en-GB" sz="1400" dirty="0" smtClean="0">
                <a:solidFill>
                  <a:prstClr val="black"/>
                </a:solidFill>
              </a:rPr>
              <a:t>delay (LBBB pattern)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H</a:t>
            </a:r>
            <a:r>
              <a:rPr lang="en-GB" sz="1400" dirty="0" smtClean="0">
                <a:solidFill>
                  <a:prstClr val="black"/>
                </a:solidFill>
              </a:rPr>
              <a:t>eart </a:t>
            </a:r>
            <a:r>
              <a:rPr lang="en-GB" sz="1400" dirty="0">
                <a:solidFill>
                  <a:prstClr val="black"/>
                </a:solidFill>
              </a:rPr>
              <a:t>rate </a:t>
            </a:r>
            <a:r>
              <a:rPr lang="en-GB" sz="1400" dirty="0" smtClean="0">
                <a:solidFill>
                  <a:prstClr val="black"/>
                </a:solidFill>
              </a:rPr>
              <a:t>95 bpm </a:t>
            </a:r>
            <a:endParaRPr lang="en-GB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801248" y="1604078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6" name="Oval 105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Rectangle 130">
            <a:hlinkClick r:id="rId2" action="ppaction://hlinksldjump"/>
          </p:cNvPr>
          <p:cNvSpPr/>
          <p:nvPr/>
        </p:nvSpPr>
        <p:spPr>
          <a:xfrm>
            <a:off x="6705538" y="1558511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101" name="Oval 100"/>
          <p:cNvSpPr/>
          <p:nvPr/>
        </p:nvSpPr>
        <p:spPr>
          <a:xfrm>
            <a:off x="1400461" y="150214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484122" y="1605966"/>
            <a:ext cx="246790" cy="233746"/>
            <a:chOff x="2581093" y="4761472"/>
            <a:chExt cx="536283" cy="507939"/>
          </a:xfrm>
          <a:solidFill>
            <a:schemeClr val="tx2"/>
          </a:solidFill>
          <a:effectLst/>
        </p:grpSpPr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2581093" y="4761472"/>
              <a:ext cx="536283" cy="297621"/>
            </a:xfrm>
            <a:custGeom>
              <a:avLst/>
              <a:gdLst>
                <a:gd name="T0" fmla="*/ 158 w 204"/>
                <a:gd name="T1" fmla="*/ 0 h 113"/>
                <a:gd name="T2" fmla="*/ 149 w 204"/>
                <a:gd name="T3" fmla="*/ 0 h 113"/>
                <a:gd name="T4" fmla="*/ 102 w 204"/>
                <a:gd name="T5" fmla="*/ 25 h 113"/>
                <a:gd name="T6" fmla="*/ 55 w 204"/>
                <a:gd name="T7" fmla="*/ 0 h 113"/>
                <a:gd name="T8" fmla="*/ 46 w 204"/>
                <a:gd name="T9" fmla="*/ 0 h 113"/>
                <a:gd name="T10" fmla="*/ 0 w 204"/>
                <a:gd name="T11" fmla="*/ 55 h 113"/>
                <a:gd name="T12" fmla="*/ 0 w 204"/>
                <a:gd name="T13" fmla="*/ 67 h 113"/>
                <a:gd name="T14" fmla="*/ 8 w 204"/>
                <a:gd name="T15" fmla="*/ 96 h 113"/>
                <a:gd name="T16" fmla="*/ 66 w 204"/>
                <a:gd name="T17" fmla="*/ 96 h 113"/>
                <a:gd name="T18" fmla="*/ 81 w 204"/>
                <a:gd name="T19" fmla="*/ 50 h 113"/>
                <a:gd name="T20" fmla="*/ 102 w 204"/>
                <a:gd name="T21" fmla="*/ 113 h 113"/>
                <a:gd name="T22" fmla="*/ 123 w 204"/>
                <a:gd name="T23" fmla="*/ 50 h 113"/>
                <a:gd name="T24" fmla="*/ 138 w 204"/>
                <a:gd name="T25" fmla="*/ 96 h 113"/>
                <a:gd name="T26" fmla="*/ 196 w 204"/>
                <a:gd name="T27" fmla="*/ 96 h 113"/>
                <a:gd name="T28" fmla="*/ 204 w 204"/>
                <a:gd name="T29" fmla="*/ 67 h 113"/>
                <a:gd name="T30" fmla="*/ 204 w 204"/>
                <a:gd name="T31" fmla="*/ 55 h 113"/>
                <a:gd name="T32" fmla="*/ 158 w 204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13">
                  <a:moveTo>
                    <a:pt x="158" y="0"/>
                  </a:moveTo>
                  <a:cubicBezTo>
                    <a:pt x="155" y="0"/>
                    <a:pt x="152" y="0"/>
                    <a:pt x="149" y="0"/>
                  </a:cubicBezTo>
                  <a:cubicBezTo>
                    <a:pt x="126" y="0"/>
                    <a:pt x="115" y="10"/>
                    <a:pt x="102" y="25"/>
                  </a:cubicBezTo>
                  <a:cubicBezTo>
                    <a:pt x="89" y="10"/>
                    <a:pt x="78" y="0"/>
                    <a:pt x="55" y="0"/>
                  </a:cubicBezTo>
                  <a:cubicBezTo>
                    <a:pt x="53" y="0"/>
                    <a:pt x="49" y="0"/>
                    <a:pt x="46" y="0"/>
                  </a:cubicBezTo>
                  <a:cubicBezTo>
                    <a:pt x="26" y="2"/>
                    <a:pt x="3" y="21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6"/>
                    <a:pt x="4" y="85"/>
                    <a:pt x="8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01" y="85"/>
                    <a:pt x="203" y="76"/>
                    <a:pt x="204" y="67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1" y="21"/>
                    <a:pt x="178" y="2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2617941" y="5000702"/>
              <a:ext cx="462587" cy="268709"/>
            </a:xfrm>
            <a:custGeom>
              <a:avLst/>
              <a:gdLst>
                <a:gd name="T0" fmla="*/ 115 w 176"/>
                <a:gd name="T1" fmla="*/ 17 h 102"/>
                <a:gd name="T2" fmla="*/ 109 w 176"/>
                <a:gd name="T3" fmla="*/ 0 h 102"/>
                <a:gd name="T4" fmla="*/ 88 w 176"/>
                <a:gd name="T5" fmla="*/ 62 h 102"/>
                <a:gd name="T6" fmla="*/ 67 w 176"/>
                <a:gd name="T7" fmla="*/ 0 h 102"/>
                <a:gd name="T8" fmla="*/ 61 w 176"/>
                <a:gd name="T9" fmla="*/ 17 h 102"/>
                <a:gd name="T10" fmla="*/ 0 w 176"/>
                <a:gd name="T11" fmla="*/ 17 h 102"/>
                <a:gd name="T12" fmla="*/ 88 w 176"/>
                <a:gd name="T13" fmla="*/ 102 h 102"/>
                <a:gd name="T14" fmla="*/ 176 w 176"/>
                <a:gd name="T15" fmla="*/ 17 h 102"/>
                <a:gd name="T16" fmla="*/ 115 w 176"/>
                <a:gd name="T1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02">
                  <a:moveTo>
                    <a:pt x="115" y="17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42"/>
                    <a:pt x="42" y="70"/>
                    <a:pt x="88" y="102"/>
                  </a:cubicBezTo>
                  <a:cubicBezTo>
                    <a:pt x="134" y="70"/>
                    <a:pt x="161" y="42"/>
                    <a:pt x="176" y="17"/>
                  </a:cubicBezTo>
                  <a:lnTo>
                    <a:pt x="1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121" name="Oval 120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2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141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50" name="Rectangle 149">
            <a:hlinkClick r:id="rId2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1" name="Isosceles Triangle 30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7" name="Straight Connector 36"/>
          <p:cNvCxnSpPr>
            <a:endCxn id="3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6" name="Oval 4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3" name="Oval 5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ight Arrow 5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9" action="ppaction://hlinksldjump"/>
          </p:cNvPr>
          <p:cNvSpPr/>
          <p:nvPr/>
        </p:nvSpPr>
        <p:spPr>
          <a:xfrm>
            <a:off x="5461177" y="116956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732655" y="2004779"/>
            <a:ext cx="408178" cy="40817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108427" y="2096281"/>
            <a:ext cx="702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QUESTION</a:t>
            </a:r>
          </a:p>
        </p:txBody>
      </p:sp>
      <p:sp>
        <p:nvSpPr>
          <p:cNvPr id="70" name="Rectangle 69">
            <a:hlinkClick r:id="rId11" action="ppaction://hlinksldjump"/>
          </p:cNvPr>
          <p:cNvSpPr/>
          <p:nvPr/>
        </p:nvSpPr>
        <p:spPr>
          <a:xfrm>
            <a:off x="6702193" y="1986704"/>
            <a:ext cx="1132950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4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62894" y="1308540"/>
            <a:ext cx="5372562" cy="38360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360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Lab Results</a:t>
            </a:r>
            <a:endParaRPr lang="en-GB" sz="16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7" name="Content Placeholder 1"/>
          <p:cNvSpPr>
            <a:spLocks noGrp="1"/>
          </p:cNvSpPr>
          <p:nvPr/>
        </p:nvSpPr>
        <p:spPr>
          <a:xfrm>
            <a:off x="2211365" y="2406627"/>
            <a:ext cx="4355685" cy="238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47675" indent="-2651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30238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8937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076325" indent="-182563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  <a:tabLst>
                <a:tab pos="1257300" algn="l"/>
              </a:tabLst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				(reference range)</a:t>
            </a:r>
          </a:p>
          <a:p>
            <a:pPr>
              <a:buClr>
                <a:schemeClr val="accent2"/>
              </a:buClr>
              <a:tabLst>
                <a:tab pos="12573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WBC:	14 x10</a:t>
            </a:r>
            <a:r>
              <a:rPr lang="en-US" sz="1400" b="1" baseline="30000" dirty="0">
                <a:solidFill>
                  <a:schemeClr val="tx1"/>
                </a:solidFill>
                <a:latin typeface="+mj-lt"/>
              </a:rPr>
              <a:t>9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/L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	(3.9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/>
              </a:rPr>
              <a:t>–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10.7 x10</a:t>
            </a:r>
            <a:r>
              <a:rPr lang="en-US" sz="1400" baseline="30000" dirty="0">
                <a:solidFill>
                  <a:schemeClr val="tx1"/>
                </a:solidFill>
                <a:latin typeface="+mj-lt"/>
              </a:rPr>
              <a:t>9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/L)</a:t>
            </a:r>
          </a:p>
          <a:p>
            <a:pPr>
              <a:buClr>
                <a:schemeClr val="accent2"/>
              </a:buClr>
              <a:tabLst>
                <a:tab pos="12573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BNP*:	3,963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pg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/mL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	(&lt;100 ng/L)</a:t>
            </a:r>
          </a:p>
          <a:p>
            <a:pPr marL="182563" lvl="1" indent="-182563">
              <a:buClr>
                <a:schemeClr val="accent2"/>
              </a:buClr>
              <a:buFont typeface="Arial"/>
              <a:buChar char="•"/>
              <a:tabLst>
                <a:tab pos="12573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Troponin I</a:t>
            </a:r>
            <a:r>
              <a:rPr lang="en-US" sz="1400" b="1" baseline="30000" dirty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:	0.06 ng/mL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	(&lt;0.03 ng/mL)</a:t>
            </a:r>
          </a:p>
          <a:p>
            <a:pPr marL="182563" lvl="1" indent="-182563">
              <a:buClr>
                <a:schemeClr val="accent2"/>
              </a:buClr>
              <a:buFont typeface="Arial"/>
              <a:buChar char="•"/>
              <a:tabLst>
                <a:tab pos="12573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Cr:	1.12 mg/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	(0.51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/>
              </a:rPr>
              <a:t>–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0.95 mg/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dL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buClr>
                <a:schemeClr val="accent2"/>
              </a:buClr>
              <a:tabLst>
                <a:tab pos="12573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UA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with no infection 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accent2"/>
              </a:buClr>
              <a:tabLst>
                <a:tab pos="12573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All other lab tests were negative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accent2"/>
              </a:buClr>
              <a:tabLst>
                <a:tab pos="1257300" algn="l"/>
              </a:tabLst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8688" y="4728011"/>
            <a:ext cx="5216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*</a:t>
            </a:r>
            <a:r>
              <a:rPr lang="en-GB" sz="700" dirty="0" err="1"/>
              <a:t>Alere</a:t>
            </a:r>
            <a:r>
              <a:rPr lang="en-GB" sz="700" dirty="0"/>
              <a:t> Triage</a:t>
            </a:r>
            <a:r>
              <a:rPr lang="en-GB" sz="700" baseline="30000" dirty="0"/>
              <a:t>®</a:t>
            </a:r>
            <a:r>
              <a:rPr lang="en-GB" sz="700" dirty="0"/>
              <a:t> BNP Test on the  Beckman Coulter</a:t>
            </a:r>
            <a:r>
              <a:rPr lang="en-GB" sz="700" baseline="30000" dirty="0"/>
              <a:t>®</a:t>
            </a:r>
            <a:r>
              <a:rPr lang="en-GB" sz="700" dirty="0"/>
              <a:t> Immunoassay System. </a:t>
            </a:r>
            <a:r>
              <a:rPr lang="en-GB" sz="700" baseline="30000" dirty="0"/>
              <a:t>#</a:t>
            </a:r>
            <a:r>
              <a:rPr lang="en-GB" sz="700" dirty="0" err="1"/>
              <a:t>Advia</a:t>
            </a:r>
            <a:r>
              <a:rPr lang="en-GB" sz="700" dirty="0"/>
              <a:t> Centaur immunochemistry </a:t>
            </a:r>
            <a:r>
              <a:rPr lang="en-GB" sz="700" dirty="0" err="1"/>
              <a:t>analyzer</a:t>
            </a:r>
            <a:r>
              <a:rPr lang="en-GB" sz="700" dirty="0"/>
              <a:t> (Siemens Medical Solutions Diagnostics)</a:t>
            </a:r>
          </a:p>
          <a:p>
            <a:r>
              <a:rPr lang="en-GB" sz="700" dirty="0" smtClean="0"/>
              <a:t>BNP=B-type </a:t>
            </a:r>
            <a:r>
              <a:rPr lang="en-GB" sz="700" dirty="0"/>
              <a:t>natriuretic peptide; Cr=creatinine; UA=urinalysis; </a:t>
            </a:r>
            <a:r>
              <a:rPr lang="en-GB" sz="700" dirty="0" smtClean="0"/>
              <a:t>WBC=white </a:t>
            </a:r>
            <a:r>
              <a:rPr lang="en-GB" sz="700" dirty="0"/>
              <a:t>blood cell count</a:t>
            </a:r>
            <a:endParaRPr lang="en-US" sz="7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1046132" y="1359467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6801248" y="123986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Oval 102"/>
          <p:cNvSpPr/>
          <p:nvPr/>
        </p:nvSpPr>
        <p:spPr>
          <a:xfrm>
            <a:off x="1400461" y="1143671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02268" y="1061651"/>
            <a:ext cx="578153" cy="578153"/>
            <a:chOff x="844373" y="1681272"/>
            <a:chExt cx="578153" cy="578153"/>
          </a:xfrm>
        </p:grpSpPr>
        <p:sp>
          <p:nvSpPr>
            <p:cNvPr id="108" name="Oval 107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9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110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449886" y="1222776"/>
            <a:ext cx="250965" cy="288926"/>
            <a:chOff x="890003" y="1271537"/>
            <a:chExt cx="1056605" cy="1216426"/>
          </a:xfrm>
          <a:solidFill>
            <a:schemeClr val="tx2"/>
          </a:solidFill>
          <a:effectLst/>
        </p:grpSpPr>
        <p:sp>
          <p:nvSpPr>
            <p:cNvPr id="5" name="Rectangle 4"/>
            <p:cNvSpPr/>
            <p:nvPr/>
          </p:nvSpPr>
          <p:spPr>
            <a:xfrm>
              <a:off x="1330995" y="1425005"/>
              <a:ext cx="565767" cy="646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9" name="Group 20"/>
            <p:cNvGrpSpPr>
              <a:grpSpLocks noChangeAspect="1"/>
            </p:cNvGrpSpPr>
            <p:nvPr/>
          </p:nvGrpSpPr>
          <p:grpSpPr bwMode="auto">
            <a:xfrm>
              <a:off x="890003" y="1271537"/>
              <a:ext cx="1056605" cy="1216426"/>
              <a:chOff x="2290" y="1344"/>
              <a:chExt cx="357" cy="411"/>
            </a:xfrm>
            <a:grpFill/>
          </p:grpSpPr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550" y="1545"/>
                <a:ext cx="61" cy="14"/>
              </a:xfrm>
              <a:custGeom>
                <a:avLst/>
                <a:gdLst>
                  <a:gd name="T0" fmla="*/ 26 w 26"/>
                  <a:gd name="T1" fmla="*/ 0 h 6"/>
                  <a:gd name="T2" fmla="*/ 0 w 26"/>
                  <a:gd name="T3" fmla="*/ 0 h 6"/>
                  <a:gd name="T4" fmla="*/ 4 w 26"/>
                  <a:gd name="T5" fmla="*/ 6 h 6"/>
                  <a:gd name="T6" fmla="*/ 26 w 26"/>
                  <a:gd name="T7" fmla="*/ 6 h 6"/>
                  <a:gd name="T8" fmla="*/ 26 w 2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3" y="4"/>
                      <a:pt x="4" y="6"/>
                    </a:cubicBezTo>
                    <a:cubicBezTo>
                      <a:pt x="26" y="6"/>
                      <a:pt x="26" y="6"/>
                      <a:pt x="26" y="6"/>
                    </a:cubicBezTo>
                    <a:lnTo>
                      <a:pt x="26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425" y="1503"/>
                <a:ext cx="19" cy="75"/>
              </a:xfrm>
              <a:custGeom>
                <a:avLst/>
                <a:gdLst>
                  <a:gd name="T0" fmla="*/ 4 w 8"/>
                  <a:gd name="T1" fmla="*/ 1 h 32"/>
                  <a:gd name="T2" fmla="*/ 0 w 8"/>
                  <a:gd name="T3" fmla="*/ 0 h 32"/>
                  <a:gd name="T4" fmla="*/ 0 w 8"/>
                  <a:gd name="T5" fmla="*/ 32 h 32"/>
                  <a:gd name="T6" fmla="*/ 8 w 8"/>
                  <a:gd name="T7" fmla="*/ 5 h 32"/>
                  <a:gd name="T8" fmla="*/ 8 w 8"/>
                  <a:gd name="T9" fmla="*/ 0 h 32"/>
                  <a:gd name="T10" fmla="*/ 4 w 8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5"/>
                      <a:pt x="6" y="14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557" y="1578"/>
                <a:ext cx="54" cy="17"/>
              </a:xfrm>
              <a:custGeom>
                <a:avLst/>
                <a:gdLst>
                  <a:gd name="T0" fmla="*/ 23 w 23"/>
                  <a:gd name="T1" fmla="*/ 7 h 7"/>
                  <a:gd name="T2" fmla="*/ 23 w 23"/>
                  <a:gd name="T3" fmla="*/ 0 h 7"/>
                  <a:gd name="T4" fmla="*/ 2 w 23"/>
                  <a:gd name="T5" fmla="*/ 0 h 7"/>
                  <a:gd name="T6" fmla="*/ 0 w 23"/>
                  <a:gd name="T7" fmla="*/ 7 h 7"/>
                  <a:gd name="T8" fmla="*/ 23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1" y="5"/>
                      <a:pt x="0" y="7"/>
                    </a:cubicBezTo>
                    <a:lnTo>
                      <a:pt x="23" y="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467" y="1545"/>
                <a:ext cx="22" cy="14"/>
              </a:xfrm>
              <a:custGeom>
                <a:avLst/>
                <a:gdLst>
                  <a:gd name="T0" fmla="*/ 9 w 9"/>
                  <a:gd name="T1" fmla="*/ 0 h 6"/>
                  <a:gd name="T2" fmla="*/ 2 w 9"/>
                  <a:gd name="T3" fmla="*/ 0 h 6"/>
                  <a:gd name="T4" fmla="*/ 0 w 9"/>
                  <a:gd name="T5" fmla="*/ 6 h 6"/>
                  <a:gd name="T6" fmla="*/ 5 w 9"/>
                  <a:gd name="T7" fmla="*/ 6 h 6"/>
                  <a:gd name="T8" fmla="*/ 7 w 9"/>
                  <a:gd name="T9" fmla="*/ 3 h 6"/>
                  <a:gd name="T10" fmla="*/ 9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7" y="2"/>
                      <a:pt x="8" y="1"/>
                      <a:pt x="9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2425" y="1344"/>
                <a:ext cx="222" cy="298"/>
              </a:xfrm>
              <a:custGeom>
                <a:avLst/>
                <a:gdLst>
                  <a:gd name="T0" fmla="*/ 80 w 94"/>
                  <a:gd name="T1" fmla="*/ 8 h 126"/>
                  <a:gd name="T2" fmla="*/ 66 w 94"/>
                  <a:gd name="T3" fmla="*/ 8 h 126"/>
                  <a:gd name="T4" fmla="*/ 54 w 94"/>
                  <a:gd name="T5" fmla="*/ 0 h 126"/>
                  <a:gd name="T6" fmla="*/ 40 w 94"/>
                  <a:gd name="T7" fmla="*/ 0 h 126"/>
                  <a:gd name="T8" fmla="*/ 28 w 94"/>
                  <a:gd name="T9" fmla="*/ 8 h 126"/>
                  <a:gd name="T10" fmla="*/ 14 w 94"/>
                  <a:gd name="T11" fmla="*/ 8 h 126"/>
                  <a:gd name="T12" fmla="*/ 0 w 94"/>
                  <a:gd name="T13" fmla="*/ 22 h 126"/>
                  <a:gd name="T14" fmla="*/ 0 w 94"/>
                  <a:gd name="T15" fmla="*/ 41 h 126"/>
                  <a:gd name="T16" fmla="*/ 4 w 94"/>
                  <a:gd name="T17" fmla="*/ 40 h 126"/>
                  <a:gd name="T18" fmla="*/ 8 w 94"/>
                  <a:gd name="T19" fmla="*/ 41 h 126"/>
                  <a:gd name="T20" fmla="*/ 8 w 94"/>
                  <a:gd name="T21" fmla="*/ 22 h 126"/>
                  <a:gd name="T22" fmla="*/ 31 w 94"/>
                  <a:gd name="T23" fmla="*/ 22 h 126"/>
                  <a:gd name="T24" fmla="*/ 40 w 94"/>
                  <a:gd name="T25" fmla="*/ 26 h 126"/>
                  <a:gd name="T26" fmla="*/ 54 w 94"/>
                  <a:gd name="T27" fmla="*/ 26 h 126"/>
                  <a:gd name="T28" fmla="*/ 62 w 94"/>
                  <a:gd name="T29" fmla="*/ 22 h 126"/>
                  <a:gd name="T30" fmla="*/ 85 w 94"/>
                  <a:gd name="T31" fmla="*/ 22 h 126"/>
                  <a:gd name="T32" fmla="*/ 85 w 94"/>
                  <a:gd name="T33" fmla="*/ 112 h 126"/>
                  <a:gd name="T34" fmla="*/ 50 w 94"/>
                  <a:gd name="T35" fmla="*/ 112 h 126"/>
                  <a:gd name="T36" fmla="*/ 44 w 94"/>
                  <a:gd name="T37" fmla="*/ 115 h 126"/>
                  <a:gd name="T38" fmla="*/ 40 w 94"/>
                  <a:gd name="T39" fmla="*/ 115 h 126"/>
                  <a:gd name="T40" fmla="*/ 37 w 94"/>
                  <a:gd name="T41" fmla="*/ 121 h 126"/>
                  <a:gd name="T42" fmla="*/ 37 w 94"/>
                  <a:gd name="T43" fmla="*/ 124 h 126"/>
                  <a:gd name="T44" fmla="*/ 38 w 94"/>
                  <a:gd name="T45" fmla="*/ 126 h 126"/>
                  <a:gd name="T46" fmla="*/ 80 w 94"/>
                  <a:gd name="T47" fmla="*/ 126 h 126"/>
                  <a:gd name="T48" fmla="*/ 94 w 94"/>
                  <a:gd name="T49" fmla="*/ 112 h 126"/>
                  <a:gd name="T50" fmla="*/ 94 w 94"/>
                  <a:gd name="T51" fmla="*/ 22 h 126"/>
                  <a:gd name="T52" fmla="*/ 80 w 94"/>
                  <a:gd name="T53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126">
                    <a:moveTo>
                      <a:pt x="80" y="8"/>
                    </a:moveTo>
                    <a:cubicBezTo>
                      <a:pt x="66" y="8"/>
                      <a:pt x="66" y="8"/>
                      <a:pt x="66" y="8"/>
                    </a:cubicBezTo>
                    <a:cubicBezTo>
                      <a:pt x="64" y="3"/>
                      <a:pt x="59" y="0"/>
                      <a:pt x="5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4" y="0"/>
                      <a:pt x="30" y="3"/>
                      <a:pt x="2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6" y="8"/>
                      <a:pt x="0" y="14"/>
                      <a:pt x="0" y="2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6" y="26"/>
                      <a:pt x="40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7" y="26"/>
                      <a:pt x="60" y="25"/>
                      <a:pt x="6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8" y="113"/>
                      <a:pt x="46" y="114"/>
                      <a:pt x="44" y="115"/>
                    </a:cubicBezTo>
                    <a:cubicBezTo>
                      <a:pt x="43" y="115"/>
                      <a:pt x="41" y="115"/>
                      <a:pt x="40" y="115"/>
                    </a:cubicBezTo>
                    <a:cubicBezTo>
                      <a:pt x="38" y="118"/>
                      <a:pt x="37" y="120"/>
                      <a:pt x="37" y="121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4"/>
                      <a:pt x="38" y="125"/>
                      <a:pt x="38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7" y="126"/>
                      <a:pt x="94" y="120"/>
                      <a:pt x="94" y="11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4"/>
                      <a:pt x="87" y="8"/>
                      <a:pt x="80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2458" y="1578"/>
                <a:ext cx="23" cy="17"/>
              </a:xfrm>
              <a:custGeom>
                <a:avLst/>
                <a:gdLst>
                  <a:gd name="T0" fmla="*/ 9 w 10"/>
                  <a:gd name="T1" fmla="*/ 2 h 7"/>
                  <a:gd name="T2" fmla="*/ 8 w 10"/>
                  <a:gd name="T3" fmla="*/ 0 h 7"/>
                  <a:gd name="T4" fmla="*/ 2 w 10"/>
                  <a:gd name="T5" fmla="*/ 0 h 7"/>
                  <a:gd name="T6" fmla="*/ 0 w 10"/>
                  <a:gd name="T7" fmla="*/ 5 h 7"/>
                  <a:gd name="T8" fmla="*/ 0 w 10"/>
                  <a:gd name="T9" fmla="*/ 7 h 7"/>
                  <a:gd name="T10" fmla="*/ 10 w 10"/>
                  <a:gd name="T11" fmla="*/ 7 h 7"/>
                  <a:gd name="T12" fmla="*/ 9 w 10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2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5"/>
                      <a:pt x="9" y="4"/>
                      <a:pt x="9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2439" y="1609"/>
                <a:ext cx="40" cy="33"/>
              </a:xfrm>
              <a:custGeom>
                <a:avLst/>
                <a:gdLst>
                  <a:gd name="T0" fmla="*/ 6 w 17"/>
                  <a:gd name="T1" fmla="*/ 0 h 14"/>
                  <a:gd name="T2" fmla="*/ 5 w 17"/>
                  <a:gd name="T3" fmla="*/ 2 h 14"/>
                  <a:gd name="T4" fmla="*/ 0 w 17"/>
                  <a:gd name="T5" fmla="*/ 11 h 14"/>
                  <a:gd name="T6" fmla="*/ 8 w 17"/>
                  <a:gd name="T7" fmla="*/ 14 h 14"/>
                  <a:gd name="T8" fmla="*/ 15 w 17"/>
                  <a:gd name="T9" fmla="*/ 14 h 14"/>
                  <a:gd name="T10" fmla="*/ 15 w 17"/>
                  <a:gd name="T11" fmla="*/ 9 h 14"/>
                  <a:gd name="T12" fmla="*/ 17 w 17"/>
                  <a:gd name="T13" fmla="*/ 0 h 14"/>
                  <a:gd name="T14" fmla="*/ 6 w 17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4">
                    <a:moveTo>
                      <a:pt x="6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3" y="8"/>
                      <a:pt x="0" y="11"/>
                    </a:cubicBezTo>
                    <a:cubicBezTo>
                      <a:pt x="2" y="13"/>
                      <a:pt x="5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2"/>
                      <a:pt x="15" y="11"/>
                      <a:pt x="15" y="9"/>
                    </a:cubicBezTo>
                    <a:cubicBezTo>
                      <a:pt x="15" y="6"/>
                      <a:pt x="16" y="3"/>
                      <a:pt x="17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2479" y="1512"/>
                <a:ext cx="132" cy="14"/>
              </a:xfrm>
              <a:custGeom>
                <a:avLst/>
                <a:gdLst>
                  <a:gd name="T0" fmla="*/ 132 w 132"/>
                  <a:gd name="T1" fmla="*/ 0 h 14"/>
                  <a:gd name="T2" fmla="*/ 5 w 132"/>
                  <a:gd name="T3" fmla="*/ 0 h 14"/>
                  <a:gd name="T4" fmla="*/ 0 w 132"/>
                  <a:gd name="T5" fmla="*/ 14 h 14"/>
                  <a:gd name="T6" fmla="*/ 132 w 132"/>
                  <a:gd name="T7" fmla="*/ 14 h 14"/>
                  <a:gd name="T8" fmla="*/ 132 w 13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">
                    <a:moveTo>
                      <a:pt x="132" y="0"/>
                    </a:moveTo>
                    <a:lnTo>
                      <a:pt x="5" y="0"/>
                    </a:lnTo>
                    <a:lnTo>
                      <a:pt x="0" y="14"/>
                    </a:lnTo>
                    <a:lnTo>
                      <a:pt x="132" y="14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Oval 29"/>
              <p:cNvSpPr>
                <a:spLocks noChangeArrowheads="1"/>
              </p:cNvSpPr>
              <p:nvPr/>
            </p:nvSpPr>
            <p:spPr bwMode="auto">
              <a:xfrm>
                <a:off x="2510" y="1564"/>
                <a:ext cx="19" cy="19"/>
              </a:xfrm>
              <a:prstGeom prst="ellipse">
                <a:avLst/>
              </a:pr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2290" y="1443"/>
                <a:ext cx="267" cy="312"/>
              </a:xfrm>
              <a:custGeom>
                <a:avLst/>
                <a:gdLst>
                  <a:gd name="T0" fmla="*/ 96 w 113"/>
                  <a:gd name="T1" fmla="*/ 92 h 132"/>
                  <a:gd name="T2" fmla="*/ 91 w 113"/>
                  <a:gd name="T3" fmla="*/ 79 h 132"/>
                  <a:gd name="T4" fmla="*/ 101 w 113"/>
                  <a:gd name="T5" fmla="*/ 70 h 132"/>
                  <a:gd name="T6" fmla="*/ 112 w 113"/>
                  <a:gd name="T7" fmla="*/ 52 h 132"/>
                  <a:gd name="T8" fmla="*/ 93 w 113"/>
                  <a:gd name="T9" fmla="*/ 40 h 132"/>
                  <a:gd name="T10" fmla="*/ 81 w 113"/>
                  <a:gd name="T11" fmla="*/ 55 h 132"/>
                  <a:gd name="T12" fmla="*/ 85 w 113"/>
                  <a:gd name="T13" fmla="*/ 65 h 132"/>
                  <a:gd name="T14" fmla="*/ 81 w 113"/>
                  <a:gd name="T15" fmla="*/ 85 h 132"/>
                  <a:gd name="T16" fmla="*/ 90 w 113"/>
                  <a:gd name="T17" fmla="*/ 103 h 132"/>
                  <a:gd name="T18" fmla="*/ 95 w 113"/>
                  <a:gd name="T19" fmla="*/ 110 h 132"/>
                  <a:gd name="T20" fmla="*/ 68 w 113"/>
                  <a:gd name="T21" fmla="*/ 116 h 132"/>
                  <a:gd name="T22" fmla="*/ 46 w 113"/>
                  <a:gd name="T23" fmla="*/ 87 h 132"/>
                  <a:gd name="T24" fmla="*/ 55 w 113"/>
                  <a:gd name="T25" fmla="*/ 82 h 132"/>
                  <a:gd name="T26" fmla="*/ 83 w 113"/>
                  <a:gd name="T27" fmla="*/ 18 h 132"/>
                  <a:gd name="T28" fmla="*/ 83 w 113"/>
                  <a:gd name="T29" fmla="*/ 15 h 132"/>
                  <a:gd name="T30" fmla="*/ 71 w 113"/>
                  <a:gd name="T31" fmla="*/ 6 h 132"/>
                  <a:gd name="T32" fmla="*/ 61 w 113"/>
                  <a:gd name="T33" fmla="*/ 0 h 132"/>
                  <a:gd name="T34" fmla="*/ 53 w 113"/>
                  <a:gd name="T35" fmla="*/ 14 h 132"/>
                  <a:gd name="T36" fmla="*/ 70 w 113"/>
                  <a:gd name="T37" fmla="*/ 18 h 132"/>
                  <a:gd name="T38" fmla="*/ 71 w 113"/>
                  <a:gd name="T39" fmla="*/ 21 h 132"/>
                  <a:gd name="T40" fmla="*/ 51 w 113"/>
                  <a:gd name="T41" fmla="*/ 70 h 132"/>
                  <a:gd name="T42" fmla="*/ 27 w 113"/>
                  <a:gd name="T43" fmla="*/ 65 h 132"/>
                  <a:gd name="T44" fmla="*/ 12 w 113"/>
                  <a:gd name="T45" fmla="*/ 18 h 132"/>
                  <a:gd name="T46" fmla="*/ 22 w 113"/>
                  <a:gd name="T47" fmla="*/ 24 h 132"/>
                  <a:gd name="T48" fmla="*/ 30 w 113"/>
                  <a:gd name="T49" fmla="*/ 10 h 132"/>
                  <a:gd name="T50" fmla="*/ 13 w 113"/>
                  <a:gd name="T51" fmla="*/ 6 h 132"/>
                  <a:gd name="T52" fmla="*/ 2 w 113"/>
                  <a:gd name="T53" fmla="*/ 10 h 132"/>
                  <a:gd name="T54" fmla="*/ 1 w 113"/>
                  <a:gd name="T55" fmla="*/ 18 h 132"/>
                  <a:gd name="T56" fmla="*/ 17 w 113"/>
                  <a:gd name="T57" fmla="*/ 72 h 132"/>
                  <a:gd name="T58" fmla="*/ 35 w 113"/>
                  <a:gd name="T59" fmla="*/ 82 h 132"/>
                  <a:gd name="T60" fmla="*/ 36 w 113"/>
                  <a:gd name="T61" fmla="*/ 99 h 132"/>
                  <a:gd name="T62" fmla="*/ 98 w 113"/>
                  <a:gd name="T63" fmla="*/ 124 h 132"/>
                  <a:gd name="T64" fmla="*/ 105 w 113"/>
                  <a:gd name="T65" fmla="*/ 10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" h="132">
                    <a:moveTo>
                      <a:pt x="99" y="95"/>
                    </a:moveTo>
                    <a:cubicBezTo>
                      <a:pt x="98" y="94"/>
                      <a:pt x="97" y="93"/>
                      <a:pt x="96" y="92"/>
                    </a:cubicBezTo>
                    <a:cubicBezTo>
                      <a:pt x="94" y="90"/>
                      <a:pt x="93" y="87"/>
                      <a:pt x="92" y="82"/>
                    </a:cubicBezTo>
                    <a:cubicBezTo>
                      <a:pt x="92" y="81"/>
                      <a:pt x="91" y="80"/>
                      <a:pt x="91" y="79"/>
                    </a:cubicBezTo>
                    <a:cubicBezTo>
                      <a:pt x="91" y="77"/>
                      <a:pt x="93" y="74"/>
                      <a:pt x="95" y="71"/>
                    </a:cubicBezTo>
                    <a:cubicBezTo>
                      <a:pt x="97" y="71"/>
                      <a:pt x="99" y="71"/>
                      <a:pt x="101" y="70"/>
                    </a:cubicBezTo>
                    <a:cubicBezTo>
                      <a:pt x="105" y="69"/>
                      <a:pt x="108" y="67"/>
                      <a:pt x="110" y="63"/>
                    </a:cubicBezTo>
                    <a:cubicBezTo>
                      <a:pt x="112" y="60"/>
                      <a:pt x="113" y="56"/>
                      <a:pt x="112" y="52"/>
                    </a:cubicBezTo>
                    <a:cubicBezTo>
                      <a:pt x="111" y="47"/>
                      <a:pt x="109" y="44"/>
                      <a:pt x="105" y="42"/>
                    </a:cubicBezTo>
                    <a:cubicBezTo>
                      <a:pt x="102" y="40"/>
                      <a:pt x="97" y="39"/>
                      <a:pt x="93" y="40"/>
                    </a:cubicBezTo>
                    <a:cubicBezTo>
                      <a:pt x="89" y="41"/>
                      <a:pt x="86" y="43"/>
                      <a:pt x="84" y="47"/>
                    </a:cubicBezTo>
                    <a:cubicBezTo>
                      <a:pt x="82" y="49"/>
                      <a:pt x="81" y="52"/>
                      <a:pt x="81" y="55"/>
                    </a:cubicBezTo>
                    <a:cubicBezTo>
                      <a:pt x="81" y="56"/>
                      <a:pt x="82" y="57"/>
                      <a:pt x="82" y="59"/>
                    </a:cubicBezTo>
                    <a:cubicBezTo>
                      <a:pt x="82" y="61"/>
                      <a:pt x="84" y="63"/>
                      <a:pt x="85" y="65"/>
                    </a:cubicBezTo>
                    <a:cubicBezTo>
                      <a:pt x="83" y="69"/>
                      <a:pt x="80" y="74"/>
                      <a:pt x="80" y="79"/>
                    </a:cubicBezTo>
                    <a:cubicBezTo>
                      <a:pt x="80" y="81"/>
                      <a:pt x="80" y="83"/>
                      <a:pt x="81" y="85"/>
                    </a:cubicBezTo>
                    <a:cubicBezTo>
                      <a:pt x="82" y="91"/>
                      <a:pt x="84" y="95"/>
                      <a:pt x="87" y="99"/>
                    </a:cubicBezTo>
                    <a:cubicBezTo>
                      <a:pt x="88" y="101"/>
                      <a:pt x="89" y="102"/>
                      <a:pt x="90" y="103"/>
                    </a:cubicBezTo>
                    <a:cubicBezTo>
                      <a:pt x="92" y="105"/>
                      <a:pt x="94" y="107"/>
                      <a:pt x="95" y="109"/>
                    </a:cubicBezTo>
                    <a:cubicBezTo>
                      <a:pt x="95" y="109"/>
                      <a:pt x="95" y="110"/>
                      <a:pt x="95" y="110"/>
                    </a:cubicBezTo>
                    <a:cubicBezTo>
                      <a:pt x="95" y="111"/>
                      <a:pt x="94" y="112"/>
                      <a:pt x="92" y="114"/>
                    </a:cubicBezTo>
                    <a:cubicBezTo>
                      <a:pt x="85" y="119"/>
                      <a:pt x="76" y="120"/>
                      <a:pt x="68" y="116"/>
                    </a:cubicBezTo>
                    <a:cubicBezTo>
                      <a:pt x="60" y="113"/>
                      <a:pt x="49" y="107"/>
                      <a:pt x="47" y="97"/>
                    </a:cubicBezTo>
                    <a:cubicBezTo>
                      <a:pt x="46" y="94"/>
                      <a:pt x="46" y="90"/>
                      <a:pt x="46" y="87"/>
                    </a:cubicBezTo>
                    <a:cubicBezTo>
                      <a:pt x="46" y="85"/>
                      <a:pt x="46" y="83"/>
                      <a:pt x="46" y="82"/>
                    </a:cubicBezTo>
                    <a:cubicBezTo>
                      <a:pt x="49" y="82"/>
                      <a:pt x="55" y="82"/>
                      <a:pt x="55" y="82"/>
                    </a:cubicBezTo>
                    <a:cubicBezTo>
                      <a:pt x="63" y="82"/>
                      <a:pt x="65" y="74"/>
                      <a:pt x="66" y="71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7"/>
                      <a:pt x="83" y="16"/>
                      <a:pt x="83" y="15"/>
                    </a:cubicBezTo>
                    <a:cubicBezTo>
                      <a:pt x="83" y="12"/>
                      <a:pt x="82" y="11"/>
                      <a:pt x="81" y="10"/>
                    </a:cubicBezTo>
                    <a:cubicBezTo>
                      <a:pt x="79" y="7"/>
                      <a:pt x="76" y="6"/>
                      <a:pt x="71" y="6"/>
                    </a:cubicBezTo>
                    <a:cubicBezTo>
                      <a:pt x="71" y="6"/>
                      <a:pt x="71" y="6"/>
                      <a:pt x="70" y="6"/>
                    </a:cubicBezTo>
                    <a:cubicBezTo>
                      <a:pt x="68" y="2"/>
                      <a:pt x="65" y="0"/>
                      <a:pt x="61" y="0"/>
                    </a:cubicBezTo>
                    <a:cubicBezTo>
                      <a:pt x="58" y="0"/>
                      <a:pt x="53" y="2"/>
                      <a:pt x="53" y="10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22"/>
                      <a:pt x="58" y="24"/>
                      <a:pt x="61" y="24"/>
                    </a:cubicBezTo>
                    <a:cubicBezTo>
                      <a:pt x="65" y="24"/>
                      <a:pt x="68" y="21"/>
                      <a:pt x="70" y="18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1" y="18"/>
                      <a:pt x="71" y="19"/>
                      <a:pt x="71" y="21"/>
                    </a:cubicBezTo>
                    <a:cubicBezTo>
                      <a:pt x="71" y="21"/>
                      <a:pt x="57" y="64"/>
                      <a:pt x="57" y="65"/>
                    </a:cubicBezTo>
                    <a:cubicBezTo>
                      <a:pt x="55" y="70"/>
                      <a:pt x="53" y="70"/>
                      <a:pt x="51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0" y="70"/>
                      <a:pt x="29" y="69"/>
                      <a:pt x="27" y="65"/>
                    </a:cubicBezTo>
                    <a:cubicBezTo>
                      <a:pt x="27" y="64"/>
                      <a:pt x="13" y="21"/>
                      <a:pt x="13" y="21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5" y="21"/>
                      <a:pt x="18" y="24"/>
                      <a:pt x="22" y="24"/>
                    </a:cubicBezTo>
                    <a:cubicBezTo>
                      <a:pt x="25" y="24"/>
                      <a:pt x="30" y="22"/>
                      <a:pt x="30" y="14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2"/>
                      <a:pt x="25" y="0"/>
                      <a:pt x="22" y="0"/>
                    </a:cubicBezTo>
                    <a:cubicBezTo>
                      <a:pt x="18" y="0"/>
                      <a:pt x="15" y="2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6"/>
                      <a:pt x="5" y="6"/>
                      <a:pt x="2" y="10"/>
                    </a:cubicBezTo>
                    <a:cubicBezTo>
                      <a:pt x="1" y="11"/>
                      <a:pt x="0" y="12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9" y="77"/>
                      <a:pt x="22" y="82"/>
                      <a:pt x="29" y="82"/>
                    </a:cubicBezTo>
                    <a:cubicBezTo>
                      <a:pt x="29" y="82"/>
                      <a:pt x="32" y="82"/>
                      <a:pt x="35" y="82"/>
                    </a:cubicBezTo>
                    <a:cubicBezTo>
                      <a:pt x="34" y="83"/>
                      <a:pt x="34" y="85"/>
                      <a:pt x="34" y="87"/>
                    </a:cubicBezTo>
                    <a:cubicBezTo>
                      <a:pt x="34" y="92"/>
                      <a:pt x="35" y="97"/>
                      <a:pt x="36" y="99"/>
                    </a:cubicBezTo>
                    <a:cubicBezTo>
                      <a:pt x="39" y="114"/>
                      <a:pt x="53" y="122"/>
                      <a:pt x="64" y="127"/>
                    </a:cubicBezTo>
                    <a:cubicBezTo>
                      <a:pt x="76" y="132"/>
                      <a:pt x="88" y="130"/>
                      <a:pt x="98" y="124"/>
                    </a:cubicBezTo>
                    <a:cubicBezTo>
                      <a:pt x="104" y="119"/>
                      <a:pt x="106" y="115"/>
                      <a:pt x="106" y="110"/>
                    </a:cubicBezTo>
                    <a:cubicBezTo>
                      <a:pt x="106" y="108"/>
                      <a:pt x="106" y="106"/>
                      <a:pt x="105" y="104"/>
                    </a:cubicBezTo>
                    <a:cubicBezTo>
                      <a:pt x="103" y="100"/>
                      <a:pt x="101" y="98"/>
                      <a:pt x="99" y="9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Oval 31"/>
              <p:cNvSpPr>
                <a:spLocks noChangeArrowheads="1"/>
              </p:cNvSpPr>
              <p:nvPr/>
            </p:nvSpPr>
            <p:spPr bwMode="auto">
              <a:xfrm>
                <a:off x="2496" y="1550"/>
                <a:ext cx="49" cy="49"/>
              </a:xfrm>
              <a:prstGeom prst="ellipse">
                <a:avLst/>
              </a:pr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2496" y="1425"/>
                <a:ext cx="99" cy="68"/>
              </a:xfrm>
              <a:custGeom>
                <a:avLst/>
                <a:gdLst>
                  <a:gd name="T0" fmla="*/ 0 w 42"/>
                  <a:gd name="T1" fmla="*/ 24 h 29"/>
                  <a:gd name="T2" fmla="*/ 6 w 42"/>
                  <a:gd name="T3" fmla="*/ 0 h 29"/>
                  <a:gd name="T4" fmla="*/ 18 w 42"/>
                  <a:gd name="T5" fmla="*/ 29 h 29"/>
                  <a:gd name="T6" fmla="*/ 30 w 42"/>
                  <a:gd name="T7" fmla="*/ 9 h 29"/>
                  <a:gd name="T8" fmla="*/ 42 w 4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0" y="2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30" y="8"/>
                      <a:pt x="30" y="9"/>
                    </a:cubicBezTo>
                    <a:cubicBezTo>
                      <a:pt x="31" y="10"/>
                      <a:pt x="42" y="29"/>
                      <a:pt x="42" y="29"/>
                    </a:cubicBezTo>
                  </a:path>
                </a:pathLst>
              </a:custGeom>
              <a:noFill/>
              <a:ln w="63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12" name="Rectangle 111"/>
          <p:cNvSpPr/>
          <p:nvPr/>
        </p:nvSpPr>
        <p:spPr>
          <a:xfrm>
            <a:off x="296205" y="1693188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121" name="Rectangle 120">
            <a:hlinkClick r:id="rId2" action="ppaction://hlinksldjump"/>
          </p:cNvPr>
          <p:cNvSpPr/>
          <p:nvPr/>
        </p:nvSpPr>
        <p:spPr>
          <a:xfrm>
            <a:off x="6705538" y="1159171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Rectangle 121">
            <a:hlinkClick r:id="rId2" action="ppaction://hlinksldjump"/>
          </p:cNvPr>
          <p:cNvSpPr/>
          <p:nvPr/>
        </p:nvSpPr>
        <p:spPr>
          <a:xfrm>
            <a:off x="230812" y="878104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44" name="Isosceles Triangle 43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Rectangle 46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0" name="Straight Connector 49"/>
          <p:cNvCxnSpPr>
            <a:endCxn id="51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9" name="Oval 58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al 59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5" name="Group 64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6" name="Oval 65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ight Arrow 67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1" name="Rectangle 70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562894" y="1321595"/>
            <a:ext cx="5364440" cy="35655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lvl="0"/>
            <a:r>
              <a:rPr lang="en-GB" b="1" dirty="0">
                <a:solidFill>
                  <a:prstClr val="black"/>
                </a:solidFill>
              </a:rPr>
              <a:t>Deborah Diercks, </a:t>
            </a:r>
            <a:r>
              <a:rPr lang="en-GB" dirty="0">
                <a:solidFill>
                  <a:prstClr val="black"/>
                </a:solidFill>
              </a:rPr>
              <a:t>MD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rgbClr val="923222"/>
                </a:solidFill>
              </a:rPr>
              <a:t>Professor, University of Texas Southwestern </a:t>
            </a:r>
            <a:br>
              <a:rPr lang="en-GB" sz="1400" dirty="0">
                <a:solidFill>
                  <a:srgbClr val="923222"/>
                </a:solidFill>
              </a:rPr>
            </a:br>
            <a:r>
              <a:rPr lang="en-GB" sz="1400" dirty="0">
                <a:solidFill>
                  <a:srgbClr val="923222"/>
                </a:solidFill>
              </a:rPr>
              <a:t>(Dallas, TX; USA)</a:t>
            </a:r>
          </a:p>
          <a:p>
            <a:pPr marL="285750" indent="-285750">
              <a:spcAft>
                <a:spcPts val="1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Chair of Emergency Medicine</a:t>
            </a:r>
          </a:p>
        </p:txBody>
      </p:sp>
      <p:sp>
        <p:nvSpPr>
          <p:cNvPr id="225" name="Oval 224"/>
          <p:cNvSpPr/>
          <p:nvPr/>
        </p:nvSpPr>
        <p:spPr>
          <a:xfrm>
            <a:off x="502268" y="1080981"/>
            <a:ext cx="578153" cy="5781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1046132" y="1353397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153195" y="1682453"/>
            <a:ext cx="1258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CASE INTRODUCTION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6802616" y="121151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9" name="Oval 22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3" name="Group 11"/>
          <p:cNvGrpSpPr>
            <a:grpSpLocks noChangeAspect="1"/>
          </p:cNvGrpSpPr>
          <p:nvPr/>
        </p:nvGrpSpPr>
        <p:grpSpPr bwMode="auto">
          <a:xfrm>
            <a:off x="660671" y="1201502"/>
            <a:ext cx="267747" cy="334467"/>
            <a:chOff x="720" y="1673"/>
            <a:chExt cx="309" cy="386"/>
          </a:xfrm>
          <a:solidFill>
            <a:schemeClr val="accent2"/>
          </a:solidFill>
        </p:grpSpPr>
        <p:sp>
          <p:nvSpPr>
            <p:cNvPr id="234" name="Freeform 12"/>
            <p:cNvSpPr>
              <a:spLocks noEditPoints="1"/>
            </p:cNvSpPr>
            <p:nvPr/>
          </p:nvSpPr>
          <p:spPr bwMode="auto">
            <a:xfrm>
              <a:off x="720" y="1673"/>
              <a:ext cx="309" cy="386"/>
            </a:xfrm>
            <a:custGeom>
              <a:avLst/>
              <a:gdLst>
                <a:gd name="T0" fmla="*/ 59 w 404"/>
                <a:gd name="T1" fmla="*/ 431 h 506"/>
                <a:gd name="T2" fmla="*/ 39 w 404"/>
                <a:gd name="T3" fmla="*/ 411 h 506"/>
                <a:gd name="T4" fmla="*/ 0 w 404"/>
                <a:gd name="T5" fmla="*/ 44 h 506"/>
                <a:gd name="T6" fmla="*/ 180 w 404"/>
                <a:gd name="T7" fmla="*/ 1 h 506"/>
                <a:gd name="T8" fmla="*/ 255 w 404"/>
                <a:gd name="T9" fmla="*/ 55 h 506"/>
                <a:gd name="T10" fmla="*/ 327 w 404"/>
                <a:gd name="T11" fmla="*/ 60 h 506"/>
                <a:gd name="T12" fmla="*/ 372 w 404"/>
                <a:gd name="T13" fmla="*/ 104 h 506"/>
                <a:gd name="T14" fmla="*/ 403 w 404"/>
                <a:gd name="T15" fmla="*/ 471 h 506"/>
                <a:gd name="T16" fmla="*/ 131 w 404"/>
                <a:gd name="T17" fmla="*/ 506 h 506"/>
                <a:gd name="T18" fmla="*/ 96 w 404"/>
                <a:gd name="T19" fmla="*/ 463 h 506"/>
                <a:gd name="T20" fmla="*/ 29 w 404"/>
                <a:gd name="T21" fmla="*/ 367 h 506"/>
                <a:gd name="T22" fmla="*/ 272 w 404"/>
                <a:gd name="T23" fmla="*/ 382 h 506"/>
                <a:gd name="T24" fmla="*/ 286 w 404"/>
                <a:gd name="T25" fmla="*/ 144 h 506"/>
                <a:gd name="T26" fmla="*/ 202 w 404"/>
                <a:gd name="T27" fmla="*/ 132 h 506"/>
                <a:gd name="T28" fmla="*/ 184 w 404"/>
                <a:gd name="T29" fmla="*/ 44 h 506"/>
                <a:gd name="T30" fmla="*/ 47 w 404"/>
                <a:gd name="T31" fmla="*/ 31 h 506"/>
                <a:gd name="T32" fmla="*/ 29 w 404"/>
                <a:gd name="T33" fmla="*/ 209 h 506"/>
                <a:gd name="T34" fmla="*/ 285 w 404"/>
                <a:gd name="T35" fmla="*/ 85 h 506"/>
                <a:gd name="T36" fmla="*/ 315 w 404"/>
                <a:gd name="T37" fmla="*/ 136 h 506"/>
                <a:gd name="T38" fmla="*/ 273 w 404"/>
                <a:gd name="T39" fmla="*/ 411 h 506"/>
                <a:gd name="T40" fmla="*/ 76 w 404"/>
                <a:gd name="T41" fmla="*/ 417 h 506"/>
                <a:gd name="T42" fmla="*/ 94 w 404"/>
                <a:gd name="T43" fmla="*/ 441 h 506"/>
                <a:gd name="T44" fmla="*/ 338 w 404"/>
                <a:gd name="T45" fmla="*/ 419 h 506"/>
                <a:gd name="T46" fmla="*/ 337 w 404"/>
                <a:gd name="T47" fmla="*/ 95 h 506"/>
                <a:gd name="T48" fmla="*/ 287 w 404"/>
                <a:gd name="T49" fmla="*/ 81 h 506"/>
                <a:gd name="T50" fmla="*/ 381 w 404"/>
                <a:gd name="T51" fmla="*/ 141 h 506"/>
                <a:gd name="T52" fmla="*/ 359 w 404"/>
                <a:gd name="T53" fmla="*/ 140 h 506"/>
                <a:gd name="T54" fmla="*/ 359 w 404"/>
                <a:gd name="T55" fmla="*/ 434 h 506"/>
                <a:gd name="T56" fmla="*/ 305 w 404"/>
                <a:gd name="T57" fmla="*/ 461 h 506"/>
                <a:gd name="T58" fmla="*/ 118 w 404"/>
                <a:gd name="T59" fmla="*/ 465 h 506"/>
                <a:gd name="T60" fmla="*/ 137 w 404"/>
                <a:gd name="T61" fmla="*/ 484 h 506"/>
                <a:gd name="T62" fmla="*/ 381 w 404"/>
                <a:gd name="T63" fmla="*/ 465 h 506"/>
                <a:gd name="T64" fmla="*/ 261 w 404"/>
                <a:gd name="T65" fmla="*/ 111 h 506"/>
                <a:gd name="T66" fmla="*/ 210 w 404"/>
                <a:gd name="T67" fmla="*/ 53 h 506"/>
                <a:gd name="T68" fmla="*/ 206 w 404"/>
                <a:gd name="T69" fmla="*/ 106 h 506"/>
                <a:gd name="T70" fmla="*/ 261 w 404"/>
                <a:gd name="T71" fmla="*/ 11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4" h="506">
                  <a:moveTo>
                    <a:pt x="96" y="463"/>
                  </a:moveTo>
                  <a:cubicBezTo>
                    <a:pt x="51" y="460"/>
                    <a:pt x="61" y="440"/>
                    <a:pt x="59" y="431"/>
                  </a:cubicBezTo>
                  <a:cubicBezTo>
                    <a:pt x="59" y="431"/>
                    <a:pt x="59" y="431"/>
                    <a:pt x="59" y="431"/>
                  </a:cubicBezTo>
                  <a:cubicBezTo>
                    <a:pt x="58" y="415"/>
                    <a:pt x="55" y="411"/>
                    <a:pt x="39" y="411"/>
                  </a:cubicBezTo>
                  <a:cubicBezTo>
                    <a:pt x="15" y="410"/>
                    <a:pt x="0" y="396"/>
                    <a:pt x="0" y="372"/>
                  </a:cubicBezTo>
                  <a:cubicBezTo>
                    <a:pt x="0" y="262"/>
                    <a:pt x="0" y="153"/>
                    <a:pt x="0" y="44"/>
                  </a:cubicBezTo>
                  <a:cubicBezTo>
                    <a:pt x="0" y="19"/>
                    <a:pt x="18" y="1"/>
                    <a:pt x="43" y="1"/>
                  </a:cubicBezTo>
                  <a:cubicBezTo>
                    <a:pt x="89" y="1"/>
                    <a:pt x="134" y="2"/>
                    <a:pt x="180" y="1"/>
                  </a:cubicBezTo>
                  <a:cubicBezTo>
                    <a:pt x="197" y="0"/>
                    <a:pt x="208" y="7"/>
                    <a:pt x="219" y="18"/>
                  </a:cubicBezTo>
                  <a:cubicBezTo>
                    <a:pt x="231" y="30"/>
                    <a:pt x="243" y="43"/>
                    <a:pt x="255" y="55"/>
                  </a:cubicBezTo>
                  <a:cubicBezTo>
                    <a:pt x="258" y="57"/>
                    <a:pt x="263" y="59"/>
                    <a:pt x="267" y="60"/>
                  </a:cubicBezTo>
                  <a:cubicBezTo>
                    <a:pt x="287" y="60"/>
                    <a:pt x="307" y="60"/>
                    <a:pt x="327" y="60"/>
                  </a:cubicBezTo>
                  <a:cubicBezTo>
                    <a:pt x="346" y="60"/>
                    <a:pt x="358" y="71"/>
                    <a:pt x="358" y="91"/>
                  </a:cubicBezTo>
                  <a:cubicBezTo>
                    <a:pt x="359" y="100"/>
                    <a:pt x="363" y="103"/>
                    <a:pt x="372" y="104"/>
                  </a:cubicBezTo>
                  <a:cubicBezTo>
                    <a:pt x="391" y="104"/>
                    <a:pt x="403" y="117"/>
                    <a:pt x="403" y="136"/>
                  </a:cubicBezTo>
                  <a:cubicBezTo>
                    <a:pt x="403" y="248"/>
                    <a:pt x="402" y="359"/>
                    <a:pt x="403" y="471"/>
                  </a:cubicBezTo>
                  <a:cubicBezTo>
                    <a:pt x="404" y="499"/>
                    <a:pt x="385" y="506"/>
                    <a:pt x="369" y="506"/>
                  </a:cubicBezTo>
                  <a:cubicBezTo>
                    <a:pt x="289" y="506"/>
                    <a:pt x="210" y="506"/>
                    <a:pt x="131" y="506"/>
                  </a:cubicBezTo>
                  <a:cubicBezTo>
                    <a:pt x="118" y="506"/>
                    <a:pt x="106" y="495"/>
                    <a:pt x="102" y="483"/>
                  </a:cubicBezTo>
                  <a:cubicBezTo>
                    <a:pt x="100" y="476"/>
                    <a:pt x="98" y="466"/>
                    <a:pt x="96" y="463"/>
                  </a:cubicBezTo>
                  <a:close/>
                  <a:moveTo>
                    <a:pt x="29" y="209"/>
                  </a:moveTo>
                  <a:cubicBezTo>
                    <a:pt x="29" y="262"/>
                    <a:pt x="29" y="315"/>
                    <a:pt x="29" y="367"/>
                  </a:cubicBezTo>
                  <a:cubicBezTo>
                    <a:pt x="29" y="378"/>
                    <a:pt x="31" y="383"/>
                    <a:pt x="43" y="383"/>
                  </a:cubicBezTo>
                  <a:cubicBezTo>
                    <a:pt x="119" y="382"/>
                    <a:pt x="196" y="382"/>
                    <a:pt x="272" y="382"/>
                  </a:cubicBezTo>
                  <a:cubicBezTo>
                    <a:pt x="282" y="383"/>
                    <a:pt x="286" y="380"/>
                    <a:pt x="286" y="369"/>
                  </a:cubicBezTo>
                  <a:cubicBezTo>
                    <a:pt x="286" y="294"/>
                    <a:pt x="286" y="219"/>
                    <a:pt x="286" y="144"/>
                  </a:cubicBezTo>
                  <a:cubicBezTo>
                    <a:pt x="286" y="135"/>
                    <a:pt x="283" y="131"/>
                    <a:pt x="274" y="132"/>
                  </a:cubicBezTo>
                  <a:cubicBezTo>
                    <a:pt x="250" y="132"/>
                    <a:pt x="226" y="132"/>
                    <a:pt x="202" y="132"/>
                  </a:cubicBezTo>
                  <a:cubicBezTo>
                    <a:pt x="190" y="132"/>
                    <a:pt x="184" y="126"/>
                    <a:pt x="184" y="114"/>
                  </a:cubicBezTo>
                  <a:cubicBezTo>
                    <a:pt x="184" y="90"/>
                    <a:pt x="184" y="67"/>
                    <a:pt x="184" y="44"/>
                  </a:cubicBezTo>
                  <a:cubicBezTo>
                    <a:pt x="184" y="34"/>
                    <a:pt x="180" y="30"/>
                    <a:pt x="170" y="30"/>
                  </a:cubicBezTo>
                  <a:cubicBezTo>
                    <a:pt x="129" y="31"/>
                    <a:pt x="88" y="31"/>
                    <a:pt x="47" y="31"/>
                  </a:cubicBezTo>
                  <a:cubicBezTo>
                    <a:pt x="35" y="31"/>
                    <a:pt x="29" y="37"/>
                    <a:pt x="29" y="49"/>
                  </a:cubicBezTo>
                  <a:cubicBezTo>
                    <a:pt x="29" y="102"/>
                    <a:pt x="29" y="156"/>
                    <a:pt x="29" y="209"/>
                  </a:cubicBezTo>
                  <a:close/>
                  <a:moveTo>
                    <a:pt x="287" y="81"/>
                  </a:moveTo>
                  <a:cubicBezTo>
                    <a:pt x="284" y="81"/>
                    <a:pt x="282" y="82"/>
                    <a:pt x="285" y="85"/>
                  </a:cubicBezTo>
                  <a:cubicBezTo>
                    <a:pt x="288" y="89"/>
                    <a:pt x="292" y="93"/>
                    <a:pt x="296" y="97"/>
                  </a:cubicBezTo>
                  <a:cubicBezTo>
                    <a:pt x="308" y="108"/>
                    <a:pt x="315" y="118"/>
                    <a:pt x="315" y="136"/>
                  </a:cubicBezTo>
                  <a:cubicBezTo>
                    <a:pt x="314" y="214"/>
                    <a:pt x="313" y="291"/>
                    <a:pt x="315" y="369"/>
                  </a:cubicBezTo>
                  <a:cubicBezTo>
                    <a:pt x="316" y="393"/>
                    <a:pt x="295" y="412"/>
                    <a:pt x="273" y="411"/>
                  </a:cubicBezTo>
                  <a:cubicBezTo>
                    <a:pt x="211" y="410"/>
                    <a:pt x="149" y="411"/>
                    <a:pt x="87" y="411"/>
                  </a:cubicBezTo>
                  <a:cubicBezTo>
                    <a:pt x="76" y="410"/>
                    <a:pt x="76" y="417"/>
                    <a:pt x="76" y="417"/>
                  </a:cubicBezTo>
                  <a:cubicBezTo>
                    <a:pt x="74" y="422"/>
                    <a:pt x="75" y="428"/>
                    <a:pt x="76" y="434"/>
                  </a:cubicBezTo>
                  <a:cubicBezTo>
                    <a:pt x="77" y="442"/>
                    <a:pt x="88" y="441"/>
                    <a:pt x="94" y="441"/>
                  </a:cubicBezTo>
                  <a:cubicBezTo>
                    <a:pt x="168" y="441"/>
                    <a:pt x="242" y="441"/>
                    <a:pt x="316" y="441"/>
                  </a:cubicBezTo>
                  <a:cubicBezTo>
                    <a:pt x="337" y="441"/>
                    <a:pt x="338" y="440"/>
                    <a:pt x="338" y="419"/>
                  </a:cubicBezTo>
                  <a:cubicBezTo>
                    <a:pt x="338" y="314"/>
                    <a:pt x="338" y="209"/>
                    <a:pt x="338" y="104"/>
                  </a:cubicBezTo>
                  <a:cubicBezTo>
                    <a:pt x="338" y="101"/>
                    <a:pt x="338" y="97"/>
                    <a:pt x="337" y="95"/>
                  </a:cubicBezTo>
                  <a:cubicBezTo>
                    <a:pt x="335" y="88"/>
                    <a:pt x="330" y="82"/>
                    <a:pt x="324" y="82"/>
                  </a:cubicBezTo>
                  <a:cubicBezTo>
                    <a:pt x="312" y="80"/>
                    <a:pt x="299" y="81"/>
                    <a:pt x="287" y="81"/>
                  </a:cubicBezTo>
                  <a:close/>
                  <a:moveTo>
                    <a:pt x="381" y="305"/>
                  </a:moveTo>
                  <a:cubicBezTo>
                    <a:pt x="381" y="250"/>
                    <a:pt x="381" y="196"/>
                    <a:pt x="381" y="141"/>
                  </a:cubicBezTo>
                  <a:cubicBezTo>
                    <a:pt x="381" y="132"/>
                    <a:pt x="376" y="126"/>
                    <a:pt x="367" y="125"/>
                  </a:cubicBezTo>
                  <a:cubicBezTo>
                    <a:pt x="358" y="124"/>
                    <a:pt x="359" y="134"/>
                    <a:pt x="359" y="140"/>
                  </a:cubicBezTo>
                  <a:cubicBezTo>
                    <a:pt x="359" y="203"/>
                    <a:pt x="359" y="266"/>
                    <a:pt x="359" y="329"/>
                  </a:cubicBezTo>
                  <a:cubicBezTo>
                    <a:pt x="359" y="364"/>
                    <a:pt x="358" y="399"/>
                    <a:pt x="359" y="434"/>
                  </a:cubicBezTo>
                  <a:cubicBezTo>
                    <a:pt x="359" y="444"/>
                    <a:pt x="355" y="451"/>
                    <a:pt x="348" y="455"/>
                  </a:cubicBezTo>
                  <a:cubicBezTo>
                    <a:pt x="336" y="464"/>
                    <a:pt x="319" y="461"/>
                    <a:pt x="305" y="461"/>
                  </a:cubicBezTo>
                  <a:cubicBezTo>
                    <a:pt x="247" y="461"/>
                    <a:pt x="190" y="461"/>
                    <a:pt x="132" y="461"/>
                  </a:cubicBezTo>
                  <a:cubicBezTo>
                    <a:pt x="113" y="461"/>
                    <a:pt x="117" y="463"/>
                    <a:pt x="118" y="465"/>
                  </a:cubicBezTo>
                  <a:cubicBezTo>
                    <a:pt x="120" y="470"/>
                    <a:pt x="121" y="476"/>
                    <a:pt x="124" y="480"/>
                  </a:cubicBezTo>
                  <a:cubicBezTo>
                    <a:pt x="127" y="483"/>
                    <a:pt x="133" y="484"/>
                    <a:pt x="137" y="484"/>
                  </a:cubicBezTo>
                  <a:cubicBezTo>
                    <a:pt x="212" y="485"/>
                    <a:pt x="286" y="485"/>
                    <a:pt x="361" y="485"/>
                  </a:cubicBezTo>
                  <a:cubicBezTo>
                    <a:pt x="376" y="485"/>
                    <a:pt x="381" y="479"/>
                    <a:pt x="381" y="465"/>
                  </a:cubicBezTo>
                  <a:cubicBezTo>
                    <a:pt x="381" y="411"/>
                    <a:pt x="381" y="358"/>
                    <a:pt x="381" y="305"/>
                  </a:cubicBezTo>
                  <a:close/>
                  <a:moveTo>
                    <a:pt x="261" y="111"/>
                  </a:moveTo>
                  <a:cubicBezTo>
                    <a:pt x="266" y="111"/>
                    <a:pt x="264" y="108"/>
                    <a:pt x="262" y="106"/>
                  </a:cubicBezTo>
                  <a:cubicBezTo>
                    <a:pt x="245" y="88"/>
                    <a:pt x="227" y="71"/>
                    <a:pt x="210" y="53"/>
                  </a:cubicBezTo>
                  <a:cubicBezTo>
                    <a:pt x="206" y="49"/>
                    <a:pt x="206" y="52"/>
                    <a:pt x="205" y="54"/>
                  </a:cubicBezTo>
                  <a:cubicBezTo>
                    <a:pt x="205" y="72"/>
                    <a:pt x="205" y="89"/>
                    <a:pt x="206" y="106"/>
                  </a:cubicBezTo>
                  <a:cubicBezTo>
                    <a:pt x="206" y="108"/>
                    <a:pt x="206" y="110"/>
                    <a:pt x="210" y="110"/>
                  </a:cubicBezTo>
                  <a:cubicBezTo>
                    <a:pt x="227" y="110"/>
                    <a:pt x="244" y="111"/>
                    <a:pt x="26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13"/>
            <p:cNvSpPr>
              <a:spLocks/>
            </p:cNvSpPr>
            <p:nvPr/>
          </p:nvSpPr>
          <p:spPr bwMode="auto">
            <a:xfrm>
              <a:off x="777" y="1778"/>
              <a:ext cx="127" cy="140"/>
            </a:xfrm>
            <a:custGeom>
              <a:avLst/>
              <a:gdLst>
                <a:gd name="T0" fmla="*/ 112 w 167"/>
                <a:gd name="T1" fmla="*/ 143 h 184"/>
                <a:gd name="T2" fmla="*/ 94 w 167"/>
                <a:gd name="T3" fmla="*/ 84 h 184"/>
                <a:gd name="T4" fmla="*/ 84 w 167"/>
                <a:gd name="T5" fmla="*/ 47 h 184"/>
                <a:gd name="T6" fmla="*/ 84 w 167"/>
                <a:gd name="T7" fmla="*/ 47 h 184"/>
                <a:gd name="T8" fmla="*/ 64 w 167"/>
                <a:gd name="T9" fmla="*/ 184 h 184"/>
                <a:gd name="T10" fmla="*/ 60 w 167"/>
                <a:gd name="T11" fmla="*/ 184 h 184"/>
                <a:gd name="T12" fmla="*/ 51 w 167"/>
                <a:gd name="T13" fmla="*/ 141 h 184"/>
                <a:gd name="T14" fmla="*/ 42 w 167"/>
                <a:gd name="T15" fmla="*/ 108 h 184"/>
                <a:gd name="T16" fmla="*/ 27 w 167"/>
                <a:gd name="T17" fmla="*/ 98 h 184"/>
                <a:gd name="T18" fmla="*/ 0 w 167"/>
                <a:gd name="T19" fmla="*/ 95 h 184"/>
                <a:gd name="T20" fmla="*/ 29 w 167"/>
                <a:gd name="T21" fmla="*/ 80 h 184"/>
                <a:gd name="T22" fmla="*/ 40 w 167"/>
                <a:gd name="T23" fmla="*/ 41 h 184"/>
                <a:gd name="T24" fmla="*/ 40 w 167"/>
                <a:gd name="T25" fmla="*/ 41 h 184"/>
                <a:gd name="T26" fmla="*/ 58 w 167"/>
                <a:gd name="T27" fmla="*/ 118 h 184"/>
                <a:gd name="T28" fmla="*/ 58 w 167"/>
                <a:gd name="T29" fmla="*/ 118 h 184"/>
                <a:gd name="T30" fmla="*/ 58 w 167"/>
                <a:gd name="T31" fmla="*/ 118 h 184"/>
                <a:gd name="T32" fmla="*/ 73 w 167"/>
                <a:gd name="T33" fmla="*/ 45 h 184"/>
                <a:gd name="T34" fmla="*/ 84 w 167"/>
                <a:gd name="T35" fmla="*/ 0 h 184"/>
                <a:gd name="T36" fmla="*/ 112 w 167"/>
                <a:gd name="T37" fmla="*/ 110 h 184"/>
                <a:gd name="T38" fmla="*/ 147 w 167"/>
                <a:gd name="T39" fmla="*/ 85 h 184"/>
                <a:gd name="T40" fmla="*/ 161 w 167"/>
                <a:gd name="T41" fmla="*/ 87 h 184"/>
                <a:gd name="T42" fmla="*/ 166 w 167"/>
                <a:gd name="T43" fmla="*/ 100 h 184"/>
                <a:gd name="T44" fmla="*/ 155 w 167"/>
                <a:gd name="T45" fmla="*/ 106 h 184"/>
                <a:gd name="T46" fmla="*/ 134 w 167"/>
                <a:gd name="T47" fmla="*/ 101 h 184"/>
                <a:gd name="T48" fmla="*/ 112 w 167"/>
                <a:gd name="T49" fmla="*/ 143 h 184"/>
                <a:gd name="T50" fmla="*/ 112 w 167"/>
                <a:gd name="T51" fmla="*/ 1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84">
                  <a:moveTo>
                    <a:pt x="112" y="143"/>
                  </a:moveTo>
                  <a:cubicBezTo>
                    <a:pt x="112" y="143"/>
                    <a:pt x="100" y="102"/>
                    <a:pt x="94" y="84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5" y="47"/>
                    <a:pt x="84" y="47"/>
                  </a:cubicBezTo>
                  <a:cubicBezTo>
                    <a:pt x="78" y="86"/>
                    <a:pt x="70" y="146"/>
                    <a:pt x="64" y="184"/>
                  </a:cubicBezTo>
                  <a:cubicBezTo>
                    <a:pt x="62" y="184"/>
                    <a:pt x="60" y="184"/>
                    <a:pt x="60" y="184"/>
                  </a:cubicBezTo>
                  <a:cubicBezTo>
                    <a:pt x="57" y="170"/>
                    <a:pt x="54" y="155"/>
                    <a:pt x="51" y="141"/>
                  </a:cubicBezTo>
                  <a:cubicBezTo>
                    <a:pt x="48" y="130"/>
                    <a:pt x="46" y="119"/>
                    <a:pt x="42" y="108"/>
                  </a:cubicBezTo>
                  <a:cubicBezTo>
                    <a:pt x="40" y="102"/>
                    <a:pt x="36" y="99"/>
                    <a:pt x="27" y="9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23" y="92"/>
                    <a:pt x="29" y="80"/>
                  </a:cubicBezTo>
                  <a:cubicBezTo>
                    <a:pt x="34" y="70"/>
                    <a:pt x="36" y="53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3" y="58"/>
                    <a:pt x="58" y="118"/>
                    <a:pt x="58" y="118"/>
                  </a:cubicBezTo>
                  <a:cubicBezTo>
                    <a:pt x="59" y="118"/>
                    <a:pt x="59" y="118"/>
                    <a:pt x="58" y="118"/>
                  </a:cubicBezTo>
                  <a:cubicBezTo>
                    <a:pt x="59" y="118"/>
                    <a:pt x="58" y="118"/>
                    <a:pt x="58" y="118"/>
                  </a:cubicBezTo>
                  <a:cubicBezTo>
                    <a:pt x="61" y="96"/>
                    <a:pt x="70" y="67"/>
                    <a:pt x="73" y="45"/>
                  </a:cubicBezTo>
                  <a:cubicBezTo>
                    <a:pt x="76" y="31"/>
                    <a:pt x="80" y="17"/>
                    <a:pt x="84" y="0"/>
                  </a:cubicBezTo>
                  <a:cubicBezTo>
                    <a:pt x="93" y="35"/>
                    <a:pt x="104" y="78"/>
                    <a:pt x="112" y="110"/>
                  </a:cubicBezTo>
                  <a:cubicBezTo>
                    <a:pt x="123" y="103"/>
                    <a:pt x="134" y="89"/>
                    <a:pt x="147" y="85"/>
                  </a:cubicBezTo>
                  <a:cubicBezTo>
                    <a:pt x="151" y="84"/>
                    <a:pt x="157" y="84"/>
                    <a:pt x="161" y="87"/>
                  </a:cubicBezTo>
                  <a:cubicBezTo>
                    <a:pt x="164" y="89"/>
                    <a:pt x="167" y="96"/>
                    <a:pt x="166" y="100"/>
                  </a:cubicBezTo>
                  <a:cubicBezTo>
                    <a:pt x="165" y="102"/>
                    <a:pt x="159" y="106"/>
                    <a:pt x="155" y="106"/>
                  </a:cubicBezTo>
                  <a:cubicBezTo>
                    <a:pt x="148" y="105"/>
                    <a:pt x="143" y="103"/>
                    <a:pt x="134" y="101"/>
                  </a:cubicBezTo>
                  <a:cubicBezTo>
                    <a:pt x="125" y="116"/>
                    <a:pt x="125" y="116"/>
                    <a:pt x="112" y="143"/>
                  </a:cubicBezTo>
                  <a:cubicBezTo>
                    <a:pt x="110" y="143"/>
                    <a:pt x="112" y="143"/>
                    <a:pt x="11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Oval 14"/>
            <p:cNvSpPr>
              <a:spLocks noChangeArrowheads="1"/>
            </p:cNvSpPr>
            <p:nvPr/>
          </p:nvSpPr>
          <p:spPr bwMode="auto">
            <a:xfrm>
              <a:off x="877" y="1832"/>
              <a:ext cx="32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0461" y="1137601"/>
            <a:ext cx="414112" cy="414112"/>
            <a:chOff x="1742567" y="1398745"/>
            <a:chExt cx="414112" cy="414112"/>
          </a:xfrm>
        </p:grpSpPr>
        <p:sp>
          <p:nvSpPr>
            <p:cNvPr id="238" name="Oval 237"/>
            <p:cNvSpPr/>
            <p:nvPr/>
          </p:nvSpPr>
          <p:spPr>
            <a:xfrm>
              <a:off x="1742567" y="1398745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5"/>
            <p:cNvGrpSpPr>
              <a:grpSpLocks noChangeAspect="1"/>
            </p:cNvGrpSpPr>
            <p:nvPr/>
          </p:nvGrpSpPr>
          <p:grpSpPr bwMode="auto">
            <a:xfrm>
              <a:off x="1843883" y="1462645"/>
              <a:ext cx="249345" cy="282018"/>
              <a:chOff x="1166" y="935"/>
              <a:chExt cx="145" cy="164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1166" y="935"/>
                <a:ext cx="145" cy="164"/>
              </a:xfrm>
              <a:custGeom>
                <a:avLst/>
                <a:gdLst>
                  <a:gd name="T0" fmla="*/ 284 w 296"/>
                  <a:gd name="T1" fmla="*/ 166 h 333"/>
                  <a:gd name="T2" fmla="*/ 236 w 296"/>
                  <a:gd name="T3" fmla="*/ 162 h 333"/>
                  <a:gd name="T4" fmla="*/ 234 w 296"/>
                  <a:gd name="T5" fmla="*/ 211 h 333"/>
                  <a:gd name="T6" fmla="*/ 244 w 296"/>
                  <a:gd name="T7" fmla="*/ 247 h 333"/>
                  <a:gd name="T8" fmla="*/ 230 w 296"/>
                  <a:gd name="T9" fmla="*/ 284 h 333"/>
                  <a:gd name="T10" fmla="*/ 123 w 296"/>
                  <a:gd name="T11" fmla="*/ 287 h 333"/>
                  <a:gd name="T12" fmla="*/ 100 w 296"/>
                  <a:gd name="T13" fmla="*/ 220 h 333"/>
                  <a:gd name="T14" fmla="*/ 176 w 296"/>
                  <a:gd name="T15" fmla="*/ 150 h 333"/>
                  <a:gd name="T16" fmla="*/ 191 w 296"/>
                  <a:gd name="T17" fmla="*/ 73 h 333"/>
                  <a:gd name="T18" fmla="*/ 151 w 296"/>
                  <a:gd name="T19" fmla="*/ 11 h 333"/>
                  <a:gd name="T20" fmla="*/ 134 w 296"/>
                  <a:gd name="T21" fmla="*/ 0 h 333"/>
                  <a:gd name="T22" fmla="*/ 117 w 296"/>
                  <a:gd name="T23" fmla="*/ 16 h 333"/>
                  <a:gd name="T24" fmla="*/ 134 w 296"/>
                  <a:gd name="T25" fmla="*/ 32 h 333"/>
                  <a:gd name="T26" fmla="*/ 147 w 296"/>
                  <a:gd name="T27" fmla="*/ 27 h 333"/>
                  <a:gd name="T28" fmla="*/ 176 w 296"/>
                  <a:gd name="T29" fmla="*/ 63 h 333"/>
                  <a:gd name="T30" fmla="*/ 166 w 296"/>
                  <a:gd name="T31" fmla="*/ 120 h 333"/>
                  <a:gd name="T32" fmla="*/ 124 w 296"/>
                  <a:gd name="T33" fmla="*/ 165 h 333"/>
                  <a:gd name="T34" fmla="*/ 25 w 296"/>
                  <a:gd name="T35" fmla="*/ 108 h 333"/>
                  <a:gd name="T36" fmla="*/ 19 w 296"/>
                  <a:gd name="T37" fmla="*/ 77 h 333"/>
                  <a:gd name="T38" fmla="*/ 47 w 296"/>
                  <a:gd name="T39" fmla="*/ 29 h 333"/>
                  <a:gd name="T40" fmla="*/ 57 w 296"/>
                  <a:gd name="T41" fmla="*/ 32 h 333"/>
                  <a:gd name="T42" fmla="*/ 74 w 296"/>
                  <a:gd name="T43" fmla="*/ 16 h 333"/>
                  <a:gd name="T44" fmla="*/ 57 w 296"/>
                  <a:gd name="T45" fmla="*/ 0 h 333"/>
                  <a:gd name="T46" fmla="*/ 41 w 296"/>
                  <a:gd name="T47" fmla="*/ 8 h 333"/>
                  <a:gd name="T48" fmla="*/ 2 w 296"/>
                  <a:gd name="T49" fmla="*/ 54 h 333"/>
                  <a:gd name="T50" fmla="*/ 30 w 296"/>
                  <a:gd name="T51" fmla="*/ 177 h 333"/>
                  <a:gd name="T52" fmla="*/ 77 w 296"/>
                  <a:gd name="T53" fmla="*/ 218 h 333"/>
                  <a:gd name="T54" fmla="*/ 89 w 296"/>
                  <a:gd name="T55" fmla="*/ 233 h 333"/>
                  <a:gd name="T56" fmla="*/ 106 w 296"/>
                  <a:gd name="T57" fmla="*/ 290 h 333"/>
                  <a:gd name="T58" fmla="*/ 179 w 296"/>
                  <a:gd name="T59" fmla="*/ 333 h 333"/>
                  <a:gd name="T60" fmla="*/ 247 w 296"/>
                  <a:gd name="T61" fmla="*/ 286 h 333"/>
                  <a:gd name="T62" fmla="*/ 261 w 296"/>
                  <a:gd name="T63" fmla="*/ 244 h 333"/>
                  <a:gd name="T64" fmla="*/ 279 w 296"/>
                  <a:gd name="T65" fmla="*/ 213 h 333"/>
                  <a:gd name="T66" fmla="*/ 284 w 296"/>
                  <a:gd name="T67" fmla="*/ 166 h 333"/>
                  <a:gd name="T68" fmla="*/ 43 w 296"/>
                  <a:gd name="T69" fmla="*/ 167 h 333"/>
                  <a:gd name="T70" fmla="*/ 149 w 296"/>
                  <a:gd name="T71" fmla="*/ 168 h 333"/>
                  <a:gd name="T72" fmla="*/ 98 w 296"/>
                  <a:gd name="T73" fmla="*/ 203 h 333"/>
                  <a:gd name="T74" fmla="*/ 43 w 296"/>
                  <a:gd name="T75" fmla="*/ 16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333">
                    <a:moveTo>
                      <a:pt x="284" y="166"/>
                    </a:moveTo>
                    <a:cubicBezTo>
                      <a:pt x="271" y="151"/>
                      <a:pt x="250" y="149"/>
                      <a:pt x="236" y="162"/>
                    </a:cubicBezTo>
                    <a:cubicBezTo>
                      <a:pt x="220" y="175"/>
                      <a:pt x="218" y="199"/>
                      <a:pt x="234" y="211"/>
                    </a:cubicBezTo>
                    <a:cubicBezTo>
                      <a:pt x="249" y="222"/>
                      <a:pt x="248" y="234"/>
                      <a:pt x="244" y="247"/>
                    </a:cubicBezTo>
                    <a:cubicBezTo>
                      <a:pt x="240" y="260"/>
                      <a:pt x="236" y="273"/>
                      <a:pt x="230" y="284"/>
                    </a:cubicBezTo>
                    <a:cubicBezTo>
                      <a:pt x="207" y="326"/>
                      <a:pt x="147" y="329"/>
                      <a:pt x="123" y="287"/>
                    </a:cubicBezTo>
                    <a:cubicBezTo>
                      <a:pt x="112" y="268"/>
                      <a:pt x="108" y="245"/>
                      <a:pt x="100" y="220"/>
                    </a:cubicBezTo>
                    <a:cubicBezTo>
                      <a:pt x="147" y="214"/>
                      <a:pt x="166" y="186"/>
                      <a:pt x="176" y="150"/>
                    </a:cubicBezTo>
                    <a:cubicBezTo>
                      <a:pt x="182" y="125"/>
                      <a:pt x="188" y="99"/>
                      <a:pt x="191" y="73"/>
                    </a:cubicBezTo>
                    <a:cubicBezTo>
                      <a:pt x="197" y="35"/>
                      <a:pt x="187" y="19"/>
                      <a:pt x="151" y="11"/>
                    </a:cubicBezTo>
                    <a:cubicBezTo>
                      <a:pt x="149" y="5"/>
                      <a:pt x="142" y="0"/>
                      <a:pt x="134" y="0"/>
                    </a:cubicBezTo>
                    <a:cubicBezTo>
                      <a:pt x="125" y="0"/>
                      <a:pt x="117" y="7"/>
                      <a:pt x="117" y="16"/>
                    </a:cubicBezTo>
                    <a:cubicBezTo>
                      <a:pt x="117" y="24"/>
                      <a:pt x="125" y="32"/>
                      <a:pt x="134" y="32"/>
                    </a:cubicBezTo>
                    <a:cubicBezTo>
                      <a:pt x="139" y="32"/>
                      <a:pt x="143" y="30"/>
                      <a:pt x="147" y="27"/>
                    </a:cubicBezTo>
                    <a:cubicBezTo>
                      <a:pt x="170" y="29"/>
                      <a:pt x="178" y="39"/>
                      <a:pt x="176" y="63"/>
                    </a:cubicBezTo>
                    <a:cubicBezTo>
                      <a:pt x="174" y="83"/>
                      <a:pt x="169" y="101"/>
                      <a:pt x="166" y="120"/>
                    </a:cubicBezTo>
                    <a:cubicBezTo>
                      <a:pt x="163" y="146"/>
                      <a:pt x="146" y="158"/>
                      <a:pt x="124" y="165"/>
                    </a:cubicBezTo>
                    <a:cubicBezTo>
                      <a:pt x="73" y="181"/>
                      <a:pt x="36" y="160"/>
                      <a:pt x="25" y="108"/>
                    </a:cubicBezTo>
                    <a:cubicBezTo>
                      <a:pt x="22" y="98"/>
                      <a:pt x="20" y="87"/>
                      <a:pt x="19" y="77"/>
                    </a:cubicBezTo>
                    <a:cubicBezTo>
                      <a:pt x="14" y="43"/>
                      <a:pt x="18" y="35"/>
                      <a:pt x="47" y="29"/>
                    </a:cubicBezTo>
                    <a:cubicBezTo>
                      <a:pt x="50" y="31"/>
                      <a:pt x="53" y="32"/>
                      <a:pt x="57" y="32"/>
                    </a:cubicBezTo>
                    <a:cubicBezTo>
                      <a:pt x="66" y="32"/>
                      <a:pt x="74" y="24"/>
                      <a:pt x="74" y="16"/>
                    </a:cubicBezTo>
                    <a:cubicBezTo>
                      <a:pt x="74" y="7"/>
                      <a:pt x="66" y="0"/>
                      <a:pt x="57" y="0"/>
                    </a:cubicBezTo>
                    <a:cubicBezTo>
                      <a:pt x="50" y="0"/>
                      <a:pt x="44" y="3"/>
                      <a:pt x="41" y="8"/>
                    </a:cubicBezTo>
                    <a:cubicBezTo>
                      <a:pt x="18" y="12"/>
                      <a:pt x="0" y="30"/>
                      <a:pt x="2" y="54"/>
                    </a:cubicBezTo>
                    <a:cubicBezTo>
                      <a:pt x="8" y="96"/>
                      <a:pt x="18" y="137"/>
                      <a:pt x="30" y="177"/>
                    </a:cubicBezTo>
                    <a:cubicBezTo>
                      <a:pt x="36" y="198"/>
                      <a:pt x="55" y="211"/>
                      <a:pt x="77" y="218"/>
                    </a:cubicBezTo>
                    <a:cubicBezTo>
                      <a:pt x="82" y="219"/>
                      <a:pt x="87" y="227"/>
                      <a:pt x="89" y="233"/>
                    </a:cubicBezTo>
                    <a:cubicBezTo>
                      <a:pt x="95" y="252"/>
                      <a:pt x="97" y="273"/>
                      <a:pt x="106" y="290"/>
                    </a:cubicBezTo>
                    <a:cubicBezTo>
                      <a:pt x="120" y="320"/>
                      <a:pt x="147" y="333"/>
                      <a:pt x="179" y="333"/>
                    </a:cubicBezTo>
                    <a:cubicBezTo>
                      <a:pt x="212" y="332"/>
                      <a:pt x="234" y="315"/>
                      <a:pt x="247" y="286"/>
                    </a:cubicBezTo>
                    <a:cubicBezTo>
                      <a:pt x="253" y="272"/>
                      <a:pt x="258" y="258"/>
                      <a:pt x="261" y="244"/>
                    </a:cubicBezTo>
                    <a:cubicBezTo>
                      <a:pt x="264" y="232"/>
                      <a:pt x="265" y="221"/>
                      <a:pt x="279" y="213"/>
                    </a:cubicBezTo>
                    <a:cubicBezTo>
                      <a:pt x="295" y="203"/>
                      <a:pt x="296" y="180"/>
                      <a:pt x="284" y="166"/>
                    </a:cubicBezTo>
                    <a:close/>
                    <a:moveTo>
                      <a:pt x="43" y="167"/>
                    </a:moveTo>
                    <a:cubicBezTo>
                      <a:pt x="79" y="183"/>
                      <a:pt x="114" y="183"/>
                      <a:pt x="149" y="168"/>
                    </a:cubicBezTo>
                    <a:cubicBezTo>
                      <a:pt x="139" y="192"/>
                      <a:pt x="123" y="203"/>
                      <a:pt x="98" y="203"/>
                    </a:cubicBezTo>
                    <a:cubicBezTo>
                      <a:pt x="73" y="203"/>
                      <a:pt x="55" y="194"/>
                      <a:pt x="43" y="1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"/>
              <p:cNvSpPr>
                <a:spLocks noEditPoints="1"/>
              </p:cNvSpPr>
              <p:nvPr/>
            </p:nvSpPr>
            <p:spPr bwMode="auto">
              <a:xfrm>
                <a:off x="1282" y="1018"/>
                <a:ext cx="21" cy="20"/>
              </a:xfrm>
              <a:custGeom>
                <a:avLst/>
                <a:gdLst>
                  <a:gd name="T0" fmla="*/ 21 w 41"/>
                  <a:gd name="T1" fmla="*/ 41 h 41"/>
                  <a:gd name="T2" fmla="*/ 0 w 41"/>
                  <a:gd name="T3" fmla="*/ 21 h 41"/>
                  <a:gd name="T4" fmla="*/ 21 w 41"/>
                  <a:gd name="T5" fmla="*/ 0 h 41"/>
                  <a:gd name="T6" fmla="*/ 41 w 41"/>
                  <a:gd name="T7" fmla="*/ 21 h 41"/>
                  <a:gd name="T8" fmla="*/ 21 w 41"/>
                  <a:gd name="T9" fmla="*/ 41 h 41"/>
                  <a:gd name="T10" fmla="*/ 21 w 41"/>
                  <a:gd name="T11" fmla="*/ 3 h 41"/>
                  <a:gd name="T12" fmla="*/ 3 w 41"/>
                  <a:gd name="T13" fmla="*/ 21 h 41"/>
                  <a:gd name="T14" fmla="*/ 21 w 41"/>
                  <a:gd name="T15" fmla="*/ 38 h 41"/>
                  <a:gd name="T16" fmla="*/ 38 w 41"/>
                  <a:gd name="T17" fmla="*/ 21 h 41"/>
                  <a:gd name="T18" fmla="*/ 21 w 41"/>
                  <a:gd name="T1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1" y="41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0"/>
                      <a:pt x="11" y="38"/>
                      <a:pt x="21" y="38"/>
                    </a:cubicBezTo>
                    <a:cubicBezTo>
                      <a:pt x="30" y="38"/>
                      <a:pt x="38" y="30"/>
                      <a:pt x="38" y="21"/>
                    </a:cubicBezTo>
                    <a:cubicBezTo>
                      <a:pt x="38" y="11"/>
                      <a:pt x="30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64" name="Rectangle 263">
            <a:hlinkClick r:id="rId2" action="ppaction://hlinksldjump"/>
          </p:cNvPr>
          <p:cNvSpPr/>
          <p:nvPr/>
        </p:nvSpPr>
        <p:spPr>
          <a:xfrm>
            <a:off x="6704588" y="1126685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Rectangle 264">
            <a:hlinkClick r:id="rId2" action="ppaction://hlinksldjump"/>
          </p:cNvPr>
          <p:cNvSpPr/>
          <p:nvPr/>
        </p:nvSpPr>
        <p:spPr>
          <a:xfrm>
            <a:off x="230812" y="92576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6" name="Isosceles Triangle 265"/>
          <p:cNvSpPr/>
          <p:nvPr/>
        </p:nvSpPr>
        <p:spPr>
          <a:xfrm rot="5400000">
            <a:off x="6587372" y="4583162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7" name="TextBox 266"/>
          <p:cNvSpPr txBox="1"/>
          <p:nvPr/>
        </p:nvSpPr>
        <p:spPr>
          <a:xfrm>
            <a:off x="5957536" y="4566649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268" name="Rectangle 267">
            <a:hlinkClick r:id="" action="ppaction://hlinkshowjump?jump=nextslide"/>
          </p:cNvPr>
          <p:cNvSpPr/>
          <p:nvPr/>
        </p:nvSpPr>
        <p:spPr>
          <a:xfrm>
            <a:off x="6108551" y="4465406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Isosceles Triangle 34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36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hlinkClick r:id="rId2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0" name="Straight Connector 39"/>
          <p:cNvCxnSpPr>
            <a:endCxn id="41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6" name="Oval 55">
              <a:hlinkClick r:id="rId3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ight Arrow 56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0" name="Rectangle 59">
            <a:hlinkClick r:id="rId2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1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62895" y="1308540"/>
            <a:ext cx="5372100" cy="393100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Chest X ray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046132" y="1359467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6801248" y="123986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6" name="Oval 105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Oval 109"/>
          <p:cNvSpPr/>
          <p:nvPr/>
        </p:nvSpPr>
        <p:spPr>
          <a:xfrm>
            <a:off x="1400461" y="1143671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502268" y="1061651"/>
            <a:ext cx="578153" cy="578153"/>
            <a:chOff x="844373" y="1681272"/>
            <a:chExt cx="578153" cy="578153"/>
          </a:xfrm>
        </p:grpSpPr>
        <p:sp>
          <p:nvSpPr>
            <p:cNvPr id="112" name="Oval 111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3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114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92" name="Group 5"/>
          <p:cNvGrpSpPr>
            <a:grpSpLocks noChangeAspect="1"/>
          </p:cNvGrpSpPr>
          <p:nvPr/>
        </p:nvGrpSpPr>
        <p:grpSpPr bwMode="auto">
          <a:xfrm>
            <a:off x="1479011" y="1203118"/>
            <a:ext cx="249467" cy="312699"/>
            <a:chOff x="2722" y="1103"/>
            <a:chExt cx="288" cy="361"/>
          </a:xfrm>
        </p:grpSpPr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96205" y="1693188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186" name="Rectangle 185">
            <a:hlinkClick r:id="rId2" action="ppaction://hlinksldjump"/>
          </p:cNvPr>
          <p:cNvSpPr/>
          <p:nvPr/>
        </p:nvSpPr>
        <p:spPr>
          <a:xfrm>
            <a:off x="6705538" y="1159493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Rectangle 186">
            <a:hlinkClick r:id="rId2" action="ppaction://hlinksldjump"/>
          </p:cNvPr>
          <p:cNvSpPr/>
          <p:nvPr/>
        </p:nvSpPr>
        <p:spPr>
          <a:xfrm>
            <a:off x="230812" y="941604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7213363" y="1866037"/>
            <a:ext cx="1312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accent3"/>
                </a:solidFill>
              </a:rPr>
              <a:t>Click here for</a:t>
            </a:r>
          </a:p>
          <a:p>
            <a:r>
              <a:rPr lang="en-GB" sz="1100" dirty="0">
                <a:solidFill>
                  <a:schemeClr val="tx2"/>
                </a:solidFill>
              </a:rPr>
              <a:t>Chest X ray: </a:t>
            </a: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1100" dirty="0">
                <a:solidFill>
                  <a:schemeClr val="tx2"/>
                </a:solidFill>
              </a:rPr>
              <a:t>Interpretation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689183" y="1937780"/>
            <a:ext cx="482755" cy="482755"/>
            <a:chOff x="10111704" y="1662178"/>
            <a:chExt cx="828432" cy="828432"/>
          </a:xfrm>
        </p:grpSpPr>
        <p:sp>
          <p:nvSpPr>
            <p:cNvPr id="102" name="Oval 101"/>
            <p:cNvSpPr/>
            <p:nvPr/>
          </p:nvSpPr>
          <p:spPr>
            <a:xfrm>
              <a:off x="10111704" y="1662178"/>
              <a:ext cx="828432" cy="828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3" name="Group 13"/>
            <p:cNvGrpSpPr>
              <a:grpSpLocks noChangeAspect="1"/>
            </p:cNvGrpSpPr>
            <p:nvPr/>
          </p:nvGrpSpPr>
          <p:grpSpPr bwMode="auto">
            <a:xfrm>
              <a:off x="10299184" y="1774439"/>
              <a:ext cx="468313" cy="585788"/>
              <a:chOff x="3956" y="1818"/>
              <a:chExt cx="295" cy="369"/>
            </a:xfrm>
          </p:grpSpPr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3956" y="1905"/>
                <a:ext cx="295" cy="282"/>
              </a:xfrm>
              <a:custGeom>
                <a:avLst/>
                <a:gdLst>
                  <a:gd name="T0" fmla="*/ 9 w 159"/>
                  <a:gd name="T1" fmla="*/ 0 h 152"/>
                  <a:gd name="T2" fmla="*/ 148 w 159"/>
                  <a:gd name="T3" fmla="*/ 0 h 152"/>
                  <a:gd name="T4" fmla="*/ 150 w 159"/>
                  <a:gd name="T5" fmla="*/ 22 h 152"/>
                  <a:gd name="T6" fmla="*/ 104 w 159"/>
                  <a:gd name="T7" fmla="*/ 22 h 152"/>
                  <a:gd name="T8" fmla="*/ 104 w 159"/>
                  <a:gd name="T9" fmla="*/ 141 h 152"/>
                  <a:gd name="T10" fmla="*/ 83 w 159"/>
                  <a:gd name="T11" fmla="*/ 141 h 152"/>
                  <a:gd name="T12" fmla="*/ 83 w 159"/>
                  <a:gd name="T13" fmla="*/ 80 h 152"/>
                  <a:gd name="T14" fmla="*/ 74 w 159"/>
                  <a:gd name="T15" fmla="*/ 80 h 152"/>
                  <a:gd name="T16" fmla="*/ 74 w 159"/>
                  <a:gd name="T17" fmla="*/ 144 h 152"/>
                  <a:gd name="T18" fmla="*/ 53 w 159"/>
                  <a:gd name="T19" fmla="*/ 140 h 152"/>
                  <a:gd name="T20" fmla="*/ 53 w 159"/>
                  <a:gd name="T21" fmla="*/ 22 h 152"/>
                  <a:gd name="T22" fmla="*/ 9 w 159"/>
                  <a:gd name="T23" fmla="*/ 22 h 152"/>
                  <a:gd name="T24" fmla="*/ 9 w 159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2">
                    <a:moveTo>
                      <a:pt x="9" y="0"/>
                    </a:moveTo>
                    <a:cubicBezTo>
                      <a:pt x="9" y="0"/>
                      <a:pt x="138" y="0"/>
                      <a:pt x="148" y="0"/>
                    </a:cubicBezTo>
                    <a:cubicBezTo>
                      <a:pt x="159" y="0"/>
                      <a:pt x="159" y="22"/>
                      <a:pt x="150" y="22"/>
                    </a:cubicBezTo>
                    <a:cubicBezTo>
                      <a:pt x="141" y="22"/>
                      <a:pt x="104" y="22"/>
                      <a:pt x="104" y="22"/>
                    </a:cubicBezTo>
                    <a:cubicBezTo>
                      <a:pt x="104" y="22"/>
                      <a:pt x="104" y="135"/>
                      <a:pt x="104" y="141"/>
                    </a:cubicBezTo>
                    <a:cubicBezTo>
                      <a:pt x="104" y="151"/>
                      <a:pt x="83" y="151"/>
                      <a:pt x="83" y="141"/>
                    </a:cubicBezTo>
                    <a:cubicBezTo>
                      <a:pt x="83" y="131"/>
                      <a:pt x="83" y="89"/>
                      <a:pt x="83" y="80"/>
                    </a:cubicBezTo>
                    <a:cubicBezTo>
                      <a:pt x="83" y="71"/>
                      <a:pt x="74" y="71"/>
                      <a:pt x="74" y="80"/>
                    </a:cubicBezTo>
                    <a:cubicBezTo>
                      <a:pt x="74" y="85"/>
                      <a:pt x="74" y="138"/>
                      <a:pt x="74" y="144"/>
                    </a:cubicBezTo>
                    <a:cubicBezTo>
                      <a:pt x="74" y="151"/>
                      <a:pt x="53" y="152"/>
                      <a:pt x="53" y="140"/>
                    </a:cubicBezTo>
                    <a:cubicBezTo>
                      <a:pt x="53" y="129"/>
                      <a:pt x="53" y="22"/>
                      <a:pt x="53" y="22"/>
                    </a:cubicBezTo>
                    <a:cubicBezTo>
                      <a:pt x="53" y="22"/>
                      <a:pt x="16" y="22"/>
                      <a:pt x="9" y="22"/>
                    </a:cubicBezTo>
                    <a:cubicBezTo>
                      <a:pt x="0" y="22"/>
                      <a:pt x="0" y="0"/>
                      <a:pt x="9" y="0"/>
                    </a:cubicBezTo>
                    <a:close/>
                  </a:path>
                </a:pathLst>
              </a:custGeom>
              <a:noFill/>
              <a:ln w="11113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4068" y="1818"/>
                <a:ext cx="74" cy="74"/>
              </a:xfrm>
              <a:prstGeom prst="ellipse">
                <a:avLst/>
              </a:prstGeom>
              <a:noFill/>
              <a:ln w="11113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" name="Rectangle 16"/>
              <p:cNvSpPr>
                <a:spLocks noChangeArrowheads="1"/>
              </p:cNvSpPr>
              <p:nvPr/>
            </p:nvSpPr>
            <p:spPr bwMode="auto">
              <a:xfrm>
                <a:off x="4018" y="1892"/>
                <a:ext cx="172" cy="1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" name="Freeform 17"/>
              <p:cNvSpPr>
                <a:spLocks noEditPoints="1"/>
              </p:cNvSpPr>
              <p:nvPr/>
            </p:nvSpPr>
            <p:spPr bwMode="auto">
              <a:xfrm>
                <a:off x="4046" y="1899"/>
                <a:ext cx="118" cy="130"/>
              </a:xfrm>
              <a:custGeom>
                <a:avLst/>
                <a:gdLst>
                  <a:gd name="T0" fmla="*/ 32 w 64"/>
                  <a:gd name="T1" fmla="*/ 0 h 70"/>
                  <a:gd name="T2" fmla="*/ 43 w 64"/>
                  <a:gd name="T3" fmla="*/ 6 h 70"/>
                  <a:gd name="T4" fmla="*/ 51 w 64"/>
                  <a:gd name="T5" fmla="*/ 9 h 70"/>
                  <a:gd name="T6" fmla="*/ 35 w 64"/>
                  <a:gd name="T7" fmla="*/ 12 h 70"/>
                  <a:gd name="T8" fmla="*/ 37 w 64"/>
                  <a:gd name="T9" fmla="*/ 19 h 70"/>
                  <a:gd name="T10" fmla="*/ 57 w 64"/>
                  <a:gd name="T11" fmla="*/ 22 h 70"/>
                  <a:gd name="T12" fmla="*/ 38 w 64"/>
                  <a:gd name="T13" fmla="*/ 25 h 70"/>
                  <a:gd name="T14" fmla="*/ 35 w 64"/>
                  <a:gd name="T15" fmla="*/ 31 h 70"/>
                  <a:gd name="T16" fmla="*/ 60 w 64"/>
                  <a:gd name="T17" fmla="*/ 31 h 70"/>
                  <a:gd name="T18" fmla="*/ 59 w 64"/>
                  <a:gd name="T19" fmla="*/ 38 h 70"/>
                  <a:gd name="T20" fmla="*/ 35 w 64"/>
                  <a:gd name="T21" fmla="*/ 47 h 70"/>
                  <a:gd name="T22" fmla="*/ 54 w 64"/>
                  <a:gd name="T23" fmla="*/ 50 h 70"/>
                  <a:gd name="T24" fmla="*/ 37 w 64"/>
                  <a:gd name="T25" fmla="*/ 68 h 70"/>
                  <a:gd name="T26" fmla="*/ 13 w 64"/>
                  <a:gd name="T27" fmla="*/ 58 h 70"/>
                  <a:gd name="T28" fmla="*/ 22 w 64"/>
                  <a:gd name="T29" fmla="*/ 45 h 70"/>
                  <a:gd name="T30" fmla="*/ 29 w 64"/>
                  <a:gd name="T31" fmla="*/ 47 h 70"/>
                  <a:gd name="T32" fmla="*/ 29 w 64"/>
                  <a:gd name="T33" fmla="*/ 38 h 70"/>
                  <a:gd name="T34" fmla="*/ 4 w 64"/>
                  <a:gd name="T35" fmla="*/ 38 h 70"/>
                  <a:gd name="T36" fmla="*/ 4 w 64"/>
                  <a:gd name="T37" fmla="*/ 31 h 70"/>
                  <a:gd name="T38" fmla="*/ 29 w 64"/>
                  <a:gd name="T39" fmla="*/ 31 h 70"/>
                  <a:gd name="T40" fmla="*/ 26 w 64"/>
                  <a:gd name="T41" fmla="*/ 25 h 70"/>
                  <a:gd name="T42" fmla="*/ 7 w 64"/>
                  <a:gd name="T43" fmla="*/ 23 h 70"/>
                  <a:gd name="T44" fmla="*/ 11 w 64"/>
                  <a:gd name="T45" fmla="*/ 19 h 70"/>
                  <a:gd name="T46" fmla="*/ 29 w 64"/>
                  <a:gd name="T47" fmla="*/ 19 h 70"/>
                  <a:gd name="T48" fmla="*/ 19 w 64"/>
                  <a:gd name="T49" fmla="*/ 12 h 70"/>
                  <a:gd name="T50" fmla="*/ 13 w 64"/>
                  <a:gd name="T51" fmla="*/ 9 h 70"/>
                  <a:gd name="T52" fmla="*/ 24 w 64"/>
                  <a:gd name="T53" fmla="*/ 6 h 70"/>
                  <a:gd name="T54" fmla="*/ 21 w 64"/>
                  <a:gd name="T55" fmla="*/ 49 h 70"/>
                  <a:gd name="T56" fmla="*/ 21 w 64"/>
                  <a:gd name="T57" fmla="*/ 58 h 70"/>
                  <a:gd name="T58" fmla="*/ 21 w 64"/>
                  <a:gd name="T59" fmla="*/ 49 h 70"/>
                  <a:gd name="T60" fmla="*/ 48 w 64"/>
                  <a:gd name="T61" fmla="*/ 53 h 70"/>
                  <a:gd name="T62" fmla="*/ 38 w 64"/>
                  <a:gd name="T63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70">
                    <a:moveTo>
                      <a:pt x="29" y="6"/>
                    </a:moveTo>
                    <a:cubicBezTo>
                      <a:pt x="29" y="1"/>
                      <a:pt x="30" y="0"/>
                      <a:pt x="32" y="0"/>
                    </a:cubicBezTo>
                    <a:cubicBezTo>
                      <a:pt x="34" y="0"/>
                      <a:pt x="35" y="1"/>
                      <a:pt x="35" y="6"/>
                    </a:cubicBezTo>
                    <a:cubicBezTo>
                      <a:pt x="38" y="6"/>
                      <a:pt x="40" y="6"/>
                      <a:pt x="43" y="6"/>
                    </a:cubicBezTo>
                    <a:cubicBezTo>
                      <a:pt x="44" y="6"/>
                      <a:pt x="46" y="6"/>
                      <a:pt x="48" y="6"/>
                    </a:cubicBezTo>
                    <a:cubicBezTo>
                      <a:pt x="50" y="6"/>
                      <a:pt x="51" y="8"/>
                      <a:pt x="51" y="9"/>
                    </a:cubicBezTo>
                    <a:cubicBezTo>
                      <a:pt x="51" y="11"/>
                      <a:pt x="49" y="12"/>
                      <a:pt x="47" y="12"/>
                    </a:cubicBezTo>
                    <a:cubicBezTo>
                      <a:pt x="43" y="12"/>
                      <a:pt x="39" y="12"/>
                      <a:pt x="35" y="12"/>
                    </a:cubicBezTo>
                    <a:cubicBezTo>
                      <a:pt x="35" y="15"/>
                      <a:pt x="35" y="17"/>
                      <a:pt x="35" y="19"/>
                    </a:cubicBezTo>
                    <a:cubicBezTo>
                      <a:pt x="36" y="19"/>
                      <a:pt x="37" y="19"/>
                      <a:pt x="37" y="19"/>
                    </a:cubicBezTo>
                    <a:cubicBezTo>
                      <a:pt x="43" y="19"/>
                      <a:pt x="48" y="19"/>
                      <a:pt x="53" y="19"/>
                    </a:cubicBezTo>
                    <a:cubicBezTo>
                      <a:pt x="56" y="19"/>
                      <a:pt x="57" y="20"/>
                      <a:pt x="57" y="22"/>
                    </a:cubicBezTo>
                    <a:cubicBezTo>
                      <a:pt x="57" y="24"/>
                      <a:pt x="56" y="25"/>
                      <a:pt x="53" y="25"/>
                    </a:cubicBezTo>
                    <a:cubicBezTo>
                      <a:pt x="48" y="25"/>
                      <a:pt x="43" y="25"/>
                      <a:pt x="38" y="25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7"/>
                      <a:pt x="35" y="29"/>
                      <a:pt x="35" y="31"/>
                    </a:cubicBezTo>
                    <a:cubicBezTo>
                      <a:pt x="37" y="31"/>
                      <a:pt x="38" y="31"/>
                      <a:pt x="40" y="31"/>
                    </a:cubicBezTo>
                    <a:cubicBezTo>
                      <a:pt x="46" y="31"/>
                      <a:pt x="53" y="31"/>
                      <a:pt x="60" y="31"/>
                    </a:cubicBezTo>
                    <a:cubicBezTo>
                      <a:pt x="62" y="31"/>
                      <a:pt x="64" y="33"/>
                      <a:pt x="64" y="35"/>
                    </a:cubicBezTo>
                    <a:cubicBezTo>
                      <a:pt x="64" y="37"/>
                      <a:pt x="62" y="38"/>
                      <a:pt x="59" y="38"/>
                    </a:cubicBezTo>
                    <a:cubicBezTo>
                      <a:pt x="51" y="38"/>
                      <a:pt x="43" y="38"/>
                      <a:pt x="35" y="38"/>
                    </a:cubicBezTo>
                    <a:cubicBezTo>
                      <a:pt x="35" y="41"/>
                      <a:pt x="35" y="44"/>
                      <a:pt x="35" y="47"/>
                    </a:cubicBezTo>
                    <a:cubicBezTo>
                      <a:pt x="38" y="47"/>
                      <a:pt x="40" y="46"/>
                      <a:pt x="42" y="45"/>
                    </a:cubicBezTo>
                    <a:cubicBezTo>
                      <a:pt x="47" y="43"/>
                      <a:pt x="52" y="45"/>
                      <a:pt x="54" y="50"/>
                    </a:cubicBezTo>
                    <a:cubicBezTo>
                      <a:pt x="55" y="53"/>
                      <a:pt x="54" y="55"/>
                      <a:pt x="52" y="57"/>
                    </a:cubicBezTo>
                    <a:cubicBezTo>
                      <a:pt x="47" y="61"/>
                      <a:pt x="42" y="64"/>
                      <a:pt x="37" y="68"/>
                    </a:cubicBezTo>
                    <a:cubicBezTo>
                      <a:pt x="33" y="70"/>
                      <a:pt x="30" y="70"/>
                      <a:pt x="26" y="67"/>
                    </a:cubicBezTo>
                    <a:cubicBezTo>
                      <a:pt x="22" y="64"/>
                      <a:pt x="17" y="61"/>
                      <a:pt x="13" y="58"/>
                    </a:cubicBezTo>
                    <a:cubicBezTo>
                      <a:pt x="9" y="55"/>
                      <a:pt x="9" y="51"/>
                      <a:pt x="11" y="48"/>
                    </a:cubicBezTo>
                    <a:cubicBezTo>
                      <a:pt x="13" y="44"/>
                      <a:pt x="18" y="43"/>
                      <a:pt x="22" y="45"/>
                    </a:cubicBezTo>
                    <a:cubicBezTo>
                      <a:pt x="22" y="46"/>
                      <a:pt x="23" y="46"/>
                      <a:pt x="24" y="46"/>
                    </a:cubicBezTo>
                    <a:cubicBezTo>
                      <a:pt x="25" y="47"/>
                      <a:pt x="27" y="47"/>
                      <a:pt x="29" y="47"/>
                    </a:cubicBezTo>
                    <a:cubicBezTo>
                      <a:pt x="29" y="46"/>
                      <a:pt x="29" y="44"/>
                      <a:pt x="29" y="42"/>
                    </a:cubicBezTo>
                    <a:cubicBezTo>
                      <a:pt x="29" y="41"/>
                      <a:pt x="29" y="40"/>
                      <a:pt x="29" y="38"/>
                    </a:cubicBezTo>
                    <a:cubicBezTo>
                      <a:pt x="27" y="38"/>
                      <a:pt x="26" y="38"/>
                      <a:pt x="25" y="38"/>
                    </a:cubicBezTo>
                    <a:cubicBezTo>
                      <a:pt x="18" y="38"/>
                      <a:pt x="11" y="38"/>
                      <a:pt x="4" y="38"/>
                    </a:cubicBezTo>
                    <a:cubicBezTo>
                      <a:pt x="2" y="38"/>
                      <a:pt x="1" y="37"/>
                      <a:pt x="0" y="35"/>
                    </a:cubicBezTo>
                    <a:cubicBezTo>
                      <a:pt x="0" y="33"/>
                      <a:pt x="1" y="31"/>
                      <a:pt x="4" y="31"/>
                    </a:cubicBezTo>
                    <a:cubicBezTo>
                      <a:pt x="11" y="31"/>
                      <a:pt x="18" y="31"/>
                      <a:pt x="25" y="31"/>
                    </a:cubicBezTo>
                    <a:cubicBezTo>
                      <a:pt x="26" y="31"/>
                      <a:pt x="27" y="31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8" y="25"/>
                      <a:pt x="27" y="25"/>
                      <a:pt x="26" y="25"/>
                    </a:cubicBezTo>
                    <a:cubicBezTo>
                      <a:pt x="21" y="25"/>
                      <a:pt x="16" y="25"/>
                      <a:pt x="10" y="25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6" y="21"/>
                      <a:pt x="7" y="20"/>
                      <a:pt x="8" y="19"/>
                    </a:cubicBezTo>
                    <a:cubicBezTo>
                      <a:pt x="9" y="19"/>
                      <a:pt x="10" y="19"/>
                      <a:pt x="11" y="19"/>
                    </a:cubicBezTo>
                    <a:cubicBezTo>
                      <a:pt x="16" y="19"/>
                      <a:pt x="21" y="19"/>
                      <a:pt x="26" y="19"/>
                    </a:cubicBezTo>
                    <a:cubicBezTo>
                      <a:pt x="27" y="19"/>
                      <a:pt x="28" y="19"/>
                      <a:pt x="29" y="19"/>
                    </a:cubicBezTo>
                    <a:cubicBezTo>
                      <a:pt x="29" y="17"/>
                      <a:pt x="29" y="15"/>
                      <a:pt x="29" y="12"/>
                    </a:cubicBezTo>
                    <a:cubicBezTo>
                      <a:pt x="25" y="12"/>
                      <a:pt x="22" y="12"/>
                      <a:pt x="19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4" y="12"/>
                      <a:pt x="13" y="11"/>
                      <a:pt x="13" y="9"/>
                    </a:cubicBezTo>
                    <a:cubicBezTo>
                      <a:pt x="13" y="8"/>
                      <a:pt x="14" y="6"/>
                      <a:pt x="16" y="6"/>
                    </a:cubicBezTo>
                    <a:cubicBezTo>
                      <a:pt x="19" y="6"/>
                      <a:pt x="21" y="6"/>
                      <a:pt x="24" y="6"/>
                    </a:cubicBezTo>
                    <a:cubicBezTo>
                      <a:pt x="26" y="6"/>
                      <a:pt x="27" y="6"/>
                      <a:pt x="29" y="6"/>
                    </a:cubicBezTo>
                    <a:close/>
                    <a:moveTo>
                      <a:pt x="21" y="49"/>
                    </a:moveTo>
                    <a:cubicBezTo>
                      <a:pt x="18" y="49"/>
                      <a:pt x="16" y="50"/>
                      <a:pt x="16" y="53"/>
                    </a:cubicBezTo>
                    <a:cubicBezTo>
                      <a:pt x="16" y="56"/>
                      <a:pt x="18" y="58"/>
                      <a:pt x="21" y="58"/>
                    </a:cubicBezTo>
                    <a:cubicBezTo>
                      <a:pt x="24" y="59"/>
                      <a:pt x="26" y="57"/>
                      <a:pt x="26" y="54"/>
                    </a:cubicBezTo>
                    <a:cubicBezTo>
                      <a:pt x="26" y="52"/>
                      <a:pt x="24" y="49"/>
                      <a:pt x="21" y="49"/>
                    </a:cubicBezTo>
                    <a:close/>
                    <a:moveTo>
                      <a:pt x="42" y="58"/>
                    </a:moveTo>
                    <a:cubicBezTo>
                      <a:pt x="45" y="59"/>
                      <a:pt x="48" y="56"/>
                      <a:pt x="48" y="53"/>
                    </a:cubicBezTo>
                    <a:cubicBezTo>
                      <a:pt x="48" y="51"/>
                      <a:pt x="46" y="49"/>
                      <a:pt x="44" y="49"/>
                    </a:cubicBezTo>
                    <a:cubicBezTo>
                      <a:pt x="41" y="49"/>
                      <a:pt x="38" y="51"/>
                      <a:pt x="38" y="54"/>
                    </a:cubicBezTo>
                    <a:cubicBezTo>
                      <a:pt x="38" y="57"/>
                      <a:pt x="40" y="58"/>
                      <a:pt x="42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" name="Line 18"/>
              <p:cNvSpPr>
                <a:spLocks noChangeShapeType="1"/>
              </p:cNvSpPr>
              <p:nvPr/>
            </p:nvSpPr>
            <p:spPr bwMode="auto">
              <a:xfrm>
                <a:off x="4018" y="2011"/>
                <a:ext cx="172" cy="0"/>
              </a:xfrm>
              <a:prstGeom prst="line">
                <a:avLst/>
              </a:prstGeom>
              <a:noFill/>
              <a:ln w="11113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21" name="Rectangle 120">
            <a:hlinkClick r:id="rId3" action="ppaction://hlinksldjump"/>
          </p:cNvPr>
          <p:cNvSpPr/>
          <p:nvPr/>
        </p:nvSpPr>
        <p:spPr>
          <a:xfrm>
            <a:off x="6624787" y="1884098"/>
            <a:ext cx="1544647" cy="6075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3" name="Picture 122" descr="Screen Shot 2014-09-04 at 10.34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63" y="2049486"/>
            <a:ext cx="3315862" cy="3132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43" name="Isosceles Triangle 42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Isosceles Triangle 43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45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hlinkClick r:id="rId5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9" name="Straight Connector 48"/>
          <p:cNvCxnSpPr>
            <a:endCxn id="50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8" name="Oval 57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al 59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5" name="Oval 64">
              <a:hlinkClick r:id="rId6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ight Arrow 65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0" name="Rectangle 69">
            <a:hlinkClick r:id="rId5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7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8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9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10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11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hlinkClick r:id="rId1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62895" y="1308540"/>
            <a:ext cx="5372100" cy="24259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Chest X ray: </a:t>
            </a:r>
            <a:r>
              <a:rPr lang="en-GB" sz="1600" b="1" dirty="0">
                <a:solidFill>
                  <a:prstClr val="black"/>
                </a:solidFill>
              </a:rPr>
              <a:t>Radiology Interpretation</a:t>
            </a:r>
            <a:endParaRPr lang="en-GB" sz="2000" b="1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Cardiomegaly, +vascular prominence, interstitial edema</a:t>
            </a:r>
          </a:p>
          <a:p>
            <a:pPr>
              <a:spcAft>
                <a:spcPts val="600"/>
              </a:spcAft>
              <a:buClr>
                <a:srgbClr val="923222"/>
              </a:buClr>
            </a:pPr>
            <a:endParaRPr lang="en-GB" sz="1400" dirty="0">
              <a:solidFill>
                <a:prstClr val="black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801248" y="123986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6" name="Oval 105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Rectangle 130">
            <a:hlinkClick r:id="rId2" action="ppaction://hlinksldjump"/>
          </p:cNvPr>
          <p:cNvSpPr/>
          <p:nvPr/>
        </p:nvSpPr>
        <p:spPr>
          <a:xfrm>
            <a:off x="6705538" y="1194302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1046132" y="1359467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400461" y="1143671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502268" y="1061651"/>
            <a:ext cx="578153" cy="578153"/>
            <a:chOff x="844373" y="1681272"/>
            <a:chExt cx="578153" cy="578153"/>
          </a:xfrm>
        </p:grpSpPr>
        <p:sp>
          <p:nvSpPr>
            <p:cNvPr id="150" name="Oval 149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1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152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54" name="Group 5"/>
          <p:cNvGrpSpPr>
            <a:grpSpLocks noChangeAspect="1"/>
          </p:cNvGrpSpPr>
          <p:nvPr/>
        </p:nvGrpSpPr>
        <p:grpSpPr bwMode="auto">
          <a:xfrm>
            <a:off x="1479011" y="1203118"/>
            <a:ext cx="249467" cy="312699"/>
            <a:chOff x="2722" y="1103"/>
            <a:chExt cx="288" cy="361"/>
          </a:xfrm>
        </p:grpSpPr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296205" y="1693188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sp>
        <p:nvSpPr>
          <p:cNvPr id="162" name="Rectangle 161">
            <a:hlinkClick r:id="rId2" action="ppaction://hlinksldjump"/>
          </p:cNvPr>
          <p:cNvSpPr/>
          <p:nvPr/>
        </p:nvSpPr>
        <p:spPr>
          <a:xfrm>
            <a:off x="230812" y="941604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5" name="Isosceles Triangle 34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37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1" name="Straight Connector 40"/>
          <p:cNvCxnSpPr>
            <a:endCxn id="4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0" name="Oval 49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7" name="Oval 56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ight Arrow 57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1" name="Rectangle 60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extBox 154"/>
          <p:cNvSpPr txBox="1"/>
          <p:nvPr/>
        </p:nvSpPr>
        <p:spPr>
          <a:xfrm>
            <a:off x="6627592" y="2769670"/>
            <a:ext cx="1478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Next Actions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 flipV="1">
            <a:off x="2711790" y="3050128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018419" y="3050128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032433" y="4574621"/>
            <a:ext cx="2409996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Arial Narrow" panose="020B0606020202030204" pitchFamily="34" charset="0"/>
              </a:rPr>
              <a:t>REVISED DIAGNOSIS AND CARE PLAN</a:t>
            </a:r>
          </a:p>
        </p:txBody>
      </p:sp>
      <p:sp>
        <p:nvSpPr>
          <p:cNvPr id="226" name="Oval 225"/>
          <p:cNvSpPr/>
          <p:nvPr/>
        </p:nvSpPr>
        <p:spPr>
          <a:xfrm>
            <a:off x="3402176" y="2863368"/>
            <a:ext cx="1663372" cy="16633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9610" y="2496144"/>
            <a:ext cx="171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</a:rPr>
              <a:t>Revised Clinical Impression and Differential Diagnoses</a:t>
            </a:r>
          </a:p>
        </p:txBody>
      </p:sp>
      <p:sp>
        <p:nvSpPr>
          <p:cNvPr id="184" name="Oval 183"/>
          <p:cNvSpPr/>
          <p:nvPr/>
        </p:nvSpPr>
        <p:spPr>
          <a:xfrm>
            <a:off x="5769098" y="2495001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2" name="Group 38"/>
          <p:cNvGrpSpPr>
            <a:grpSpLocks noChangeAspect="1"/>
          </p:cNvGrpSpPr>
          <p:nvPr/>
        </p:nvGrpSpPr>
        <p:grpSpPr bwMode="auto">
          <a:xfrm>
            <a:off x="3844848" y="3146722"/>
            <a:ext cx="820285" cy="1135361"/>
            <a:chOff x="3402" y="1637"/>
            <a:chExt cx="302" cy="418"/>
          </a:xfrm>
        </p:grpSpPr>
        <p:sp>
          <p:nvSpPr>
            <p:cNvPr id="164" name="Rectangle 39"/>
            <p:cNvSpPr>
              <a:spLocks noChangeArrowheads="1"/>
            </p:cNvSpPr>
            <p:nvPr/>
          </p:nvSpPr>
          <p:spPr bwMode="auto">
            <a:xfrm>
              <a:off x="3441" y="1719"/>
              <a:ext cx="183" cy="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3402" y="1678"/>
              <a:ext cx="261" cy="341"/>
            </a:xfrm>
            <a:custGeom>
              <a:avLst/>
              <a:gdLst>
                <a:gd name="T0" fmla="*/ 192 w 261"/>
                <a:gd name="T1" fmla="*/ 0 h 341"/>
                <a:gd name="T2" fmla="*/ 192 w 261"/>
                <a:gd name="T3" fmla="*/ 15 h 341"/>
                <a:gd name="T4" fmla="*/ 246 w 261"/>
                <a:gd name="T5" fmla="*/ 15 h 341"/>
                <a:gd name="T6" fmla="*/ 246 w 261"/>
                <a:gd name="T7" fmla="*/ 326 h 341"/>
                <a:gd name="T8" fmla="*/ 15 w 261"/>
                <a:gd name="T9" fmla="*/ 326 h 341"/>
                <a:gd name="T10" fmla="*/ 15 w 261"/>
                <a:gd name="T11" fmla="*/ 15 h 341"/>
                <a:gd name="T12" fmla="*/ 70 w 261"/>
                <a:gd name="T13" fmla="*/ 15 h 341"/>
                <a:gd name="T14" fmla="*/ 70 w 261"/>
                <a:gd name="T15" fmla="*/ 0 h 341"/>
                <a:gd name="T16" fmla="*/ 0 w 261"/>
                <a:gd name="T17" fmla="*/ 0 h 341"/>
                <a:gd name="T18" fmla="*/ 0 w 261"/>
                <a:gd name="T19" fmla="*/ 341 h 341"/>
                <a:gd name="T20" fmla="*/ 261 w 261"/>
                <a:gd name="T21" fmla="*/ 341 h 341"/>
                <a:gd name="T22" fmla="*/ 261 w 261"/>
                <a:gd name="T23" fmla="*/ 0 h 341"/>
                <a:gd name="T24" fmla="*/ 192 w 261"/>
                <a:gd name="T2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41">
                  <a:moveTo>
                    <a:pt x="192" y="0"/>
                  </a:moveTo>
                  <a:lnTo>
                    <a:pt x="192" y="15"/>
                  </a:lnTo>
                  <a:lnTo>
                    <a:pt x="246" y="15"/>
                  </a:lnTo>
                  <a:lnTo>
                    <a:pt x="246" y="326"/>
                  </a:lnTo>
                  <a:lnTo>
                    <a:pt x="15" y="326"/>
                  </a:lnTo>
                  <a:lnTo>
                    <a:pt x="15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61" y="341"/>
                  </a:lnTo>
                  <a:lnTo>
                    <a:pt x="26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41"/>
            <p:cNvSpPr>
              <a:spLocks noEditPoints="1"/>
            </p:cNvSpPr>
            <p:nvPr/>
          </p:nvSpPr>
          <p:spPr bwMode="auto">
            <a:xfrm>
              <a:off x="3479" y="1637"/>
              <a:ext cx="107" cy="67"/>
            </a:xfrm>
            <a:custGeom>
              <a:avLst/>
              <a:gdLst>
                <a:gd name="T0" fmla="*/ 110 w 148"/>
                <a:gd name="T1" fmla="*/ 39 h 92"/>
                <a:gd name="T2" fmla="*/ 110 w 148"/>
                <a:gd name="T3" fmla="*/ 37 h 92"/>
                <a:gd name="T4" fmla="*/ 73 w 148"/>
                <a:gd name="T5" fmla="*/ 0 h 92"/>
                <a:gd name="T6" fmla="*/ 36 w 148"/>
                <a:gd name="T7" fmla="*/ 37 h 92"/>
                <a:gd name="T8" fmla="*/ 36 w 148"/>
                <a:gd name="T9" fmla="*/ 39 h 92"/>
                <a:gd name="T10" fmla="*/ 0 w 148"/>
                <a:gd name="T11" fmla="*/ 39 h 92"/>
                <a:gd name="T12" fmla="*/ 0 w 148"/>
                <a:gd name="T13" fmla="*/ 92 h 92"/>
                <a:gd name="T14" fmla="*/ 148 w 148"/>
                <a:gd name="T15" fmla="*/ 92 h 92"/>
                <a:gd name="T16" fmla="*/ 148 w 148"/>
                <a:gd name="T17" fmla="*/ 39 h 92"/>
                <a:gd name="T18" fmla="*/ 110 w 148"/>
                <a:gd name="T19" fmla="*/ 39 h 92"/>
                <a:gd name="T20" fmla="*/ 72 w 148"/>
                <a:gd name="T21" fmla="*/ 48 h 92"/>
                <a:gd name="T22" fmla="*/ 58 w 148"/>
                <a:gd name="T23" fmla="*/ 33 h 92"/>
                <a:gd name="T24" fmla="*/ 72 w 148"/>
                <a:gd name="T25" fmla="*/ 18 h 92"/>
                <a:gd name="T26" fmla="*/ 87 w 148"/>
                <a:gd name="T27" fmla="*/ 33 h 92"/>
                <a:gd name="T28" fmla="*/ 72 w 148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3" y="0"/>
                    <a:pt x="73" y="0"/>
                  </a:cubicBezTo>
                  <a:cubicBezTo>
                    <a:pt x="53" y="0"/>
                    <a:pt x="36" y="16"/>
                    <a:pt x="36" y="37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39"/>
                    <a:pt x="148" y="39"/>
                    <a:pt x="148" y="39"/>
                  </a:cubicBezTo>
                  <a:lnTo>
                    <a:pt x="110" y="39"/>
                  </a:lnTo>
                  <a:close/>
                  <a:moveTo>
                    <a:pt x="72" y="48"/>
                  </a:moveTo>
                  <a:cubicBezTo>
                    <a:pt x="64" y="48"/>
                    <a:pt x="58" y="41"/>
                    <a:pt x="58" y="33"/>
                  </a:cubicBezTo>
                  <a:cubicBezTo>
                    <a:pt x="58" y="25"/>
                    <a:pt x="64" y="18"/>
                    <a:pt x="72" y="18"/>
                  </a:cubicBezTo>
                  <a:cubicBezTo>
                    <a:pt x="81" y="18"/>
                    <a:pt x="87" y="25"/>
                    <a:pt x="87" y="33"/>
                  </a:cubicBezTo>
                  <a:cubicBezTo>
                    <a:pt x="87" y="41"/>
                    <a:pt x="81" y="48"/>
                    <a:pt x="72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42"/>
            <p:cNvSpPr>
              <a:spLocks noEditPoints="1"/>
            </p:cNvSpPr>
            <p:nvPr/>
          </p:nvSpPr>
          <p:spPr bwMode="auto">
            <a:xfrm>
              <a:off x="3468" y="1756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Rectangle 43"/>
            <p:cNvSpPr>
              <a:spLocks noChangeArrowheads="1"/>
            </p:cNvSpPr>
            <p:nvPr/>
          </p:nvSpPr>
          <p:spPr bwMode="auto">
            <a:xfrm>
              <a:off x="3531" y="1774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44"/>
            <p:cNvSpPr>
              <a:spLocks noEditPoints="1"/>
            </p:cNvSpPr>
            <p:nvPr/>
          </p:nvSpPr>
          <p:spPr bwMode="auto">
            <a:xfrm>
              <a:off x="3468" y="1829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39 h 47"/>
                <a:gd name="T12" fmla="*/ 39 w 46"/>
                <a:gd name="T13" fmla="*/ 39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Rectangle 45"/>
            <p:cNvSpPr>
              <a:spLocks noChangeArrowheads="1"/>
            </p:cNvSpPr>
            <p:nvPr/>
          </p:nvSpPr>
          <p:spPr bwMode="auto">
            <a:xfrm>
              <a:off x="3531" y="1847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46"/>
            <p:cNvSpPr>
              <a:spLocks noEditPoints="1"/>
            </p:cNvSpPr>
            <p:nvPr/>
          </p:nvSpPr>
          <p:spPr bwMode="auto">
            <a:xfrm>
              <a:off x="3468" y="1903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6 h 46"/>
                <a:gd name="T16" fmla="*/ 7 w 46"/>
                <a:gd name="T17" fmla="*/ 6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6"/>
                  </a:lnTo>
                  <a:lnTo>
                    <a:pt x="7" y="6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Rectangle 47"/>
            <p:cNvSpPr>
              <a:spLocks noChangeArrowheads="1"/>
            </p:cNvSpPr>
            <p:nvPr/>
          </p:nvSpPr>
          <p:spPr bwMode="auto">
            <a:xfrm>
              <a:off x="3531" y="1921"/>
              <a:ext cx="6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Oval 48"/>
            <p:cNvSpPr>
              <a:spLocks noChangeArrowheads="1"/>
            </p:cNvSpPr>
            <p:nvPr/>
          </p:nvSpPr>
          <p:spPr bwMode="auto">
            <a:xfrm>
              <a:off x="3543" y="1894"/>
              <a:ext cx="161" cy="161"/>
            </a:xfrm>
            <a:prstGeom prst="ellipse">
              <a:avLst/>
            </a:prstGeom>
            <a:solidFill>
              <a:schemeClr val="accent4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49"/>
            <p:cNvSpPr>
              <a:spLocks/>
            </p:cNvSpPr>
            <p:nvPr/>
          </p:nvSpPr>
          <p:spPr bwMode="auto">
            <a:xfrm>
              <a:off x="3573" y="1924"/>
              <a:ext cx="46" cy="101"/>
            </a:xfrm>
            <a:custGeom>
              <a:avLst/>
              <a:gdLst>
                <a:gd name="T0" fmla="*/ 65 w 65"/>
                <a:gd name="T1" fmla="*/ 140 h 140"/>
                <a:gd name="T2" fmla="*/ 0 w 65"/>
                <a:gd name="T3" fmla="*/ 70 h 140"/>
                <a:gd name="T4" fmla="*/ 61 w 65"/>
                <a:gd name="T5" fmla="*/ 0 h 140"/>
                <a:gd name="T6" fmla="*/ 62 w 65"/>
                <a:gd name="T7" fmla="*/ 6 h 140"/>
                <a:gd name="T8" fmla="*/ 6 w 65"/>
                <a:gd name="T9" fmla="*/ 70 h 140"/>
                <a:gd name="T10" fmla="*/ 65 w 65"/>
                <a:gd name="T11" fmla="*/ 133 h 140"/>
                <a:gd name="T12" fmla="*/ 65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65" y="140"/>
                  </a:moveTo>
                  <a:cubicBezTo>
                    <a:pt x="29" y="140"/>
                    <a:pt x="0" y="108"/>
                    <a:pt x="0" y="70"/>
                  </a:cubicBezTo>
                  <a:cubicBezTo>
                    <a:pt x="0" y="33"/>
                    <a:pt x="27" y="2"/>
                    <a:pt x="61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31" y="8"/>
                    <a:pt x="6" y="36"/>
                    <a:pt x="6" y="70"/>
                  </a:cubicBezTo>
                  <a:cubicBezTo>
                    <a:pt x="6" y="105"/>
                    <a:pt x="33" y="133"/>
                    <a:pt x="65" y="133"/>
                  </a:cubicBezTo>
                  <a:lnTo>
                    <a:pt x="6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3600" y="1916"/>
              <a:ext cx="19" cy="23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3 h 32"/>
                <a:gd name="T4" fmla="*/ 23 w 27"/>
                <a:gd name="T5" fmla="*/ 15 h 32"/>
                <a:gd name="T6" fmla="*/ 3 w 27"/>
                <a:gd name="T7" fmla="*/ 29 h 32"/>
                <a:gd name="T8" fmla="*/ 2 w 27"/>
                <a:gd name="T9" fmla="*/ 32 h 32"/>
                <a:gd name="T10" fmla="*/ 5 w 27"/>
                <a:gd name="T11" fmla="*/ 32 h 32"/>
                <a:gd name="T12" fmla="*/ 26 w 27"/>
                <a:gd name="T13" fmla="*/ 16 h 32"/>
                <a:gd name="T14" fmla="*/ 27 w 27"/>
                <a:gd name="T15" fmla="*/ 15 h 32"/>
                <a:gd name="T16" fmla="*/ 26 w 27"/>
                <a:gd name="T17" fmla="*/ 14 h 32"/>
                <a:gd name="T18" fmla="*/ 3 w 27"/>
                <a:gd name="T19" fmla="*/ 0 h 32"/>
                <a:gd name="T20" fmla="*/ 2 w 27"/>
                <a:gd name="T21" fmla="*/ 0 h 32"/>
                <a:gd name="T22" fmla="*/ 1 w 27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51"/>
            <p:cNvSpPr>
              <a:spLocks/>
            </p:cNvSpPr>
            <p:nvPr/>
          </p:nvSpPr>
          <p:spPr bwMode="auto">
            <a:xfrm>
              <a:off x="3630" y="1924"/>
              <a:ext cx="47" cy="101"/>
            </a:xfrm>
            <a:custGeom>
              <a:avLst/>
              <a:gdLst>
                <a:gd name="T0" fmla="*/ 4 w 65"/>
                <a:gd name="T1" fmla="*/ 140 h 140"/>
                <a:gd name="T2" fmla="*/ 4 w 65"/>
                <a:gd name="T3" fmla="*/ 133 h 140"/>
                <a:gd name="T4" fmla="*/ 59 w 65"/>
                <a:gd name="T5" fmla="*/ 70 h 140"/>
                <a:gd name="T6" fmla="*/ 0 w 65"/>
                <a:gd name="T7" fmla="*/ 6 h 140"/>
                <a:gd name="T8" fmla="*/ 0 w 65"/>
                <a:gd name="T9" fmla="*/ 0 h 140"/>
                <a:gd name="T10" fmla="*/ 65 w 65"/>
                <a:gd name="T11" fmla="*/ 70 h 140"/>
                <a:gd name="T12" fmla="*/ 4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4" y="140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35" y="131"/>
                    <a:pt x="59" y="103"/>
                    <a:pt x="59" y="70"/>
                  </a:cubicBezTo>
                  <a:cubicBezTo>
                    <a:pt x="59" y="35"/>
                    <a:pt x="3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65" y="31"/>
                    <a:pt x="65" y="70"/>
                  </a:cubicBezTo>
                  <a:cubicBezTo>
                    <a:pt x="65" y="107"/>
                    <a:pt x="39" y="137"/>
                    <a:pt x="4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52"/>
            <p:cNvSpPr>
              <a:spLocks/>
            </p:cNvSpPr>
            <p:nvPr/>
          </p:nvSpPr>
          <p:spPr bwMode="auto">
            <a:xfrm>
              <a:off x="3630" y="2010"/>
              <a:ext cx="19" cy="23"/>
            </a:xfrm>
            <a:custGeom>
              <a:avLst/>
              <a:gdLst>
                <a:gd name="T0" fmla="*/ 27 w 27"/>
                <a:gd name="T1" fmla="*/ 32 h 32"/>
                <a:gd name="T2" fmla="*/ 26 w 27"/>
                <a:gd name="T3" fmla="*/ 29 h 32"/>
                <a:gd name="T4" fmla="*/ 5 w 27"/>
                <a:gd name="T5" fmla="*/ 17 h 32"/>
                <a:gd name="T6" fmla="*/ 25 w 27"/>
                <a:gd name="T7" fmla="*/ 3 h 32"/>
                <a:gd name="T8" fmla="*/ 25 w 27"/>
                <a:gd name="T9" fmla="*/ 1 h 32"/>
                <a:gd name="T10" fmla="*/ 23 w 27"/>
                <a:gd name="T11" fmla="*/ 1 h 32"/>
                <a:gd name="T12" fmla="*/ 1 w 27"/>
                <a:gd name="T13" fmla="*/ 16 h 32"/>
                <a:gd name="T14" fmla="*/ 0 w 27"/>
                <a:gd name="T15" fmla="*/ 18 h 32"/>
                <a:gd name="T16" fmla="*/ 1 w 27"/>
                <a:gd name="T17" fmla="*/ 19 h 32"/>
                <a:gd name="T18" fmla="*/ 25 w 27"/>
                <a:gd name="T19" fmla="*/ 32 h 32"/>
                <a:gd name="T20" fmla="*/ 25 w 27"/>
                <a:gd name="T21" fmla="*/ 32 h 32"/>
                <a:gd name="T22" fmla="*/ 27 w 27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7" y="31"/>
                    <a:pt x="27" y="30"/>
                    <a:pt x="26" y="2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7" name="Oval 206"/>
          <p:cNvSpPr/>
          <p:nvPr/>
        </p:nvSpPr>
        <p:spPr>
          <a:xfrm>
            <a:off x="1910033" y="2495001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2173539" y="2658704"/>
            <a:ext cx="366553" cy="458142"/>
            <a:chOff x="2464844" y="2404117"/>
            <a:chExt cx="366553" cy="458142"/>
          </a:xfrm>
        </p:grpSpPr>
        <p:sp>
          <p:nvSpPr>
            <p:cNvPr id="180" name="Freeform 6"/>
            <p:cNvSpPr>
              <a:spLocks/>
            </p:cNvSpPr>
            <p:nvPr/>
          </p:nvSpPr>
          <p:spPr bwMode="auto">
            <a:xfrm rot="20708460" flipH="1">
              <a:off x="2464844" y="2450574"/>
              <a:ext cx="88153" cy="88153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0 w 208"/>
                <a:gd name="T7" fmla="*/ 0 h 208"/>
                <a:gd name="T8" fmla="*/ 0 w 208"/>
                <a:gd name="T9" fmla="*/ 0 h 208"/>
                <a:gd name="T10" fmla="*/ 0 w 20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180"/>
            <p:cNvSpPr>
              <a:spLocks noEditPoints="1"/>
            </p:cNvSpPr>
            <p:nvPr/>
          </p:nvSpPr>
          <p:spPr bwMode="auto">
            <a:xfrm rot="20708460" flipH="1">
              <a:off x="2492347" y="2404117"/>
              <a:ext cx="339050" cy="458142"/>
            </a:xfrm>
            <a:custGeom>
              <a:avLst/>
              <a:gdLst>
                <a:gd name="T0" fmla="*/ 154 w 228"/>
                <a:gd name="T1" fmla="*/ 80 h 308"/>
                <a:gd name="T2" fmla="*/ 148 w 228"/>
                <a:gd name="T3" fmla="*/ 74 h 308"/>
                <a:gd name="T4" fmla="*/ 148 w 228"/>
                <a:gd name="T5" fmla="*/ 0 h 308"/>
                <a:gd name="T6" fmla="*/ 0 w 228"/>
                <a:gd name="T7" fmla="*/ 0 h 308"/>
                <a:gd name="T8" fmla="*/ 0 w 228"/>
                <a:gd name="T9" fmla="*/ 308 h 308"/>
                <a:gd name="T10" fmla="*/ 228 w 228"/>
                <a:gd name="T11" fmla="*/ 308 h 308"/>
                <a:gd name="T12" fmla="*/ 228 w 228"/>
                <a:gd name="T13" fmla="*/ 80 h 308"/>
                <a:gd name="T14" fmla="*/ 154 w 228"/>
                <a:gd name="T15" fmla="*/ 80 h 308"/>
                <a:gd name="T16" fmla="*/ 154 w 228"/>
                <a:gd name="T17" fmla="*/ 80 h 308"/>
                <a:gd name="T18" fmla="*/ 34 w 228"/>
                <a:gd name="T19" fmla="*/ 28 h 308"/>
                <a:gd name="T20" fmla="*/ 114 w 228"/>
                <a:gd name="T21" fmla="*/ 28 h 308"/>
                <a:gd name="T22" fmla="*/ 114 w 228"/>
                <a:gd name="T23" fmla="*/ 40 h 308"/>
                <a:gd name="T24" fmla="*/ 34 w 228"/>
                <a:gd name="T25" fmla="*/ 40 h 308"/>
                <a:gd name="T26" fmla="*/ 34 w 228"/>
                <a:gd name="T27" fmla="*/ 28 h 308"/>
                <a:gd name="T28" fmla="*/ 34 w 228"/>
                <a:gd name="T29" fmla="*/ 28 h 308"/>
                <a:gd name="T30" fmla="*/ 34 w 228"/>
                <a:gd name="T31" fmla="*/ 68 h 308"/>
                <a:gd name="T32" fmla="*/ 114 w 228"/>
                <a:gd name="T33" fmla="*/ 68 h 308"/>
                <a:gd name="T34" fmla="*/ 114 w 228"/>
                <a:gd name="T35" fmla="*/ 80 h 308"/>
                <a:gd name="T36" fmla="*/ 34 w 228"/>
                <a:gd name="T37" fmla="*/ 80 h 308"/>
                <a:gd name="T38" fmla="*/ 34 w 228"/>
                <a:gd name="T39" fmla="*/ 68 h 308"/>
                <a:gd name="T40" fmla="*/ 34 w 228"/>
                <a:gd name="T41" fmla="*/ 68 h 308"/>
                <a:gd name="T42" fmla="*/ 194 w 228"/>
                <a:gd name="T43" fmla="*/ 281 h 308"/>
                <a:gd name="T44" fmla="*/ 34 w 228"/>
                <a:gd name="T45" fmla="*/ 281 h 308"/>
                <a:gd name="T46" fmla="*/ 34 w 228"/>
                <a:gd name="T47" fmla="*/ 268 h 308"/>
                <a:gd name="T48" fmla="*/ 194 w 228"/>
                <a:gd name="T49" fmla="*/ 268 h 308"/>
                <a:gd name="T50" fmla="*/ 194 w 228"/>
                <a:gd name="T51" fmla="*/ 281 h 308"/>
                <a:gd name="T52" fmla="*/ 194 w 228"/>
                <a:gd name="T53" fmla="*/ 281 h 308"/>
                <a:gd name="T54" fmla="*/ 194 w 228"/>
                <a:gd name="T55" fmla="*/ 241 h 308"/>
                <a:gd name="T56" fmla="*/ 34 w 228"/>
                <a:gd name="T57" fmla="*/ 241 h 308"/>
                <a:gd name="T58" fmla="*/ 34 w 228"/>
                <a:gd name="T59" fmla="*/ 228 h 308"/>
                <a:gd name="T60" fmla="*/ 194 w 228"/>
                <a:gd name="T61" fmla="*/ 228 h 308"/>
                <a:gd name="T62" fmla="*/ 194 w 228"/>
                <a:gd name="T63" fmla="*/ 241 h 308"/>
                <a:gd name="T64" fmla="*/ 194 w 228"/>
                <a:gd name="T65" fmla="*/ 241 h 308"/>
                <a:gd name="T66" fmla="*/ 194 w 228"/>
                <a:gd name="T67" fmla="*/ 201 h 308"/>
                <a:gd name="T68" fmla="*/ 34 w 228"/>
                <a:gd name="T69" fmla="*/ 201 h 308"/>
                <a:gd name="T70" fmla="*/ 34 w 228"/>
                <a:gd name="T71" fmla="*/ 188 h 308"/>
                <a:gd name="T72" fmla="*/ 194 w 228"/>
                <a:gd name="T73" fmla="*/ 188 h 308"/>
                <a:gd name="T74" fmla="*/ 194 w 228"/>
                <a:gd name="T75" fmla="*/ 201 h 308"/>
                <a:gd name="T76" fmla="*/ 194 w 228"/>
                <a:gd name="T77" fmla="*/ 201 h 308"/>
                <a:gd name="T78" fmla="*/ 194 w 228"/>
                <a:gd name="T79" fmla="*/ 160 h 308"/>
                <a:gd name="T80" fmla="*/ 34 w 228"/>
                <a:gd name="T81" fmla="*/ 160 h 308"/>
                <a:gd name="T82" fmla="*/ 34 w 228"/>
                <a:gd name="T83" fmla="*/ 148 h 308"/>
                <a:gd name="T84" fmla="*/ 194 w 228"/>
                <a:gd name="T85" fmla="*/ 148 h 308"/>
                <a:gd name="T86" fmla="*/ 194 w 228"/>
                <a:gd name="T87" fmla="*/ 160 h 308"/>
                <a:gd name="T88" fmla="*/ 194 w 228"/>
                <a:gd name="T89" fmla="*/ 160 h 308"/>
                <a:gd name="T90" fmla="*/ 194 w 228"/>
                <a:gd name="T91" fmla="*/ 120 h 308"/>
                <a:gd name="T92" fmla="*/ 34 w 228"/>
                <a:gd name="T93" fmla="*/ 120 h 308"/>
                <a:gd name="T94" fmla="*/ 34 w 228"/>
                <a:gd name="T95" fmla="*/ 108 h 308"/>
                <a:gd name="T96" fmla="*/ 194 w 228"/>
                <a:gd name="T97" fmla="*/ 108 h 308"/>
                <a:gd name="T98" fmla="*/ 194 w 228"/>
                <a:gd name="T99" fmla="*/ 120 h 308"/>
                <a:gd name="T100" fmla="*/ 194 w 228"/>
                <a:gd name="T101" fmla="*/ 1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308">
                  <a:moveTo>
                    <a:pt x="154" y="80"/>
                  </a:moveTo>
                  <a:cubicBezTo>
                    <a:pt x="150" y="80"/>
                    <a:pt x="148" y="78"/>
                    <a:pt x="148" y="7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4" y="80"/>
                  </a:cubicBezTo>
                  <a:close/>
                  <a:moveTo>
                    <a:pt x="34" y="28"/>
                  </a:moveTo>
                  <a:cubicBezTo>
                    <a:pt x="114" y="28"/>
                    <a:pt x="114" y="28"/>
                    <a:pt x="114" y="2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34" y="68"/>
                  </a:moveTo>
                  <a:cubicBezTo>
                    <a:pt x="114" y="68"/>
                    <a:pt x="114" y="68"/>
                    <a:pt x="114" y="68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194" y="281"/>
                  </a:moveTo>
                  <a:cubicBezTo>
                    <a:pt x="34" y="281"/>
                    <a:pt x="34" y="281"/>
                    <a:pt x="34" y="281"/>
                  </a:cubicBezTo>
                  <a:cubicBezTo>
                    <a:pt x="34" y="268"/>
                    <a:pt x="34" y="268"/>
                    <a:pt x="3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lose/>
                  <a:moveTo>
                    <a:pt x="194" y="241"/>
                  </a:moveTo>
                  <a:cubicBezTo>
                    <a:pt x="34" y="241"/>
                    <a:pt x="34" y="241"/>
                    <a:pt x="34" y="241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194" y="228"/>
                    <a:pt x="194" y="228"/>
                    <a:pt x="194" y="228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41"/>
                    <a:pt x="194" y="241"/>
                    <a:pt x="194" y="241"/>
                  </a:cubicBezTo>
                  <a:close/>
                  <a:moveTo>
                    <a:pt x="194" y="201"/>
                  </a:moveTo>
                  <a:cubicBezTo>
                    <a:pt x="34" y="201"/>
                    <a:pt x="34" y="201"/>
                    <a:pt x="34" y="201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4" y="201"/>
                    <a:pt x="194" y="201"/>
                  </a:cubicBezTo>
                  <a:close/>
                  <a:moveTo>
                    <a:pt x="19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4" y="160"/>
                    <a:pt x="194" y="160"/>
                    <a:pt x="194" y="160"/>
                  </a:cubicBezTo>
                  <a:close/>
                  <a:moveTo>
                    <a:pt x="194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001546" y="2623136"/>
            <a:ext cx="363537" cy="549275"/>
            <a:chOff x="3996" y="1492"/>
            <a:chExt cx="229" cy="346"/>
          </a:xfrm>
          <a:solidFill>
            <a:schemeClr val="tx2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96" y="1524"/>
              <a:ext cx="229" cy="314"/>
            </a:xfrm>
            <a:custGeom>
              <a:avLst/>
              <a:gdLst>
                <a:gd name="T0" fmla="*/ 202 w 218"/>
                <a:gd name="T1" fmla="*/ 0 h 299"/>
                <a:gd name="T2" fmla="*/ 168 w 218"/>
                <a:gd name="T3" fmla="*/ 0 h 299"/>
                <a:gd name="T4" fmla="*/ 169 w 218"/>
                <a:gd name="T5" fmla="*/ 5 h 299"/>
                <a:gd name="T6" fmla="*/ 169 w 218"/>
                <a:gd name="T7" fmla="*/ 10 h 299"/>
                <a:gd name="T8" fmla="*/ 152 w 218"/>
                <a:gd name="T9" fmla="*/ 26 h 299"/>
                <a:gd name="T10" fmla="*/ 65 w 218"/>
                <a:gd name="T11" fmla="*/ 26 h 299"/>
                <a:gd name="T12" fmla="*/ 49 w 218"/>
                <a:gd name="T13" fmla="*/ 10 h 299"/>
                <a:gd name="T14" fmla="*/ 49 w 218"/>
                <a:gd name="T15" fmla="*/ 5 h 299"/>
                <a:gd name="T16" fmla="*/ 50 w 218"/>
                <a:gd name="T17" fmla="*/ 0 h 299"/>
                <a:gd name="T18" fmla="*/ 16 w 218"/>
                <a:gd name="T19" fmla="*/ 0 h 299"/>
                <a:gd name="T20" fmla="*/ 0 w 218"/>
                <a:gd name="T21" fmla="*/ 16 h 299"/>
                <a:gd name="T22" fmla="*/ 0 w 218"/>
                <a:gd name="T23" fmla="*/ 282 h 299"/>
                <a:gd name="T24" fmla="*/ 16 w 218"/>
                <a:gd name="T25" fmla="*/ 299 h 299"/>
                <a:gd name="T26" fmla="*/ 202 w 218"/>
                <a:gd name="T27" fmla="*/ 299 h 299"/>
                <a:gd name="T28" fmla="*/ 218 w 218"/>
                <a:gd name="T29" fmla="*/ 282 h 299"/>
                <a:gd name="T30" fmla="*/ 218 w 218"/>
                <a:gd name="T31" fmla="*/ 16 h 299"/>
                <a:gd name="T32" fmla="*/ 202 w 218"/>
                <a:gd name="T3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299">
                  <a:moveTo>
                    <a:pt x="20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1"/>
                    <a:pt x="169" y="3"/>
                    <a:pt x="169" y="5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9"/>
                    <a:pt x="161" y="26"/>
                    <a:pt x="152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6" y="26"/>
                    <a:pt x="49" y="19"/>
                    <a:pt x="49" y="1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3"/>
                    <a:pt x="49" y="1"/>
                    <a:pt x="5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1"/>
                    <a:pt x="7" y="299"/>
                    <a:pt x="16" y="299"/>
                  </a:cubicBezTo>
                  <a:cubicBezTo>
                    <a:pt x="202" y="299"/>
                    <a:pt x="202" y="299"/>
                    <a:pt x="202" y="299"/>
                  </a:cubicBezTo>
                  <a:cubicBezTo>
                    <a:pt x="211" y="299"/>
                    <a:pt x="218" y="291"/>
                    <a:pt x="218" y="282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8" y="7"/>
                    <a:pt x="211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2" y="1539"/>
              <a:ext cx="198" cy="282"/>
            </a:xfrm>
            <a:custGeom>
              <a:avLst/>
              <a:gdLst>
                <a:gd name="T0" fmla="*/ 184 w 198"/>
                <a:gd name="T1" fmla="*/ 276 h 276"/>
                <a:gd name="T2" fmla="*/ 13 w 198"/>
                <a:gd name="T3" fmla="*/ 276 h 276"/>
                <a:gd name="T4" fmla="*/ 0 w 198"/>
                <a:gd name="T5" fmla="*/ 263 h 276"/>
                <a:gd name="T6" fmla="*/ 0 w 198"/>
                <a:gd name="T7" fmla="*/ 14 h 276"/>
                <a:gd name="T8" fmla="*/ 13 w 198"/>
                <a:gd name="T9" fmla="*/ 0 h 276"/>
                <a:gd name="T10" fmla="*/ 184 w 198"/>
                <a:gd name="T11" fmla="*/ 0 h 276"/>
                <a:gd name="T12" fmla="*/ 198 w 198"/>
                <a:gd name="T13" fmla="*/ 14 h 276"/>
                <a:gd name="T14" fmla="*/ 198 w 198"/>
                <a:gd name="T15" fmla="*/ 263 h 276"/>
                <a:gd name="T16" fmla="*/ 184 w 198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76">
                  <a:moveTo>
                    <a:pt x="184" y="276"/>
                  </a:moveTo>
                  <a:cubicBezTo>
                    <a:pt x="13" y="276"/>
                    <a:pt x="13" y="276"/>
                    <a:pt x="13" y="276"/>
                  </a:cubicBezTo>
                  <a:cubicBezTo>
                    <a:pt x="6" y="276"/>
                    <a:pt x="0" y="270"/>
                    <a:pt x="0" y="2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0"/>
                    <a:pt x="198" y="6"/>
                    <a:pt x="198" y="1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70"/>
                    <a:pt x="192" y="276"/>
                    <a:pt x="184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055" y="1492"/>
              <a:ext cx="110" cy="54"/>
            </a:xfrm>
            <a:custGeom>
              <a:avLst/>
              <a:gdLst>
                <a:gd name="T0" fmla="*/ 89 w 105"/>
                <a:gd name="T1" fmla="*/ 19 h 51"/>
                <a:gd name="T2" fmla="*/ 70 w 105"/>
                <a:gd name="T3" fmla="*/ 19 h 51"/>
                <a:gd name="T4" fmla="*/ 70 w 105"/>
                <a:gd name="T5" fmla="*/ 17 h 51"/>
                <a:gd name="T6" fmla="*/ 53 w 105"/>
                <a:gd name="T7" fmla="*/ 0 h 51"/>
                <a:gd name="T8" fmla="*/ 35 w 105"/>
                <a:gd name="T9" fmla="*/ 17 h 51"/>
                <a:gd name="T10" fmla="*/ 35 w 105"/>
                <a:gd name="T11" fmla="*/ 19 h 51"/>
                <a:gd name="T12" fmla="*/ 17 w 105"/>
                <a:gd name="T13" fmla="*/ 19 h 51"/>
                <a:gd name="T14" fmla="*/ 0 w 105"/>
                <a:gd name="T15" fmla="*/ 35 h 51"/>
                <a:gd name="T16" fmla="*/ 17 w 105"/>
                <a:gd name="T17" fmla="*/ 51 h 51"/>
                <a:gd name="T18" fmla="*/ 89 w 105"/>
                <a:gd name="T19" fmla="*/ 51 h 51"/>
                <a:gd name="T20" fmla="*/ 105 w 105"/>
                <a:gd name="T21" fmla="*/ 35 h 51"/>
                <a:gd name="T22" fmla="*/ 89 w 105"/>
                <a:gd name="T23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1">
                  <a:moveTo>
                    <a:pt x="89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70" y="8"/>
                    <a:pt x="62" y="0"/>
                    <a:pt x="53" y="0"/>
                  </a:cubicBezTo>
                  <a:cubicBezTo>
                    <a:pt x="43" y="0"/>
                    <a:pt x="35" y="8"/>
                    <a:pt x="35" y="17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8" y="19"/>
                    <a:pt x="0" y="26"/>
                    <a:pt x="0" y="35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8" y="51"/>
                    <a:pt x="105" y="44"/>
                    <a:pt x="105" y="35"/>
                  </a:cubicBezTo>
                  <a:cubicBezTo>
                    <a:pt x="105" y="26"/>
                    <a:pt x="98" y="19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037" y="1764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037" y="1708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023" y="1586"/>
              <a:ext cx="45" cy="33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023" y="1642"/>
              <a:ext cx="45" cy="34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099" y="1597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099" y="1655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099" y="1713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99" y="1772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2" name="Rectangle 191">
            <a:hlinkClick r:id="rId2" action="ppaction://hlinksldjump"/>
          </p:cNvPr>
          <p:cNvSpPr/>
          <p:nvPr/>
        </p:nvSpPr>
        <p:spPr>
          <a:xfrm>
            <a:off x="177007" y="2284569"/>
            <a:ext cx="2581275" cy="11077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3" name="Rectangle 192">
            <a:hlinkClick r:id="rId3" action="ppaction://hlinksldjump"/>
          </p:cNvPr>
          <p:cNvSpPr/>
          <p:nvPr/>
        </p:nvSpPr>
        <p:spPr>
          <a:xfrm>
            <a:off x="5707503" y="2396592"/>
            <a:ext cx="1809907" cy="11077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6" name="Isosceles Triangle 55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Rectangle 58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hlinkClick r:id="rId4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2" name="Straight Connector 61"/>
          <p:cNvCxnSpPr>
            <a:endCxn id="6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1" name="Oval 70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7" name="Group 7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8" name="Oval 77">
              <a:hlinkClick r:id="rId5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ight Arrow 7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hlinkClick r:id="rId6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7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8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9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10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11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1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Click on the icons for more information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/>
          <p:cNvCxnSpPr/>
          <p:nvPr/>
        </p:nvCxnSpPr>
        <p:spPr>
          <a:xfrm flipH="1" flipV="1">
            <a:off x="2711790" y="2534397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018419" y="2534397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032433" y="4058890"/>
            <a:ext cx="2409996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Arial Narrow" panose="020B0606020202030204" pitchFamily="34" charset="0"/>
              </a:rPr>
              <a:t>REVISED DIAGNOSIS AND CARE PLAN</a:t>
            </a:r>
          </a:p>
        </p:txBody>
      </p:sp>
      <p:sp>
        <p:nvSpPr>
          <p:cNvPr id="226" name="Oval 225"/>
          <p:cNvSpPr/>
          <p:nvPr/>
        </p:nvSpPr>
        <p:spPr>
          <a:xfrm>
            <a:off x="3402176" y="2347637"/>
            <a:ext cx="1663372" cy="16633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Oval 183"/>
          <p:cNvSpPr/>
          <p:nvPr/>
        </p:nvSpPr>
        <p:spPr>
          <a:xfrm>
            <a:off x="5769098" y="1979270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2" name="Group 38"/>
          <p:cNvGrpSpPr>
            <a:grpSpLocks noChangeAspect="1"/>
          </p:cNvGrpSpPr>
          <p:nvPr/>
        </p:nvGrpSpPr>
        <p:grpSpPr bwMode="auto">
          <a:xfrm>
            <a:off x="3844848" y="2630991"/>
            <a:ext cx="820285" cy="1135361"/>
            <a:chOff x="3402" y="1637"/>
            <a:chExt cx="302" cy="418"/>
          </a:xfrm>
        </p:grpSpPr>
        <p:sp>
          <p:nvSpPr>
            <p:cNvPr id="164" name="Rectangle 39"/>
            <p:cNvSpPr>
              <a:spLocks noChangeArrowheads="1"/>
            </p:cNvSpPr>
            <p:nvPr/>
          </p:nvSpPr>
          <p:spPr bwMode="auto">
            <a:xfrm>
              <a:off x="3441" y="1719"/>
              <a:ext cx="183" cy="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3402" y="1678"/>
              <a:ext cx="261" cy="341"/>
            </a:xfrm>
            <a:custGeom>
              <a:avLst/>
              <a:gdLst>
                <a:gd name="T0" fmla="*/ 192 w 261"/>
                <a:gd name="T1" fmla="*/ 0 h 341"/>
                <a:gd name="T2" fmla="*/ 192 w 261"/>
                <a:gd name="T3" fmla="*/ 15 h 341"/>
                <a:gd name="T4" fmla="*/ 246 w 261"/>
                <a:gd name="T5" fmla="*/ 15 h 341"/>
                <a:gd name="T6" fmla="*/ 246 w 261"/>
                <a:gd name="T7" fmla="*/ 326 h 341"/>
                <a:gd name="T8" fmla="*/ 15 w 261"/>
                <a:gd name="T9" fmla="*/ 326 h 341"/>
                <a:gd name="T10" fmla="*/ 15 w 261"/>
                <a:gd name="T11" fmla="*/ 15 h 341"/>
                <a:gd name="T12" fmla="*/ 70 w 261"/>
                <a:gd name="T13" fmla="*/ 15 h 341"/>
                <a:gd name="T14" fmla="*/ 70 w 261"/>
                <a:gd name="T15" fmla="*/ 0 h 341"/>
                <a:gd name="T16" fmla="*/ 0 w 261"/>
                <a:gd name="T17" fmla="*/ 0 h 341"/>
                <a:gd name="T18" fmla="*/ 0 w 261"/>
                <a:gd name="T19" fmla="*/ 341 h 341"/>
                <a:gd name="T20" fmla="*/ 261 w 261"/>
                <a:gd name="T21" fmla="*/ 341 h 341"/>
                <a:gd name="T22" fmla="*/ 261 w 261"/>
                <a:gd name="T23" fmla="*/ 0 h 341"/>
                <a:gd name="T24" fmla="*/ 192 w 261"/>
                <a:gd name="T2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41">
                  <a:moveTo>
                    <a:pt x="192" y="0"/>
                  </a:moveTo>
                  <a:lnTo>
                    <a:pt x="192" y="15"/>
                  </a:lnTo>
                  <a:lnTo>
                    <a:pt x="246" y="15"/>
                  </a:lnTo>
                  <a:lnTo>
                    <a:pt x="246" y="326"/>
                  </a:lnTo>
                  <a:lnTo>
                    <a:pt x="15" y="326"/>
                  </a:lnTo>
                  <a:lnTo>
                    <a:pt x="15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61" y="341"/>
                  </a:lnTo>
                  <a:lnTo>
                    <a:pt x="26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41"/>
            <p:cNvSpPr>
              <a:spLocks noEditPoints="1"/>
            </p:cNvSpPr>
            <p:nvPr/>
          </p:nvSpPr>
          <p:spPr bwMode="auto">
            <a:xfrm>
              <a:off x="3479" y="1637"/>
              <a:ext cx="107" cy="67"/>
            </a:xfrm>
            <a:custGeom>
              <a:avLst/>
              <a:gdLst>
                <a:gd name="T0" fmla="*/ 110 w 148"/>
                <a:gd name="T1" fmla="*/ 39 h 92"/>
                <a:gd name="T2" fmla="*/ 110 w 148"/>
                <a:gd name="T3" fmla="*/ 37 h 92"/>
                <a:gd name="T4" fmla="*/ 73 w 148"/>
                <a:gd name="T5" fmla="*/ 0 h 92"/>
                <a:gd name="T6" fmla="*/ 36 w 148"/>
                <a:gd name="T7" fmla="*/ 37 h 92"/>
                <a:gd name="T8" fmla="*/ 36 w 148"/>
                <a:gd name="T9" fmla="*/ 39 h 92"/>
                <a:gd name="T10" fmla="*/ 0 w 148"/>
                <a:gd name="T11" fmla="*/ 39 h 92"/>
                <a:gd name="T12" fmla="*/ 0 w 148"/>
                <a:gd name="T13" fmla="*/ 92 h 92"/>
                <a:gd name="T14" fmla="*/ 148 w 148"/>
                <a:gd name="T15" fmla="*/ 92 h 92"/>
                <a:gd name="T16" fmla="*/ 148 w 148"/>
                <a:gd name="T17" fmla="*/ 39 h 92"/>
                <a:gd name="T18" fmla="*/ 110 w 148"/>
                <a:gd name="T19" fmla="*/ 39 h 92"/>
                <a:gd name="T20" fmla="*/ 72 w 148"/>
                <a:gd name="T21" fmla="*/ 48 h 92"/>
                <a:gd name="T22" fmla="*/ 58 w 148"/>
                <a:gd name="T23" fmla="*/ 33 h 92"/>
                <a:gd name="T24" fmla="*/ 72 w 148"/>
                <a:gd name="T25" fmla="*/ 18 h 92"/>
                <a:gd name="T26" fmla="*/ 87 w 148"/>
                <a:gd name="T27" fmla="*/ 33 h 92"/>
                <a:gd name="T28" fmla="*/ 72 w 148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3" y="0"/>
                    <a:pt x="73" y="0"/>
                  </a:cubicBezTo>
                  <a:cubicBezTo>
                    <a:pt x="53" y="0"/>
                    <a:pt x="36" y="16"/>
                    <a:pt x="36" y="37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39"/>
                    <a:pt x="148" y="39"/>
                    <a:pt x="148" y="39"/>
                  </a:cubicBezTo>
                  <a:lnTo>
                    <a:pt x="110" y="39"/>
                  </a:lnTo>
                  <a:close/>
                  <a:moveTo>
                    <a:pt x="72" y="48"/>
                  </a:moveTo>
                  <a:cubicBezTo>
                    <a:pt x="64" y="48"/>
                    <a:pt x="58" y="41"/>
                    <a:pt x="58" y="33"/>
                  </a:cubicBezTo>
                  <a:cubicBezTo>
                    <a:pt x="58" y="25"/>
                    <a:pt x="64" y="18"/>
                    <a:pt x="72" y="18"/>
                  </a:cubicBezTo>
                  <a:cubicBezTo>
                    <a:pt x="81" y="18"/>
                    <a:pt x="87" y="25"/>
                    <a:pt x="87" y="33"/>
                  </a:cubicBezTo>
                  <a:cubicBezTo>
                    <a:pt x="87" y="41"/>
                    <a:pt x="81" y="48"/>
                    <a:pt x="72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42"/>
            <p:cNvSpPr>
              <a:spLocks noEditPoints="1"/>
            </p:cNvSpPr>
            <p:nvPr/>
          </p:nvSpPr>
          <p:spPr bwMode="auto">
            <a:xfrm>
              <a:off x="3468" y="1756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Rectangle 43"/>
            <p:cNvSpPr>
              <a:spLocks noChangeArrowheads="1"/>
            </p:cNvSpPr>
            <p:nvPr/>
          </p:nvSpPr>
          <p:spPr bwMode="auto">
            <a:xfrm>
              <a:off x="3531" y="1774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44"/>
            <p:cNvSpPr>
              <a:spLocks noEditPoints="1"/>
            </p:cNvSpPr>
            <p:nvPr/>
          </p:nvSpPr>
          <p:spPr bwMode="auto">
            <a:xfrm>
              <a:off x="3468" y="1829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39 h 47"/>
                <a:gd name="T12" fmla="*/ 39 w 46"/>
                <a:gd name="T13" fmla="*/ 39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Rectangle 45"/>
            <p:cNvSpPr>
              <a:spLocks noChangeArrowheads="1"/>
            </p:cNvSpPr>
            <p:nvPr/>
          </p:nvSpPr>
          <p:spPr bwMode="auto">
            <a:xfrm>
              <a:off x="3531" y="1847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46"/>
            <p:cNvSpPr>
              <a:spLocks noEditPoints="1"/>
            </p:cNvSpPr>
            <p:nvPr/>
          </p:nvSpPr>
          <p:spPr bwMode="auto">
            <a:xfrm>
              <a:off x="3468" y="1903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6 h 46"/>
                <a:gd name="T16" fmla="*/ 7 w 46"/>
                <a:gd name="T17" fmla="*/ 6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6"/>
                  </a:lnTo>
                  <a:lnTo>
                    <a:pt x="7" y="6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Rectangle 47"/>
            <p:cNvSpPr>
              <a:spLocks noChangeArrowheads="1"/>
            </p:cNvSpPr>
            <p:nvPr/>
          </p:nvSpPr>
          <p:spPr bwMode="auto">
            <a:xfrm>
              <a:off x="3531" y="1921"/>
              <a:ext cx="6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Oval 48"/>
            <p:cNvSpPr>
              <a:spLocks noChangeArrowheads="1"/>
            </p:cNvSpPr>
            <p:nvPr/>
          </p:nvSpPr>
          <p:spPr bwMode="auto">
            <a:xfrm>
              <a:off x="3543" y="1894"/>
              <a:ext cx="161" cy="161"/>
            </a:xfrm>
            <a:prstGeom prst="ellipse">
              <a:avLst/>
            </a:prstGeom>
            <a:solidFill>
              <a:schemeClr val="accent4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49"/>
            <p:cNvSpPr>
              <a:spLocks/>
            </p:cNvSpPr>
            <p:nvPr/>
          </p:nvSpPr>
          <p:spPr bwMode="auto">
            <a:xfrm>
              <a:off x="3573" y="1924"/>
              <a:ext cx="46" cy="101"/>
            </a:xfrm>
            <a:custGeom>
              <a:avLst/>
              <a:gdLst>
                <a:gd name="T0" fmla="*/ 65 w 65"/>
                <a:gd name="T1" fmla="*/ 140 h 140"/>
                <a:gd name="T2" fmla="*/ 0 w 65"/>
                <a:gd name="T3" fmla="*/ 70 h 140"/>
                <a:gd name="T4" fmla="*/ 61 w 65"/>
                <a:gd name="T5" fmla="*/ 0 h 140"/>
                <a:gd name="T6" fmla="*/ 62 w 65"/>
                <a:gd name="T7" fmla="*/ 6 h 140"/>
                <a:gd name="T8" fmla="*/ 6 w 65"/>
                <a:gd name="T9" fmla="*/ 70 h 140"/>
                <a:gd name="T10" fmla="*/ 65 w 65"/>
                <a:gd name="T11" fmla="*/ 133 h 140"/>
                <a:gd name="T12" fmla="*/ 65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65" y="140"/>
                  </a:moveTo>
                  <a:cubicBezTo>
                    <a:pt x="29" y="140"/>
                    <a:pt x="0" y="108"/>
                    <a:pt x="0" y="70"/>
                  </a:cubicBezTo>
                  <a:cubicBezTo>
                    <a:pt x="0" y="33"/>
                    <a:pt x="27" y="2"/>
                    <a:pt x="61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31" y="8"/>
                    <a:pt x="6" y="36"/>
                    <a:pt x="6" y="70"/>
                  </a:cubicBezTo>
                  <a:cubicBezTo>
                    <a:pt x="6" y="105"/>
                    <a:pt x="33" y="133"/>
                    <a:pt x="65" y="133"/>
                  </a:cubicBezTo>
                  <a:lnTo>
                    <a:pt x="6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3600" y="1916"/>
              <a:ext cx="19" cy="23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3 h 32"/>
                <a:gd name="T4" fmla="*/ 23 w 27"/>
                <a:gd name="T5" fmla="*/ 15 h 32"/>
                <a:gd name="T6" fmla="*/ 3 w 27"/>
                <a:gd name="T7" fmla="*/ 29 h 32"/>
                <a:gd name="T8" fmla="*/ 2 w 27"/>
                <a:gd name="T9" fmla="*/ 32 h 32"/>
                <a:gd name="T10" fmla="*/ 5 w 27"/>
                <a:gd name="T11" fmla="*/ 32 h 32"/>
                <a:gd name="T12" fmla="*/ 26 w 27"/>
                <a:gd name="T13" fmla="*/ 16 h 32"/>
                <a:gd name="T14" fmla="*/ 27 w 27"/>
                <a:gd name="T15" fmla="*/ 15 h 32"/>
                <a:gd name="T16" fmla="*/ 26 w 27"/>
                <a:gd name="T17" fmla="*/ 14 h 32"/>
                <a:gd name="T18" fmla="*/ 3 w 27"/>
                <a:gd name="T19" fmla="*/ 0 h 32"/>
                <a:gd name="T20" fmla="*/ 2 w 27"/>
                <a:gd name="T21" fmla="*/ 0 h 32"/>
                <a:gd name="T22" fmla="*/ 1 w 27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51"/>
            <p:cNvSpPr>
              <a:spLocks/>
            </p:cNvSpPr>
            <p:nvPr/>
          </p:nvSpPr>
          <p:spPr bwMode="auto">
            <a:xfrm>
              <a:off x="3630" y="1924"/>
              <a:ext cx="47" cy="101"/>
            </a:xfrm>
            <a:custGeom>
              <a:avLst/>
              <a:gdLst>
                <a:gd name="T0" fmla="*/ 4 w 65"/>
                <a:gd name="T1" fmla="*/ 140 h 140"/>
                <a:gd name="T2" fmla="*/ 4 w 65"/>
                <a:gd name="T3" fmla="*/ 133 h 140"/>
                <a:gd name="T4" fmla="*/ 59 w 65"/>
                <a:gd name="T5" fmla="*/ 70 h 140"/>
                <a:gd name="T6" fmla="*/ 0 w 65"/>
                <a:gd name="T7" fmla="*/ 6 h 140"/>
                <a:gd name="T8" fmla="*/ 0 w 65"/>
                <a:gd name="T9" fmla="*/ 0 h 140"/>
                <a:gd name="T10" fmla="*/ 65 w 65"/>
                <a:gd name="T11" fmla="*/ 70 h 140"/>
                <a:gd name="T12" fmla="*/ 4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4" y="140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35" y="131"/>
                    <a:pt x="59" y="103"/>
                    <a:pt x="59" y="70"/>
                  </a:cubicBezTo>
                  <a:cubicBezTo>
                    <a:pt x="59" y="35"/>
                    <a:pt x="3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65" y="31"/>
                    <a:pt x="65" y="70"/>
                  </a:cubicBezTo>
                  <a:cubicBezTo>
                    <a:pt x="65" y="107"/>
                    <a:pt x="39" y="137"/>
                    <a:pt x="4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52"/>
            <p:cNvSpPr>
              <a:spLocks/>
            </p:cNvSpPr>
            <p:nvPr/>
          </p:nvSpPr>
          <p:spPr bwMode="auto">
            <a:xfrm>
              <a:off x="3630" y="2010"/>
              <a:ext cx="19" cy="23"/>
            </a:xfrm>
            <a:custGeom>
              <a:avLst/>
              <a:gdLst>
                <a:gd name="T0" fmla="*/ 27 w 27"/>
                <a:gd name="T1" fmla="*/ 32 h 32"/>
                <a:gd name="T2" fmla="*/ 26 w 27"/>
                <a:gd name="T3" fmla="*/ 29 h 32"/>
                <a:gd name="T4" fmla="*/ 5 w 27"/>
                <a:gd name="T5" fmla="*/ 17 h 32"/>
                <a:gd name="T6" fmla="*/ 25 w 27"/>
                <a:gd name="T7" fmla="*/ 3 h 32"/>
                <a:gd name="T8" fmla="*/ 25 w 27"/>
                <a:gd name="T9" fmla="*/ 1 h 32"/>
                <a:gd name="T10" fmla="*/ 23 w 27"/>
                <a:gd name="T11" fmla="*/ 1 h 32"/>
                <a:gd name="T12" fmla="*/ 1 w 27"/>
                <a:gd name="T13" fmla="*/ 16 h 32"/>
                <a:gd name="T14" fmla="*/ 0 w 27"/>
                <a:gd name="T15" fmla="*/ 18 h 32"/>
                <a:gd name="T16" fmla="*/ 1 w 27"/>
                <a:gd name="T17" fmla="*/ 19 h 32"/>
                <a:gd name="T18" fmla="*/ 25 w 27"/>
                <a:gd name="T19" fmla="*/ 32 h 32"/>
                <a:gd name="T20" fmla="*/ 25 w 27"/>
                <a:gd name="T21" fmla="*/ 32 h 32"/>
                <a:gd name="T22" fmla="*/ 27 w 27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7" y="31"/>
                    <a:pt x="27" y="30"/>
                    <a:pt x="26" y="2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7" name="Oval 206"/>
          <p:cNvSpPr/>
          <p:nvPr/>
        </p:nvSpPr>
        <p:spPr>
          <a:xfrm>
            <a:off x="1910033" y="1979270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2173539" y="2142973"/>
            <a:ext cx="366553" cy="458142"/>
            <a:chOff x="2464844" y="2404117"/>
            <a:chExt cx="366553" cy="458142"/>
          </a:xfrm>
        </p:grpSpPr>
        <p:sp>
          <p:nvSpPr>
            <p:cNvPr id="180" name="Freeform 6"/>
            <p:cNvSpPr>
              <a:spLocks/>
            </p:cNvSpPr>
            <p:nvPr/>
          </p:nvSpPr>
          <p:spPr bwMode="auto">
            <a:xfrm rot="20708460" flipH="1">
              <a:off x="2464844" y="2450574"/>
              <a:ext cx="88153" cy="88153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0 w 208"/>
                <a:gd name="T7" fmla="*/ 0 h 208"/>
                <a:gd name="T8" fmla="*/ 0 w 208"/>
                <a:gd name="T9" fmla="*/ 0 h 208"/>
                <a:gd name="T10" fmla="*/ 0 w 20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180"/>
            <p:cNvSpPr>
              <a:spLocks noEditPoints="1"/>
            </p:cNvSpPr>
            <p:nvPr/>
          </p:nvSpPr>
          <p:spPr bwMode="auto">
            <a:xfrm rot="20708460" flipH="1">
              <a:off x="2492347" y="2404117"/>
              <a:ext cx="339050" cy="458142"/>
            </a:xfrm>
            <a:custGeom>
              <a:avLst/>
              <a:gdLst>
                <a:gd name="T0" fmla="*/ 154 w 228"/>
                <a:gd name="T1" fmla="*/ 80 h 308"/>
                <a:gd name="T2" fmla="*/ 148 w 228"/>
                <a:gd name="T3" fmla="*/ 74 h 308"/>
                <a:gd name="T4" fmla="*/ 148 w 228"/>
                <a:gd name="T5" fmla="*/ 0 h 308"/>
                <a:gd name="T6" fmla="*/ 0 w 228"/>
                <a:gd name="T7" fmla="*/ 0 h 308"/>
                <a:gd name="T8" fmla="*/ 0 w 228"/>
                <a:gd name="T9" fmla="*/ 308 h 308"/>
                <a:gd name="T10" fmla="*/ 228 w 228"/>
                <a:gd name="T11" fmla="*/ 308 h 308"/>
                <a:gd name="T12" fmla="*/ 228 w 228"/>
                <a:gd name="T13" fmla="*/ 80 h 308"/>
                <a:gd name="T14" fmla="*/ 154 w 228"/>
                <a:gd name="T15" fmla="*/ 80 h 308"/>
                <a:gd name="T16" fmla="*/ 154 w 228"/>
                <a:gd name="T17" fmla="*/ 80 h 308"/>
                <a:gd name="T18" fmla="*/ 34 w 228"/>
                <a:gd name="T19" fmla="*/ 28 h 308"/>
                <a:gd name="T20" fmla="*/ 114 w 228"/>
                <a:gd name="T21" fmla="*/ 28 h 308"/>
                <a:gd name="T22" fmla="*/ 114 w 228"/>
                <a:gd name="T23" fmla="*/ 40 h 308"/>
                <a:gd name="T24" fmla="*/ 34 w 228"/>
                <a:gd name="T25" fmla="*/ 40 h 308"/>
                <a:gd name="T26" fmla="*/ 34 w 228"/>
                <a:gd name="T27" fmla="*/ 28 h 308"/>
                <a:gd name="T28" fmla="*/ 34 w 228"/>
                <a:gd name="T29" fmla="*/ 28 h 308"/>
                <a:gd name="T30" fmla="*/ 34 w 228"/>
                <a:gd name="T31" fmla="*/ 68 h 308"/>
                <a:gd name="T32" fmla="*/ 114 w 228"/>
                <a:gd name="T33" fmla="*/ 68 h 308"/>
                <a:gd name="T34" fmla="*/ 114 w 228"/>
                <a:gd name="T35" fmla="*/ 80 h 308"/>
                <a:gd name="T36" fmla="*/ 34 w 228"/>
                <a:gd name="T37" fmla="*/ 80 h 308"/>
                <a:gd name="T38" fmla="*/ 34 w 228"/>
                <a:gd name="T39" fmla="*/ 68 h 308"/>
                <a:gd name="T40" fmla="*/ 34 w 228"/>
                <a:gd name="T41" fmla="*/ 68 h 308"/>
                <a:gd name="T42" fmla="*/ 194 w 228"/>
                <a:gd name="T43" fmla="*/ 281 h 308"/>
                <a:gd name="T44" fmla="*/ 34 w 228"/>
                <a:gd name="T45" fmla="*/ 281 h 308"/>
                <a:gd name="T46" fmla="*/ 34 w 228"/>
                <a:gd name="T47" fmla="*/ 268 h 308"/>
                <a:gd name="T48" fmla="*/ 194 w 228"/>
                <a:gd name="T49" fmla="*/ 268 h 308"/>
                <a:gd name="T50" fmla="*/ 194 w 228"/>
                <a:gd name="T51" fmla="*/ 281 h 308"/>
                <a:gd name="T52" fmla="*/ 194 w 228"/>
                <a:gd name="T53" fmla="*/ 281 h 308"/>
                <a:gd name="T54" fmla="*/ 194 w 228"/>
                <a:gd name="T55" fmla="*/ 241 h 308"/>
                <a:gd name="T56" fmla="*/ 34 w 228"/>
                <a:gd name="T57" fmla="*/ 241 h 308"/>
                <a:gd name="T58" fmla="*/ 34 w 228"/>
                <a:gd name="T59" fmla="*/ 228 h 308"/>
                <a:gd name="T60" fmla="*/ 194 w 228"/>
                <a:gd name="T61" fmla="*/ 228 h 308"/>
                <a:gd name="T62" fmla="*/ 194 w 228"/>
                <a:gd name="T63" fmla="*/ 241 h 308"/>
                <a:gd name="T64" fmla="*/ 194 w 228"/>
                <a:gd name="T65" fmla="*/ 241 h 308"/>
                <a:gd name="T66" fmla="*/ 194 w 228"/>
                <a:gd name="T67" fmla="*/ 201 h 308"/>
                <a:gd name="T68" fmla="*/ 34 w 228"/>
                <a:gd name="T69" fmla="*/ 201 h 308"/>
                <a:gd name="T70" fmla="*/ 34 w 228"/>
                <a:gd name="T71" fmla="*/ 188 h 308"/>
                <a:gd name="T72" fmla="*/ 194 w 228"/>
                <a:gd name="T73" fmla="*/ 188 h 308"/>
                <a:gd name="T74" fmla="*/ 194 w 228"/>
                <a:gd name="T75" fmla="*/ 201 h 308"/>
                <a:gd name="T76" fmla="*/ 194 w 228"/>
                <a:gd name="T77" fmla="*/ 201 h 308"/>
                <a:gd name="T78" fmla="*/ 194 w 228"/>
                <a:gd name="T79" fmla="*/ 160 h 308"/>
                <a:gd name="T80" fmla="*/ 34 w 228"/>
                <a:gd name="T81" fmla="*/ 160 h 308"/>
                <a:gd name="T82" fmla="*/ 34 w 228"/>
                <a:gd name="T83" fmla="*/ 148 h 308"/>
                <a:gd name="T84" fmla="*/ 194 w 228"/>
                <a:gd name="T85" fmla="*/ 148 h 308"/>
                <a:gd name="T86" fmla="*/ 194 w 228"/>
                <a:gd name="T87" fmla="*/ 160 h 308"/>
                <a:gd name="T88" fmla="*/ 194 w 228"/>
                <a:gd name="T89" fmla="*/ 160 h 308"/>
                <a:gd name="T90" fmla="*/ 194 w 228"/>
                <a:gd name="T91" fmla="*/ 120 h 308"/>
                <a:gd name="T92" fmla="*/ 34 w 228"/>
                <a:gd name="T93" fmla="*/ 120 h 308"/>
                <a:gd name="T94" fmla="*/ 34 w 228"/>
                <a:gd name="T95" fmla="*/ 108 h 308"/>
                <a:gd name="T96" fmla="*/ 194 w 228"/>
                <a:gd name="T97" fmla="*/ 108 h 308"/>
                <a:gd name="T98" fmla="*/ 194 w 228"/>
                <a:gd name="T99" fmla="*/ 120 h 308"/>
                <a:gd name="T100" fmla="*/ 194 w 228"/>
                <a:gd name="T101" fmla="*/ 1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308">
                  <a:moveTo>
                    <a:pt x="154" y="80"/>
                  </a:moveTo>
                  <a:cubicBezTo>
                    <a:pt x="150" y="80"/>
                    <a:pt x="148" y="78"/>
                    <a:pt x="148" y="7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4" y="80"/>
                  </a:cubicBezTo>
                  <a:close/>
                  <a:moveTo>
                    <a:pt x="34" y="28"/>
                  </a:moveTo>
                  <a:cubicBezTo>
                    <a:pt x="114" y="28"/>
                    <a:pt x="114" y="28"/>
                    <a:pt x="114" y="2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34" y="68"/>
                  </a:moveTo>
                  <a:cubicBezTo>
                    <a:pt x="114" y="68"/>
                    <a:pt x="114" y="68"/>
                    <a:pt x="114" y="68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194" y="281"/>
                  </a:moveTo>
                  <a:cubicBezTo>
                    <a:pt x="34" y="281"/>
                    <a:pt x="34" y="281"/>
                    <a:pt x="34" y="281"/>
                  </a:cubicBezTo>
                  <a:cubicBezTo>
                    <a:pt x="34" y="268"/>
                    <a:pt x="34" y="268"/>
                    <a:pt x="3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lose/>
                  <a:moveTo>
                    <a:pt x="194" y="241"/>
                  </a:moveTo>
                  <a:cubicBezTo>
                    <a:pt x="34" y="241"/>
                    <a:pt x="34" y="241"/>
                    <a:pt x="34" y="241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194" y="228"/>
                    <a:pt x="194" y="228"/>
                    <a:pt x="194" y="228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41"/>
                    <a:pt x="194" y="241"/>
                    <a:pt x="194" y="241"/>
                  </a:cubicBezTo>
                  <a:close/>
                  <a:moveTo>
                    <a:pt x="194" y="201"/>
                  </a:moveTo>
                  <a:cubicBezTo>
                    <a:pt x="34" y="201"/>
                    <a:pt x="34" y="201"/>
                    <a:pt x="34" y="201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4" y="201"/>
                    <a:pt x="194" y="201"/>
                  </a:cubicBezTo>
                  <a:close/>
                  <a:moveTo>
                    <a:pt x="19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4" y="160"/>
                    <a:pt x="194" y="160"/>
                    <a:pt x="194" y="160"/>
                  </a:cubicBezTo>
                  <a:close/>
                  <a:moveTo>
                    <a:pt x="194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001546" y="2107405"/>
            <a:ext cx="363537" cy="549275"/>
            <a:chOff x="3996" y="1492"/>
            <a:chExt cx="229" cy="346"/>
          </a:xfrm>
          <a:solidFill>
            <a:schemeClr val="tx2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96" y="1524"/>
              <a:ext cx="229" cy="314"/>
            </a:xfrm>
            <a:custGeom>
              <a:avLst/>
              <a:gdLst>
                <a:gd name="T0" fmla="*/ 202 w 218"/>
                <a:gd name="T1" fmla="*/ 0 h 299"/>
                <a:gd name="T2" fmla="*/ 168 w 218"/>
                <a:gd name="T3" fmla="*/ 0 h 299"/>
                <a:gd name="T4" fmla="*/ 169 w 218"/>
                <a:gd name="T5" fmla="*/ 5 h 299"/>
                <a:gd name="T6" fmla="*/ 169 w 218"/>
                <a:gd name="T7" fmla="*/ 10 h 299"/>
                <a:gd name="T8" fmla="*/ 152 w 218"/>
                <a:gd name="T9" fmla="*/ 26 h 299"/>
                <a:gd name="T10" fmla="*/ 65 w 218"/>
                <a:gd name="T11" fmla="*/ 26 h 299"/>
                <a:gd name="T12" fmla="*/ 49 w 218"/>
                <a:gd name="T13" fmla="*/ 10 h 299"/>
                <a:gd name="T14" fmla="*/ 49 w 218"/>
                <a:gd name="T15" fmla="*/ 5 h 299"/>
                <a:gd name="T16" fmla="*/ 50 w 218"/>
                <a:gd name="T17" fmla="*/ 0 h 299"/>
                <a:gd name="T18" fmla="*/ 16 w 218"/>
                <a:gd name="T19" fmla="*/ 0 h 299"/>
                <a:gd name="T20" fmla="*/ 0 w 218"/>
                <a:gd name="T21" fmla="*/ 16 h 299"/>
                <a:gd name="T22" fmla="*/ 0 w 218"/>
                <a:gd name="T23" fmla="*/ 282 h 299"/>
                <a:gd name="T24" fmla="*/ 16 w 218"/>
                <a:gd name="T25" fmla="*/ 299 h 299"/>
                <a:gd name="T26" fmla="*/ 202 w 218"/>
                <a:gd name="T27" fmla="*/ 299 h 299"/>
                <a:gd name="T28" fmla="*/ 218 w 218"/>
                <a:gd name="T29" fmla="*/ 282 h 299"/>
                <a:gd name="T30" fmla="*/ 218 w 218"/>
                <a:gd name="T31" fmla="*/ 16 h 299"/>
                <a:gd name="T32" fmla="*/ 202 w 218"/>
                <a:gd name="T3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299">
                  <a:moveTo>
                    <a:pt x="20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1"/>
                    <a:pt x="169" y="3"/>
                    <a:pt x="169" y="5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9"/>
                    <a:pt x="161" y="26"/>
                    <a:pt x="152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6" y="26"/>
                    <a:pt x="49" y="19"/>
                    <a:pt x="49" y="1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3"/>
                    <a:pt x="49" y="1"/>
                    <a:pt x="5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1"/>
                    <a:pt x="7" y="299"/>
                    <a:pt x="16" y="299"/>
                  </a:cubicBezTo>
                  <a:cubicBezTo>
                    <a:pt x="202" y="299"/>
                    <a:pt x="202" y="299"/>
                    <a:pt x="202" y="299"/>
                  </a:cubicBezTo>
                  <a:cubicBezTo>
                    <a:pt x="211" y="299"/>
                    <a:pt x="218" y="291"/>
                    <a:pt x="218" y="282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8" y="7"/>
                    <a:pt x="211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2" y="1539"/>
              <a:ext cx="198" cy="282"/>
            </a:xfrm>
            <a:custGeom>
              <a:avLst/>
              <a:gdLst>
                <a:gd name="T0" fmla="*/ 184 w 198"/>
                <a:gd name="T1" fmla="*/ 276 h 276"/>
                <a:gd name="T2" fmla="*/ 13 w 198"/>
                <a:gd name="T3" fmla="*/ 276 h 276"/>
                <a:gd name="T4" fmla="*/ 0 w 198"/>
                <a:gd name="T5" fmla="*/ 263 h 276"/>
                <a:gd name="T6" fmla="*/ 0 w 198"/>
                <a:gd name="T7" fmla="*/ 14 h 276"/>
                <a:gd name="T8" fmla="*/ 13 w 198"/>
                <a:gd name="T9" fmla="*/ 0 h 276"/>
                <a:gd name="T10" fmla="*/ 184 w 198"/>
                <a:gd name="T11" fmla="*/ 0 h 276"/>
                <a:gd name="T12" fmla="*/ 198 w 198"/>
                <a:gd name="T13" fmla="*/ 14 h 276"/>
                <a:gd name="T14" fmla="*/ 198 w 198"/>
                <a:gd name="T15" fmla="*/ 263 h 276"/>
                <a:gd name="T16" fmla="*/ 184 w 198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76">
                  <a:moveTo>
                    <a:pt x="184" y="276"/>
                  </a:moveTo>
                  <a:cubicBezTo>
                    <a:pt x="13" y="276"/>
                    <a:pt x="13" y="276"/>
                    <a:pt x="13" y="276"/>
                  </a:cubicBezTo>
                  <a:cubicBezTo>
                    <a:pt x="6" y="276"/>
                    <a:pt x="0" y="270"/>
                    <a:pt x="0" y="2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0"/>
                    <a:pt x="198" y="6"/>
                    <a:pt x="198" y="1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70"/>
                    <a:pt x="192" y="276"/>
                    <a:pt x="184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055" y="1492"/>
              <a:ext cx="110" cy="54"/>
            </a:xfrm>
            <a:custGeom>
              <a:avLst/>
              <a:gdLst>
                <a:gd name="T0" fmla="*/ 89 w 105"/>
                <a:gd name="T1" fmla="*/ 19 h 51"/>
                <a:gd name="T2" fmla="*/ 70 w 105"/>
                <a:gd name="T3" fmla="*/ 19 h 51"/>
                <a:gd name="T4" fmla="*/ 70 w 105"/>
                <a:gd name="T5" fmla="*/ 17 h 51"/>
                <a:gd name="T6" fmla="*/ 53 w 105"/>
                <a:gd name="T7" fmla="*/ 0 h 51"/>
                <a:gd name="T8" fmla="*/ 35 w 105"/>
                <a:gd name="T9" fmla="*/ 17 h 51"/>
                <a:gd name="T10" fmla="*/ 35 w 105"/>
                <a:gd name="T11" fmla="*/ 19 h 51"/>
                <a:gd name="T12" fmla="*/ 17 w 105"/>
                <a:gd name="T13" fmla="*/ 19 h 51"/>
                <a:gd name="T14" fmla="*/ 0 w 105"/>
                <a:gd name="T15" fmla="*/ 35 h 51"/>
                <a:gd name="T16" fmla="*/ 17 w 105"/>
                <a:gd name="T17" fmla="*/ 51 h 51"/>
                <a:gd name="T18" fmla="*/ 89 w 105"/>
                <a:gd name="T19" fmla="*/ 51 h 51"/>
                <a:gd name="T20" fmla="*/ 105 w 105"/>
                <a:gd name="T21" fmla="*/ 35 h 51"/>
                <a:gd name="T22" fmla="*/ 89 w 105"/>
                <a:gd name="T23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1">
                  <a:moveTo>
                    <a:pt x="89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70" y="8"/>
                    <a:pt x="62" y="0"/>
                    <a:pt x="53" y="0"/>
                  </a:cubicBezTo>
                  <a:cubicBezTo>
                    <a:pt x="43" y="0"/>
                    <a:pt x="35" y="8"/>
                    <a:pt x="35" y="17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8" y="19"/>
                    <a:pt x="0" y="26"/>
                    <a:pt x="0" y="35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8" y="51"/>
                    <a:pt x="105" y="44"/>
                    <a:pt x="105" y="35"/>
                  </a:cubicBezTo>
                  <a:cubicBezTo>
                    <a:pt x="105" y="26"/>
                    <a:pt x="98" y="19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037" y="1764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037" y="1708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023" y="1586"/>
              <a:ext cx="45" cy="33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023" y="1642"/>
              <a:ext cx="45" cy="34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099" y="1597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099" y="1655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099" y="1713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99" y="1772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562895" y="1680369"/>
            <a:ext cx="5372100" cy="3024853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Next Actions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Treatments added after BNP value obtained</a:t>
            </a:r>
          </a:p>
          <a:p>
            <a:pPr marL="742950" lvl="1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prstClr val="black"/>
                </a:solidFill>
              </a:rPr>
              <a:t>Furosemide 40 mg i.v.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Patient remained tachycardic and slightly agitated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Further questioning revealed that he had used methamphetamine within 5 hours of presenting to the hospital. 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6801248" y="1602681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4" name="Oval 153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Oval 158"/>
          <p:cNvSpPr/>
          <p:nvPr/>
        </p:nvSpPr>
        <p:spPr>
          <a:xfrm>
            <a:off x="1400461" y="151658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2" name="Rectangle 191"/>
          <p:cNvSpPr/>
          <p:nvPr/>
        </p:nvSpPr>
        <p:spPr>
          <a:xfrm>
            <a:off x="119609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4"/>
                </a:solidFill>
                <a:latin typeface="Arial Narrow" panose="020B0606020202030204" pitchFamily="34" charset="0"/>
              </a:rPr>
              <a:t>REVISED DIAGNOSIS AND CARE PLAN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161" name="Oval 16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3" name="Group 38"/>
            <p:cNvGrpSpPr>
              <a:grpSpLocks noChangeAspect="1"/>
            </p:cNvGrpSpPr>
            <p:nvPr/>
          </p:nvGrpSpPr>
          <p:grpSpPr bwMode="auto">
            <a:xfrm>
              <a:off x="1004104" y="1798235"/>
              <a:ext cx="273054" cy="377936"/>
              <a:chOff x="3402" y="1637"/>
              <a:chExt cx="302" cy="418"/>
            </a:xfrm>
          </p:grpSpPr>
          <p:sp>
            <p:nvSpPr>
              <p:cNvPr id="194" name="Rectangle 39"/>
              <p:cNvSpPr>
                <a:spLocks noChangeArrowheads="1"/>
              </p:cNvSpPr>
              <p:nvPr/>
            </p:nvSpPr>
            <p:spPr bwMode="auto">
              <a:xfrm>
                <a:off x="3441" y="1719"/>
                <a:ext cx="183" cy="2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Freeform 40"/>
              <p:cNvSpPr>
                <a:spLocks/>
              </p:cNvSpPr>
              <p:nvPr/>
            </p:nvSpPr>
            <p:spPr bwMode="auto">
              <a:xfrm>
                <a:off x="3402" y="1678"/>
                <a:ext cx="261" cy="341"/>
              </a:xfrm>
              <a:custGeom>
                <a:avLst/>
                <a:gdLst>
                  <a:gd name="T0" fmla="*/ 192 w 261"/>
                  <a:gd name="T1" fmla="*/ 0 h 341"/>
                  <a:gd name="T2" fmla="*/ 192 w 261"/>
                  <a:gd name="T3" fmla="*/ 15 h 341"/>
                  <a:gd name="T4" fmla="*/ 246 w 261"/>
                  <a:gd name="T5" fmla="*/ 15 h 341"/>
                  <a:gd name="T6" fmla="*/ 246 w 261"/>
                  <a:gd name="T7" fmla="*/ 326 h 341"/>
                  <a:gd name="T8" fmla="*/ 15 w 261"/>
                  <a:gd name="T9" fmla="*/ 326 h 341"/>
                  <a:gd name="T10" fmla="*/ 15 w 261"/>
                  <a:gd name="T11" fmla="*/ 15 h 341"/>
                  <a:gd name="T12" fmla="*/ 70 w 261"/>
                  <a:gd name="T13" fmla="*/ 15 h 341"/>
                  <a:gd name="T14" fmla="*/ 70 w 261"/>
                  <a:gd name="T15" fmla="*/ 0 h 341"/>
                  <a:gd name="T16" fmla="*/ 0 w 261"/>
                  <a:gd name="T17" fmla="*/ 0 h 341"/>
                  <a:gd name="T18" fmla="*/ 0 w 261"/>
                  <a:gd name="T19" fmla="*/ 341 h 341"/>
                  <a:gd name="T20" fmla="*/ 261 w 261"/>
                  <a:gd name="T21" fmla="*/ 341 h 341"/>
                  <a:gd name="T22" fmla="*/ 261 w 261"/>
                  <a:gd name="T23" fmla="*/ 0 h 341"/>
                  <a:gd name="T24" fmla="*/ 192 w 261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341">
                    <a:moveTo>
                      <a:pt x="192" y="0"/>
                    </a:moveTo>
                    <a:lnTo>
                      <a:pt x="192" y="15"/>
                    </a:lnTo>
                    <a:lnTo>
                      <a:pt x="246" y="15"/>
                    </a:lnTo>
                    <a:lnTo>
                      <a:pt x="246" y="326"/>
                    </a:lnTo>
                    <a:lnTo>
                      <a:pt x="15" y="326"/>
                    </a:lnTo>
                    <a:lnTo>
                      <a:pt x="15" y="15"/>
                    </a:lnTo>
                    <a:lnTo>
                      <a:pt x="70" y="1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261" y="341"/>
                    </a:lnTo>
                    <a:lnTo>
                      <a:pt x="261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Freeform 41"/>
              <p:cNvSpPr>
                <a:spLocks noEditPoints="1"/>
              </p:cNvSpPr>
              <p:nvPr/>
            </p:nvSpPr>
            <p:spPr bwMode="auto">
              <a:xfrm>
                <a:off x="3479" y="1637"/>
                <a:ext cx="107" cy="67"/>
              </a:xfrm>
              <a:custGeom>
                <a:avLst/>
                <a:gdLst>
                  <a:gd name="T0" fmla="*/ 110 w 148"/>
                  <a:gd name="T1" fmla="*/ 39 h 92"/>
                  <a:gd name="T2" fmla="*/ 110 w 148"/>
                  <a:gd name="T3" fmla="*/ 37 h 92"/>
                  <a:gd name="T4" fmla="*/ 73 w 148"/>
                  <a:gd name="T5" fmla="*/ 0 h 92"/>
                  <a:gd name="T6" fmla="*/ 36 w 148"/>
                  <a:gd name="T7" fmla="*/ 37 h 92"/>
                  <a:gd name="T8" fmla="*/ 36 w 148"/>
                  <a:gd name="T9" fmla="*/ 39 h 92"/>
                  <a:gd name="T10" fmla="*/ 0 w 148"/>
                  <a:gd name="T11" fmla="*/ 39 h 92"/>
                  <a:gd name="T12" fmla="*/ 0 w 148"/>
                  <a:gd name="T13" fmla="*/ 92 h 92"/>
                  <a:gd name="T14" fmla="*/ 148 w 148"/>
                  <a:gd name="T15" fmla="*/ 92 h 92"/>
                  <a:gd name="T16" fmla="*/ 148 w 148"/>
                  <a:gd name="T17" fmla="*/ 39 h 92"/>
                  <a:gd name="T18" fmla="*/ 110 w 148"/>
                  <a:gd name="T19" fmla="*/ 39 h 92"/>
                  <a:gd name="T20" fmla="*/ 72 w 148"/>
                  <a:gd name="T21" fmla="*/ 48 h 92"/>
                  <a:gd name="T22" fmla="*/ 58 w 148"/>
                  <a:gd name="T23" fmla="*/ 33 h 92"/>
                  <a:gd name="T24" fmla="*/ 72 w 148"/>
                  <a:gd name="T25" fmla="*/ 18 h 92"/>
                  <a:gd name="T26" fmla="*/ 87 w 148"/>
                  <a:gd name="T27" fmla="*/ 33 h 92"/>
                  <a:gd name="T28" fmla="*/ 72 w 148"/>
                  <a:gd name="T29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92">
                    <a:moveTo>
                      <a:pt x="110" y="39"/>
                    </a:moveTo>
                    <a:cubicBezTo>
                      <a:pt x="110" y="38"/>
                      <a:pt x="110" y="38"/>
                      <a:pt x="110" y="37"/>
                    </a:cubicBezTo>
                    <a:cubicBezTo>
                      <a:pt x="110" y="16"/>
                      <a:pt x="93" y="0"/>
                      <a:pt x="73" y="0"/>
                    </a:cubicBezTo>
                    <a:cubicBezTo>
                      <a:pt x="53" y="0"/>
                      <a:pt x="36" y="16"/>
                      <a:pt x="36" y="37"/>
                    </a:cubicBezTo>
                    <a:cubicBezTo>
                      <a:pt x="36" y="38"/>
                      <a:pt x="36" y="38"/>
                      <a:pt x="36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48" y="39"/>
                      <a:pt x="148" y="39"/>
                      <a:pt x="148" y="39"/>
                    </a:cubicBezTo>
                    <a:lnTo>
                      <a:pt x="110" y="39"/>
                    </a:lnTo>
                    <a:close/>
                    <a:moveTo>
                      <a:pt x="72" y="48"/>
                    </a:moveTo>
                    <a:cubicBezTo>
                      <a:pt x="64" y="48"/>
                      <a:pt x="58" y="41"/>
                      <a:pt x="58" y="33"/>
                    </a:cubicBezTo>
                    <a:cubicBezTo>
                      <a:pt x="58" y="25"/>
                      <a:pt x="64" y="18"/>
                      <a:pt x="72" y="18"/>
                    </a:cubicBezTo>
                    <a:cubicBezTo>
                      <a:pt x="81" y="18"/>
                      <a:pt x="87" y="25"/>
                      <a:pt x="87" y="33"/>
                    </a:cubicBezTo>
                    <a:cubicBezTo>
                      <a:pt x="87" y="41"/>
                      <a:pt x="81" y="48"/>
                      <a:pt x="72" y="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42"/>
              <p:cNvSpPr>
                <a:spLocks noEditPoints="1"/>
              </p:cNvSpPr>
              <p:nvPr/>
            </p:nvSpPr>
            <p:spPr bwMode="auto">
              <a:xfrm>
                <a:off x="3468" y="1756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40 h 47"/>
                  <a:gd name="T12" fmla="*/ 39 w 46"/>
                  <a:gd name="T13" fmla="*/ 40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Rectangle 43"/>
              <p:cNvSpPr>
                <a:spLocks noChangeArrowheads="1"/>
              </p:cNvSpPr>
              <p:nvPr/>
            </p:nvSpPr>
            <p:spPr bwMode="auto">
              <a:xfrm>
                <a:off x="3531" y="1774"/>
                <a:ext cx="6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44"/>
              <p:cNvSpPr>
                <a:spLocks noEditPoints="1"/>
              </p:cNvSpPr>
              <p:nvPr/>
            </p:nvSpPr>
            <p:spPr bwMode="auto">
              <a:xfrm>
                <a:off x="3468" y="1829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39 h 47"/>
                  <a:gd name="T12" fmla="*/ 39 w 46"/>
                  <a:gd name="T13" fmla="*/ 39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Rectangle 45"/>
              <p:cNvSpPr>
                <a:spLocks noChangeArrowheads="1"/>
              </p:cNvSpPr>
              <p:nvPr/>
            </p:nvSpPr>
            <p:spPr bwMode="auto">
              <a:xfrm>
                <a:off x="3531" y="1847"/>
                <a:ext cx="6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46"/>
              <p:cNvSpPr>
                <a:spLocks noEditPoints="1"/>
              </p:cNvSpPr>
              <p:nvPr/>
            </p:nvSpPr>
            <p:spPr bwMode="auto">
              <a:xfrm>
                <a:off x="3468" y="1903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39 h 46"/>
                  <a:gd name="T12" fmla="*/ 39 w 46"/>
                  <a:gd name="T13" fmla="*/ 39 h 46"/>
                  <a:gd name="T14" fmla="*/ 39 w 46"/>
                  <a:gd name="T15" fmla="*/ 6 h 46"/>
                  <a:gd name="T16" fmla="*/ 7 w 46"/>
                  <a:gd name="T17" fmla="*/ 6 h 46"/>
                  <a:gd name="T18" fmla="*/ 7 w 46"/>
                  <a:gd name="T1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6"/>
                    </a:lnTo>
                    <a:lnTo>
                      <a:pt x="7" y="6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Rectangle 47"/>
              <p:cNvSpPr>
                <a:spLocks noChangeArrowheads="1"/>
              </p:cNvSpPr>
              <p:nvPr/>
            </p:nvSpPr>
            <p:spPr bwMode="auto">
              <a:xfrm>
                <a:off x="3531" y="1921"/>
                <a:ext cx="62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Oval 48"/>
              <p:cNvSpPr>
                <a:spLocks noChangeArrowheads="1"/>
              </p:cNvSpPr>
              <p:nvPr/>
            </p:nvSpPr>
            <p:spPr bwMode="auto">
              <a:xfrm>
                <a:off x="3543" y="1894"/>
                <a:ext cx="161" cy="161"/>
              </a:xfrm>
              <a:prstGeom prst="ellipse">
                <a:avLst/>
              </a:prstGeom>
              <a:solidFill>
                <a:schemeClr val="accent4"/>
              </a:solidFill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49"/>
              <p:cNvSpPr>
                <a:spLocks/>
              </p:cNvSpPr>
              <p:nvPr/>
            </p:nvSpPr>
            <p:spPr bwMode="auto">
              <a:xfrm>
                <a:off x="3573" y="1924"/>
                <a:ext cx="46" cy="101"/>
              </a:xfrm>
              <a:custGeom>
                <a:avLst/>
                <a:gdLst>
                  <a:gd name="T0" fmla="*/ 65 w 65"/>
                  <a:gd name="T1" fmla="*/ 140 h 140"/>
                  <a:gd name="T2" fmla="*/ 0 w 65"/>
                  <a:gd name="T3" fmla="*/ 70 h 140"/>
                  <a:gd name="T4" fmla="*/ 61 w 65"/>
                  <a:gd name="T5" fmla="*/ 0 h 140"/>
                  <a:gd name="T6" fmla="*/ 62 w 65"/>
                  <a:gd name="T7" fmla="*/ 6 h 140"/>
                  <a:gd name="T8" fmla="*/ 6 w 65"/>
                  <a:gd name="T9" fmla="*/ 70 h 140"/>
                  <a:gd name="T10" fmla="*/ 65 w 65"/>
                  <a:gd name="T11" fmla="*/ 133 h 140"/>
                  <a:gd name="T12" fmla="*/ 65 w 65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40">
                    <a:moveTo>
                      <a:pt x="65" y="140"/>
                    </a:moveTo>
                    <a:cubicBezTo>
                      <a:pt x="29" y="140"/>
                      <a:pt x="0" y="108"/>
                      <a:pt x="0" y="70"/>
                    </a:cubicBezTo>
                    <a:cubicBezTo>
                      <a:pt x="0" y="33"/>
                      <a:pt x="27" y="2"/>
                      <a:pt x="61" y="0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31" y="8"/>
                      <a:pt x="6" y="36"/>
                      <a:pt x="6" y="70"/>
                    </a:cubicBezTo>
                    <a:cubicBezTo>
                      <a:pt x="6" y="105"/>
                      <a:pt x="33" y="133"/>
                      <a:pt x="65" y="133"/>
                    </a:cubicBezTo>
                    <a:lnTo>
                      <a:pt x="65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3600" y="1916"/>
                <a:ext cx="19" cy="23"/>
              </a:xfrm>
              <a:custGeom>
                <a:avLst/>
                <a:gdLst>
                  <a:gd name="T0" fmla="*/ 1 w 27"/>
                  <a:gd name="T1" fmla="*/ 1 h 32"/>
                  <a:gd name="T2" fmla="*/ 1 w 27"/>
                  <a:gd name="T3" fmla="*/ 3 h 32"/>
                  <a:gd name="T4" fmla="*/ 23 w 27"/>
                  <a:gd name="T5" fmla="*/ 15 h 32"/>
                  <a:gd name="T6" fmla="*/ 3 w 27"/>
                  <a:gd name="T7" fmla="*/ 29 h 32"/>
                  <a:gd name="T8" fmla="*/ 2 w 27"/>
                  <a:gd name="T9" fmla="*/ 32 h 32"/>
                  <a:gd name="T10" fmla="*/ 5 w 27"/>
                  <a:gd name="T11" fmla="*/ 32 h 32"/>
                  <a:gd name="T12" fmla="*/ 26 w 27"/>
                  <a:gd name="T13" fmla="*/ 16 h 32"/>
                  <a:gd name="T14" fmla="*/ 27 w 27"/>
                  <a:gd name="T15" fmla="*/ 15 h 32"/>
                  <a:gd name="T16" fmla="*/ 26 w 27"/>
                  <a:gd name="T17" fmla="*/ 14 h 32"/>
                  <a:gd name="T18" fmla="*/ 3 w 27"/>
                  <a:gd name="T19" fmla="*/ 0 h 32"/>
                  <a:gd name="T20" fmla="*/ 2 w 27"/>
                  <a:gd name="T21" fmla="*/ 0 h 32"/>
                  <a:gd name="T22" fmla="*/ 1 w 27"/>
                  <a:gd name="T2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2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3" y="32"/>
                      <a:pt x="4" y="32"/>
                      <a:pt x="5" y="32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7" y="14"/>
                      <a:pt x="27" y="14"/>
                      <a:pt x="2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3630" y="1924"/>
                <a:ext cx="47" cy="101"/>
              </a:xfrm>
              <a:custGeom>
                <a:avLst/>
                <a:gdLst>
                  <a:gd name="T0" fmla="*/ 4 w 65"/>
                  <a:gd name="T1" fmla="*/ 140 h 140"/>
                  <a:gd name="T2" fmla="*/ 4 w 65"/>
                  <a:gd name="T3" fmla="*/ 133 h 140"/>
                  <a:gd name="T4" fmla="*/ 59 w 65"/>
                  <a:gd name="T5" fmla="*/ 70 h 140"/>
                  <a:gd name="T6" fmla="*/ 0 w 65"/>
                  <a:gd name="T7" fmla="*/ 6 h 140"/>
                  <a:gd name="T8" fmla="*/ 0 w 65"/>
                  <a:gd name="T9" fmla="*/ 0 h 140"/>
                  <a:gd name="T10" fmla="*/ 65 w 65"/>
                  <a:gd name="T11" fmla="*/ 70 h 140"/>
                  <a:gd name="T12" fmla="*/ 4 w 65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40">
                    <a:moveTo>
                      <a:pt x="4" y="140"/>
                    </a:moveTo>
                    <a:cubicBezTo>
                      <a:pt x="4" y="133"/>
                      <a:pt x="4" y="133"/>
                      <a:pt x="4" y="133"/>
                    </a:cubicBezTo>
                    <a:cubicBezTo>
                      <a:pt x="35" y="131"/>
                      <a:pt x="59" y="103"/>
                      <a:pt x="59" y="70"/>
                    </a:cubicBezTo>
                    <a:cubicBezTo>
                      <a:pt x="59" y="35"/>
                      <a:pt x="33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65" y="31"/>
                      <a:pt x="65" y="70"/>
                    </a:cubicBezTo>
                    <a:cubicBezTo>
                      <a:pt x="65" y="107"/>
                      <a:pt x="39" y="137"/>
                      <a:pt x="4" y="1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Freeform 52"/>
              <p:cNvSpPr>
                <a:spLocks/>
              </p:cNvSpPr>
              <p:nvPr/>
            </p:nvSpPr>
            <p:spPr bwMode="auto">
              <a:xfrm>
                <a:off x="3630" y="2010"/>
                <a:ext cx="19" cy="23"/>
              </a:xfrm>
              <a:custGeom>
                <a:avLst/>
                <a:gdLst>
                  <a:gd name="T0" fmla="*/ 27 w 27"/>
                  <a:gd name="T1" fmla="*/ 32 h 32"/>
                  <a:gd name="T2" fmla="*/ 26 w 27"/>
                  <a:gd name="T3" fmla="*/ 29 h 32"/>
                  <a:gd name="T4" fmla="*/ 5 w 27"/>
                  <a:gd name="T5" fmla="*/ 17 h 32"/>
                  <a:gd name="T6" fmla="*/ 25 w 27"/>
                  <a:gd name="T7" fmla="*/ 3 h 32"/>
                  <a:gd name="T8" fmla="*/ 25 w 27"/>
                  <a:gd name="T9" fmla="*/ 1 h 32"/>
                  <a:gd name="T10" fmla="*/ 23 w 27"/>
                  <a:gd name="T11" fmla="*/ 1 h 32"/>
                  <a:gd name="T12" fmla="*/ 1 w 27"/>
                  <a:gd name="T13" fmla="*/ 16 h 32"/>
                  <a:gd name="T14" fmla="*/ 0 w 27"/>
                  <a:gd name="T15" fmla="*/ 18 h 32"/>
                  <a:gd name="T16" fmla="*/ 1 w 27"/>
                  <a:gd name="T17" fmla="*/ 19 h 32"/>
                  <a:gd name="T18" fmla="*/ 25 w 27"/>
                  <a:gd name="T19" fmla="*/ 32 h 32"/>
                  <a:gd name="T20" fmla="*/ 25 w 27"/>
                  <a:gd name="T21" fmla="*/ 32 h 32"/>
                  <a:gd name="T22" fmla="*/ 27 w 27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2">
                    <a:moveTo>
                      <a:pt x="27" y="32"/>
                    </a:moveTo>
                    <a:cubicBezTo>
                      <a:pt x="27" y="31"/>
                      <a:pt x="27" y="30"/>
                      <a:pt x="26" y="2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6" y="2"/>
                      <a:pt x="25" y="1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85" name="Group 5"/>
          <p:cNvGrpSpPr>
            <a:grpSpLocks noChangeAspect="1"/>
          </p:cNvGrpSpPr>
          <p:nvPr/>
        </p:nvGrpSpPr>
        <p:grpSpPr bwMode="auto">
          <a:xfrm>
            <a:off x="1516103" y="1571705"/>
            <a:ext cx="180975" cy="273439"/>
            <a:chOff x="3996" y="1492"/>
            <a:chExt cx="229" cy="346"/>
          </a:xfrm>
          <a:solidFill>
            <a:schemeClr val="tx2"/>
          </a:solidFill>
        </p:grpSpPr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3996" y="1524"/>
              <a:ext cx="229" cy="314"/>
            </a:xfrm>
            <a:custGeom>
              <a:avLst/>
              <a:gdLst>
                <a:gd name="T0" fmla="*/ 202 w 218"/>
                <a:gd name="T1" fmla="*/ 0 h 299"/>
                <a:gd name="T2" fmla="*/ 168 w 218"/>
                <a:gd name="T3" fmla="*/ 0 h 299"/>
                <a:gd name="T4" fmla="*/ 169 w 218"/>
                <a:gd name="T5" fmla="*/ 5 h 299"/>
                <a:gd name="T6" fmla="*/ 169 w 218"/>
                <a:gd name="T7" fmla="*/ 10 h 299"/>
                <a:gd name="T8" fmla="*/ 152 w 218"/>
                <a:gd name="T9" fmla="*/ 26 h 299"/>
                <a:gd name="T10" fmla="*/ 65 w 218"/>
                <a:gd name="T11" fmla="*/ 26 h 299"/>
                <a:gd name="T12" fmla="*/ 49 w 218"/>
                <a:gd name="T13" fmla="*/ 10 h 299"/>
                <a:gd name="T14" fmla="*/ 49 w 218"/>
                <a:gd name="T15" fmla="*/ 5 h 299"/>
                <a:gd name="T16" fmla="*/ 50 w 218"/>
                <a:gd name="T17" fmla="*/ 0 h 299"/>
                <a:gd name="T18" fmla="*/ 16 w 218"/>
                <a:gd name="T19" fmla="*/ 0 h 299"/>
                <a:gd name="T20" fmla="*/ 0 w 218"/>
                <a:gd name="T21" fmla="*/ 16 h 299"/>
                <a:gd name="T22" fmla="*/ 0 w 218"/>
                <a:gd name="T23" fmla="*/ 282 h 299"/>
                <a:gd name="T24" fmla="*/ 16 w 218"/>
                <a:gd name="T25" fmla="*/ 299 h 299"/>
                <a:gd name="T26" fmla="*/ 202 w 218"/>
                <a:gd name="T27" fmla="*/ 299 h 299"/>
                <a:gd name="T28" fmla="*/ 218 w 218"/>
                <a:gd name="T29" fmla="*/ 282 h 299"/>
                <a:gd name="T30" fmla="*/ 218 w 218"/>
                <a:gd name="T31" fmla="*/ 16 h 299"/>
                <a:gd name="T32" fmla="*/ 202 w 218"/>
                <a:gd name="T3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299">
                  <a:moveTo>
                    <a:pt x="20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1"/>
                    <a:pt x="169" y="3"/>
                    <a:pt x="169" y="5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9"/>
                    <a:pt x="161" y="26"/>
                    <a:pt x="152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6" y="26"/>
                    <a:pt x="49" y="19"/>
                    <a:pt x="49" y="1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3"/>
                    <a:pt x="49" y="1"/>
                    <a:pt x="5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1"/>
                    <a:pt x="7" y="299"/>
                    <a:pt x="16" y="299"/>
                  </a:cubicBezTo>
                  <a:cubicBezTo>
                    <a:pt x="202" y="299"/>
                    <a:pt x="202" y="299"/>
                    <a:pt x="202" y="299"/>
                  </a:cubicBezTo>
                  <a:cubicBezTo>
                    <a:pt x="211" y="299"/>
                    <a:pt x="218" y="291"/>
                    <a:pt x="218" y="282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8" y="7"/>
                    <a:pt x="211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012" y="1539"/>
              <a:ext cx="198" cy="282"/>
            </a:xfrm>
            <a:custGeom>
              <a:avLst/>
              <a:gdLst>
                <a:gd name="T0" fmla="*/ 184 w 198"/>
                <a:gd name="T1" fmla="*/ 276 h 276"/>
                <a:gd name="T2" fmla="*/ 13 w 198"/>
                <a:gd name="T3" fmla="*/ 276 h 276"/>
                <a:gd name="T4" fmla="*/ 0 w 198"/>
                <a:gd name="T5" fmla="*/ 263 h 276"/>
                <a:gd name="T6" fmla="*/ 0 w 198"/>
                <a:gd name="T7" fmla="*/ 14 h 276"/>
                <a:gd name="T8" fmla="*/ 13 w 198"/>
                <a:gd name="T9" fmla="*/ 0 h 276"/>
                <a:gd name="T10" fmla="*/ 184 w 198"/>
                <a:gd name="T11" fmla="*/ 0 h 276"/>
                <a:gd name="T12" fmla="*/ 198 w 198"/>
                <a:gd name="T13" fmla="*/ 14 h 276"/>
                <a:gd name="T14" fmla="*/ 198 w 198"/>
                <a:gd name="T15" fmla="*/ 263 h 276"/>
                <a:gd name="T16" fmla="*/ 184 w 198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76">
                  <a:moveTo>
                    <a:pt x="184" y="276"/>
                  </a:moveTo>
                  <a:cubicBezTo>
                    <a:pt x="13" y="276"/>
                    <a:pt x="13" y="276"/>
                    <a:pt x="13" y="276"/>
                  </a:cubicBezTo>
                  <a:cubicBezTo>
                    <a:pt x="6" y="276"/>
                    <a:pt x="0" y="270"/>
                    <a:pt x="0" y="2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0"/>
                    <a:pt x="198" y="6"/>
                    <a:pt x="198" y="1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70"/>
                    <a:pt x="192" y="276"/>
                    <a:pt x="184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4055" y="1492"/>
              <a:ext cx="110" cy="54"/>
            </a:xfrm>
            <a:custGeom>
              <a:avLst/>
              <a:gdLst>
                <a:gd name="T0" fmla="*/ 89 w 105"/>
                <a:gd name="T1" fmla="*/ 19 h 51"/>
                <a:gd name="T2" fmla="*/ 70 w 105"/>
                <a:gd name="T3" fmla="*/ 19 h 51"/>
                <a:gd name="T4" fmla="*/ 70 w 105"/>
                <a:gd name="T5" fmla="*/ 17 h 51"/>
                <a:gd name="T6" fmla="*/ 53 w 105"/>
                <a:gd name="T7" fmla="*/ 0 h 51"/>
                <a:gd name="T8" fmla="*/ 35 w 105"/>
                <a:gd name="T9" fmla="*/ 17 h 51"/>
                <a:gd name="T10" fmla="*/ 35 w 105"/>
                <a:gd name="T11" fmla="*/ 19 h 51"/>
                <a:gd name="T12" fmla="*/ 17 w 105"/>
                <a:gd name="T13" fmla="*/ 19 h 51"/>
                <a:gd name="T14" fmla="*/ 0 w 105"/>
                <a:gd name="T15" fmla="*/ 35 h 51"/>
                <a:gd name="T16" fmla="*/ 17 w 105"/>
                <a:gd name="T17" fmla="*/ 51 h 51"/>
                <a:gd name="T18" fmla="*/ 89 w 105"/>
                <a:gd name="T19" fmla="*/ 51 h 51"/>
                <a:gd name="T20" fmla="*/ 105 w 105"/>
                <a:gd name="T21" fmla="*/ 35 h 51"/>
                <a:gd name="T22" fmla="*/ 89 w 105"/>
                <a:gd name="T23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1">
                  <a:moveTo>
                    <a:pt x="89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70" y="8"/>
                    <a:pt x="62" y="0"/>
                    <a:pt x="53" y="0"/>
                  </a:cubicBezTo>
                  <a:cubicBezTo>
                    <a:pt x="43" y="0"/>
                    <a:pt x="35" y="8"/>
                    <a:pt x="35" y="17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8" y="19"/>
                    <a:pt x="0" y="26"/>
                    <a:pt x="0" y="35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8" y="51"/>
                    <a:pt x="105" y="44"/>
                    <a:pt x="105" y="35"/>
                  </a:cubicBezTo>
                  <a:cubicBezTo>
                    <a:pt x="105" y="26"/>
                    <a:pt x="98" y="19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4037" y="1764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4037" y="1708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4023" y="1586"/>
              <a:ext cx="45" cy="33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4023" y="1642"/>
              <a:ext cx="45" cy="34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4099" y="1597"/>
              <a:ext cx="91" cy="1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4099" y="1655"/>
              <a:ext cx="91" cy="1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4099" y="1713"/>
              <a:ext cx="91" cy="1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4099" y="1772"/>
              <a:ext cx="91" cy="1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6" name="Rectangle 105">
            <a:hlinkClick r:id="rId2" action="ppaction://hlinksldjump"/>
          </p:cNvPr>
          <p:cNvSpPr/>
          <p:nvPr/>
        </p:nvSpPr>
        <p:spPr>
          <a:xfrm>
            <a:off x="6705538" y="152423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hlinkClick r:id="rId2" action="ppaction://hlinksldjump"/>
          </p:cNvPr>
          <p:cNvSpPr/>
          <p:nvPr/>
        </p:nvSpPr>
        <p:spPr>
          <a:xfrm>
            <a:off x="230812" y="1286019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1568688" y="4508624"/>
            <a:ext cx="52165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BNP=B-type natriuretic peptide</a:t>
            </a:r>
            <a:endParaRPr lang="en-US" sz="8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105" name="Isosceles Triangle 104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Isosceles Triangle 107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Rectangle 109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Rectangle 110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3" name="Straight Connector 112"/>
          <p:cNvCxnSpPr>
            <a:endCxn id="11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TextBox 11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122" name="Oval 12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val 122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Oval 123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Oval 124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Oval 125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129" name="Oval 128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Right Arrow 129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Rectangle 130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133" name="Rectangle 132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Rectangle 135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ectangle 136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Rectangle 137">
            <a:hlinkClick r:id="rId2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Rectangle 138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Rectangle 139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Rectangle 140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H="1" flipV="1">
            <a:off x="2711790" y="2534397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711790" y="2534397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018419" y="2534397"/>
            <a:ext cx="762361" cy="340322"/>
          </a:xfrm>
          <a:prstGeom prst="line">
            <a:avLst/>
          </a:prstGeom>
          <a:ln w="190500">
            <a:solidFill>
              <a:schemeClr val="accent4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3402176" y="2347637"/>
            <a:ext cx="1663372" cy="16633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Oval 183"/>
          <p:cNvSpPr/>
          <p:nvPr/>
        </p:nvSpPr>
        <p:spPr>
          <a:xfrm>
            <a:off x="5769098" y="1979270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2" name="Group 38"/>
          <p:cNvGrpSpPr>
            <a:grpSpLocks noChangeAspect="1"/>
          </p:cNvGrpSpPr>
          <p:nvPr/>
        </p:nvGrpSpPr>
        <p:grpSpPr bwMode="auto">
          <a:xfrm>
            <a:off x="3844848" y="2630991"/>
            <a:ext cx="820285" cy="1135361"/>
            <a:chOff x="3402" y="1637"/>
            <a:chExt cx="302" cy="418"/>
          </a:xfrm>
        </p:grpSpPr>
        <p:sp>
          <p:nvSpPr>
            <p:cNvPr id="164" name="Rectangle 39"/>
            <p:cNvSpPr>
              <a:spLocks noChangeArrowheads="1"/>
            </p:cNvSpPr>
            <p:nvPr/>
          </p:nvSpPr>
          <p:spPr bwMode="auto">
            <a:xfrm>
              <a:off x="3441" y="1719"/>
              <a:ext cx="183" cy="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3402" y="1678"/>
              <a:ext cx="261" cy="341"/>
            </a:xfrm>
            <a:custGeom>
              <a:avLst/>
              <a:gdLst>
                <a:gd name="T0" fmla="*/ 192 w 261"/>
                <a:gd name="T1" fmla="*/ 0 h 341"/>
                <a:gd name="T2" fmla="*/ 192 w 261"/>
                <a:gd name="T3" fmla="*/ 15 h 341"/>
                <a:gd name="T4" fmla="*/ 246 w 261"/>
                <a:gd name="T5" fmla="*/ 15 h 341"/>
                <a:gd name="T6" fmla="*/ 246 w 261"/>
                <a:gd name="T7" fmla="*/ 326 h 341"/>
                <a:gd name="T8" fmla="*/ 15 w 261"/>
                <a:gd name="T9" fmla="*/ 326 h 341"/>
                <a:gd name="T10" fmla="*/ 15 w 261"/>
                <a:gd name="T11" fmla="*/ 15 h 341"/>
                <a:gd name="T12" fmla="*/ 70 w 261"/>
                <a:gd name="T13" fmla="*/ 15 h 341"/>
                <a:gd name="T14" fmla="*/ 70 w 261"/>
                <a:gd name="T15" fmla="*/ 0 h 341"/>
                <a:gd name="T16" fmla="*/ 0 w 261"/>
                <a:gd name="T17" fmla="*/ 0 h 341"/>
                <a:gd name="T18" fmla="*/ 0 w 261"/>
                <a:gd name="T19" fmla="*/ 341 h 341"/>
                <a:gd name="T20" fmla="*/ 261 w 261"/>
                <a:gd name="T21" fmla="*/ 341 h 341"/>
                <a:gd name="T22" fmla="*/ 261 w 261"/>
                <a:gd name="T23" fmla="*/ 0 h 341"/>
                <a:gd name="T24" fmla="*/ 192 w 261"/>
                <a:gd name="T2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41">
                  <a:moveTo>
                    <a:pt x="192" y="0"/>
                  </a:moveTo>
                  <a:lnTo>
                    <a:pt x="192" y="15"/>
                  </a:lnTo>
                  <a:lnTo>
                    <a:pt x="246" y="15"/>
                  </a:lnTo>
                  <a:lnTo>
                    <a:pt x="246" y="326"/>
                  </a:lnTo>
                  <a:lnTo>
                    <a:pt x="15" y="326"/>
                  </a:lnTo>
                  <a:lnTo>
                    <a:pt x="15" y="15"/>
                  </a:lnTo>
                  <a:lnTo>
                    <a:pt x="70" y="15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341"/>
                  </a:lnTo>
                  <a:lnTo>
                    <a:pt x="261" y="341"/>
                  </a:lnTo>
                  <a:lnTo>
                    <a:pt x="26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41"/>
            <p:cNvSpPr>
              <a:spLocks noEditPoints="1"/>
            </p:cNvSpPr>
            <p:nvPr/>
          </p:nvSpPr>
          <p:spPr bwMode="auto">
            <a:xfrm>
              <a:off x="3479" y="1637"/>
              <a:ext cx="107" cy="67"/>
            </a:xfrm>
            <a:custGeom>
              <a:avLst/>
              <a:gdLst>
                <a:gd name="T0" fmla="*/ 110 w 148"/>
                <a:gd name="T1" fmla="*/ 39 h 92"/>
                <a:gd name="T2" fmla="*/ 110 w 148"/>
                <a:gd name="T3" fmla="*/ 37 h 92"/>
                <a:gd name="T4" fmla="*/ 73 w 148"/>
                <a:gd name="T5" fmla="*/ 0 h 92"/>
                <a:gd name="T6" fmla="*/ 36 w 148"/>
                <a:gd name="T7" fmla="*/ 37 h 92"/>
                <a:gd name="T8" fmla="*/ 36 w 148"/>
                <a:gd name="T9" fmla="*/ 39 h 92"/>
                <a:gd name="T10" fmla="*/ 0 w 148"/>
                <a:gd name="T11" fmla="*/ 39 h 92"/>
                <a:gd name="T12" fmla="*/ 0 w 148"/>
                <a:gd name="T13" fmla="*/ 92 h 92"/>
                <a:gd name="T14" fmla="*/ 148 w 148"/>
                <a:gd name="T15" fmla="*/ 92 h 92"/>
                <a:gd name="T16" fmla="*/ 148 w 148"/>
                <a:gd name="T17" fmla="*/ 39 h 92"/>
                <a:gd name="T18" fmla="*/ 110 w 148"/>
                <a:gd name="T19" fmla="*/ 39 h 92"/>
                <a:gd name="T20" fmla="*/ 72 w 148"/>
                <a:gd name="T21" fmla="*/ 48 h 92"/>
                <a:gd name="T22" fmla="*/ 58 w 148"/>
                <a:gd name="T23" fmla="*/ 33 h 92"/>
                <a:gd name="T24" fmla="*/ 72 w 148"/>
                <a:gd name="T25" fmla="*/ 18 h 92"/>
                <a:gd name="T26" fmla="*/ 87 w 148"/>
                <a:gd name="T27" fmla="*/ 33 h 92"/>
                <a:gd name="T28" fmla="*/ 72 w 148"/>
                <a:gd name="T29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92">
                  <a:moveTo>
                    <a:pt x="110" y="39"/>
                  </a:moveTo>
                  <a:cubicBezTo>
                    <a:pt x="110" y="38"/>
                    <a:pt x="110" y="38"/>
                    <a:pt x="110" y="37"/>
                  </a:cubicBezTo>
                  <a:cubicBezTo>
                    <a:pt x="110" y="16"/>
                    <a:pt x="93" y="0"/>
                    <a:pt x="73" y="0"/>
                  </a:cubicBezTo>
                  <a:cubicBezTo>
                    <a:pt x="53" y="0"/>
                    <a:pt x="36" y="16"/>
                    <a:pt x="36" y="37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39"/>
                    <a:pt x="148" y="39"/>
                    <a:pt x="148" y="39"/>
                  </a:cubicBezTo>
                  <a:lnTo>
                    <a:pt x="110" y="39"/>
                  </a:lnTo>
                  <a:close/>
                  <a:moveTo>
                    <a:pt x="72" y="48"/>
                  </a:moveTo>
                  <a:cubicBezTo>
                    <a:pt x="64" y="48"/>
                    <a:pt x="58" y="41"/>
                    <a:pt x="58" y="33"/>
                  </a:cubicBezTo>
                  <a:cubicBezTo>
                    <a:pt x="58" y="25"/>
                    <a:pt x="64" y="18"/>
                    <a:pt x="72" y="18"/>
                  </a:cubicBezTo>
                  <a:cubicBezTo>
                    <a:pt x="81" y="18"/>
                    <a:pt x="87" y="25"/>
                    <a:pt x="87" y="33"/>
                  </a:cubicBezTo>
                  <a:cubicBezTo>
                    <a:pt x="87" y="41"/>
                    <a:pt x="81" y="48"/>
                    <a:pt x="72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42"/>
            <p:cNvSpPr>
              <a:spLocks noEditPoints="1"/>
            </p:cNvSpPr>
            <p:nvPr/>
          </p:nvSpPr>
          <p:spPr bwMode="auto">
            <a:xfrm>
              <a:off x="3468" y="1756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40 h 47"/>
                <a:gd name="T12" fmla="*/ 39 w 46"/>
                <a:gd name="T13" fmla="*/ 40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40"/>
                  </a:moveTo>
                  <a:lnTo>
                    <a:pt x="39" y="40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Rectangle 43"/>
            <p:cNvSpPr>
              <a:spLocks noChangeArrowheads="1"/>
            </p:cNvSpPr>
            <p:nvPr/>
          </p:nvSpPr>
          <p:spPr bwMode="auto">
            <a:xfrm>
              <a:off x="3531" y="1774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44"/>
            <p:cNvSpPr>
              <a:spLocks noEditPoints="1"/>
            </p:cNvSpPr>
            <p:nvPr/>
          </p:nvSpPr>
          <p:spPr bwMode="auto">
            <a:xfrm>
              <a:off x="3468" y="1829"/>
              <a:ext cx="46" cy="47"/>
            </a:xfrm>
            <a:custGeom>
              <a:avLst/>
              <a:gdLst>
                <a:gd name="T0" fmla="*/ 46 w 46"/>
                <a:gd name="T1" fmla="*/ 47 h 47"/>
                <a:gd name="T2" fmla="*/ 0 w 46"/>
                <a:gd name="T3" fmla="*/ 47 h 47"/>
                <a:gd name="T4" fmla="*/ 0 w 46"/>
                <a:gd name="T5" fmla="*/ 0 h 47"/>
                <a:gd name="T6" fmla="*/ 46 w 46"/>
                <a:gd name="T7" fmla="*/ 0 h 47"/>
                <a:gd name="T8" fmla="*/ 46 w 46"/>
                <a:gd name="T9" fmla="*/ 47 h 47"/>
                <a:gd name="T10" fmla="*/ 7 w 46"/>
                <a:gd name="T11" fmla="*/ 39 h 47"/>
                <a:gd name="T12" fmla="*/ 39 w 46"/>
                <a:gd name="T13" fmla="*/ 39 h 47"/>
                <a:gd name="T14" fmla="*/ 39 w 46"/>
                <a:gd name="T15" fmla="*/ 7 h 47"/>
                <a:gd name="T16" fmla="*/ 7 w 46"/>
                <a:gd name="T17" fmla="*/ 7 h 47"/>
                <a:gd name="T18" fmla="*/ 7 w 4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7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7"/>
                  </a:lnTo>
                  <a:lnTo>
                    <a:pt x="7" y="7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Rectangle 45"/>
            <p:cNvSpPr>
              <a:spLocks noChangeArrowheads="1"/>
            </p:cNvSpPr>
            <p:nvPr/>
          </p:nvSpPr>
          <p:spPr bwMode="auto">
            <a:xfrm>
              <a:off x="3531" y="1847"/>
              <a:ext cx="6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46"/>
            <p:cNvSpPr>
              <a:spLocks noEditPoints="1"/>
            </p:cNvSpPr>
            <p:nvPr/>
          </p:nvSpPr>
          <p:spPr bwMode="auto">
            <a:xfrm>
              <a:off x="3468" y="1903"/>
              <a:ext cx="46" cy="46"/>
            </a:xfrm>
            <a:custGeom>
              <a:avLst/>
              <a:gdLst>
                <a:gd name="T0" fmla="*/ 46 w 46"/>
                <a:gd name="T1" fmla="*/ 46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7 w 46"/>
                <a:gd name="T11" fmla="*/ 39 h 46"/>
                <a:gd name="T12" fmla="*/ 39 w 46"/>
                <a:gd name="T13" fmla="*/ 39 h 46"/>
                <a:gd name="T14" fmla="*/ 39 w 46"/>
                <a:gd name="T15" fmla="*/ 6 h 46"/>
                <a:gd name="T16" fmla="*/ 7 w 46"/>
                <a:gd name="T17" fmla="*/ 6 h 46"/>
                <a:gd name="T18" fmla="*/ 7 w 46"/>
                <a:gd name="T1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46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6"/>
                  </a:lnTo>
                  <a:close/>
                  <a:moveTo>
                    <a:pt x="7" y="39"/>
                  </a:moveTo>
                  <a:lnTo>
                    <a:pt x="39" y="39"/>
                  </a:lnTo>
                  <a:lnTo>
                    <a:pt x="39" y="6"/>
                  </a:lnTo>
                  <a:lnTo>
                    <a:pt x="7" y="6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Rectangle 47"/>
            <p:cNvSpPr>
              <a:spLocks noChangeArrowheads="1"/>
            </p:cNvSpPr>
            <p:nvPr/>
          </p:nvSpPr>
          <p:spPr bwMode="auto">
            <a:xfrm>
              <a:off x="3531" y="1921"/>
              <a:ext cx="6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Oval 48"/>
            <p:cNvSpPr>
              <a:spLocks noChangeArrowheads="1"/>
            </p:cNvSpPr>
            <p:nvPr/>
          </p:nvSpPr>
          <p:spPr bwMode="auto">
            <a:xfrm>
              <a:off x="3543" y="1894"/>
              <a:ext cx="161" cy="161"/>
            </a:xfrm>
            <a:prstGeom prst="ellipse">
              <a:avLst/>
            </a:prstGeom>
            <a:solidFill>
              <a:schemeClr val="accent4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49"/>
            <p:cNvSpPr>
              <a:spLocks/>
            </p:cNvSpPr>
            <p:nvPr/>
          </p:nvSpPr>
          <p:spPr bwMode="auto">
            <a:xfrm>
              <a:off x="3573" y="1924"/>
              <a:ext cx="46" cy="101"/>
            </a:xfrm>
            <a:custGeom>
              <a:avLst/>
              <a:gdLst>
                <a:gd name="T0" fmla="*/ 65 w 65"/>
                <a:gd name="T1" fmla="*/ 140 h 140"/>
                <a:gd name="T2" fmla="*/ 0 w 65"/>
                <a:gd name="T3" fmla="*/ 70 h 140"/>
                <a:gd name="T4" fmla="*/ 61 w 65"/>
                <a:gd name="T5" fmla="*/ 0 h 140"/>
                <a:gd name="T6" fmla="*/ 62 w 65"/>
                <a:gd name="T7" fmla="*/ 6 h 140"/>
                <a:gd name="T8" fmla="*/ 6 w 65"/>
                <a:gd name="T9" fmla="*/ 70 h 140"/>
                <a:gd name="T10" fmla="*/ 65 w 65"/>
                <a:gd name="T11" fmla="*/ 133 h 140"/>
                <a:gd name="T12" fmla="*/ 65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65" y="140"/>
                  </a:moveTo>
                  <a:cubicBezTo>
                    <a:pt x="29" y="140"/>
                    <a:pt x="0" y="108"/>
                    <a:pt x="0" y="70"/>
                  </a:cubicBezTo>
                  <a:cubicBezTo>
                    <a:pt x="0" y="33"/>
                    <a:pt x="27" y="2"/>
                    <a:pt x="61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31" y="8"/>
                    <a:pt x="6" y="36"/>
                    <a:pt x="6" y="70"/>
                  </a:cubicBezTo>
                  <a:cubicBezTo>
                    <a:pt x="6" y="105"/>
                    <a:pt x="33" y="133"/>
                    <a:pt x="65" y="133"/>
                  </a:cubicBezTo>
                  <a:lnTo>
                    <a:pt x="6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3600" y="1916"/>
              <a:ext cx="19" cy="23"/>
            </a:xfrm>
            <a:custGeom>
              <a:avLst/>
              <a:gdLst>
                <a:gd name="T0" fmla="*/ 1 w 27"/>
                <a:gd name="T1" fmla="*/ 1 h 32"/>
                <a:gd name="T2" fmla="*/ 1 w 27"/>
                <a:gd name="T3" fmla="*/ 3 h 32"/>
                <a:gd name="T4" fmla="*/ 23 w 27"/>
                <a:gd name="T5" fmla="*/ 15 h 32"/>
                <a:gd name="T6" fmla="*/ 3 w 27"/>
                <a:gd name="T7" fmla="*/ 29 h 32"/>
                <a:gd name="T8" fmla="*/ 2 w 27"/>
                <a:gd name="T9" fmla="*/ 32 h 32"/>
                <a:gd name="T10" fmla="*/ 5 w 27"/>
                <a:gd name="T11" fmla="*/ 32 h 32"/>
                <a:gd name="T12" fmla="*/ 26 w 27"/>
                <a:gd name="T13" fmla="*/ 16 h 32"/>
                <a:gd name="T14" fmla="*/ 27 w 27"/>
                <a:gd name="T15" fmla="*/ 15 h 32"/>
                <a:gd name="T16" fmla="*/ 26 w 27"/>
                <a:gd name="T17" fmla="*/ 14 h 32"/>
                <a:gd name="T18" fmla="*/ 3 w 27"/>
                <a:gd name="T19" fmla="*/ 0 h 32"/>
                <a:gd name="T20" fmla="*/ 2 w 27"/>
                <a:gd name="T21" fmla="*/ 0 h 32"/>
                <a:gd name="T22" fmla="*/ 1 w 27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51"/>
            <p:cNvSpPr>
              <a:spLocks/>
            </p:cNvSpPr>
            <p:nvPr/>
          </p:nvSpPr>
          <p:spPr bwMode="auto">
            <a:xfrm>
              <a:off x="3630" y="1924"/>
              <a:ext cx="47" cy="101"/>
            </a:xfrm>
            <a:custGeom>
              <a:avLst/>
              <a:gdLst>
                <a:gd name="T0" fmla="*/ 4 w 65"/>
                <a:gd name="T1" fmla="*/ 140 h 140"/>
                <a:gd name="T2" fmla="*/ 4 w 65"/>
                <a:gd name="T3" fmla="*/ 133 h 140"/>
                <a:gd name="T4" fmla="*/ 59 w 65"/>
                <a:gd name="T5" fmla="*/ 70 h 140"/>
                <a:gd name="T6" fmla="*/ 0 w 65"/>
                <a:gd name="T7" fmla="*/ 6 h 140"/>
                <a:gd name="T8" fmla="*/ 0 w 65"/>
                <a:gd name="T9" fmla="*/ 0 h 140"/>
                <a:gd name="T10" fmla="*/ 65 w 65"/>
                <a:gd name="T11" fmla="*/ 70 h 140"/>
                <a:gd name="T12" fmla="*/ 4 w 65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40">
                  <a:moveTo>
                    <a:pt x="4" y="140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35" y="131"/>
                    <a:pt x="59" y="103"/>
                    <a:pt x="59" y="70"/>
                  </a:cubicBezTo>
                  <a:cubicBezTo>
                    <a:pt x="59" y="35"/>
                    <a:pt x="3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65" y="31"/>
                    <a:pt x="65" y="70"/>
                  </a:cubicBezTo>
                  <a:cubicBezTo>
                    <a:pt x="65" y="107"/>
                    <a:pt x="39" y="137"/>
                    <a:pt x="4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52"/>
            <p:cNvSpPr>
              <a:spLocks/>
            </p:cNvSpPr>
            <p:nvPr/>
          </p:nvSpPr>
          <p:spPr bwMode="auto">
            <a:xfrm>
              <a:off x="3630" y="2010"/>
              <a:ext cx="19" cy="23"/>
            </a:xfrm>
            <a:custGeom>
              <a:avLst/>
              <a:gdLst>
                <a:gd name="T0" fmla="*/ 27 w 27"/>
                <a:gd name="T1" fmla="*/ 32 h 32"/>
                <a:gd name="T2" fmla="*/ 26 w 27"/>
                <a:gd name="T3" fmla="*/ 29 h 32"/>
                <a:gd name="T4" fmla="*/ 5 w 27"/>
                <a:gd name="T5" fmla="*/ 17 h 32"/>
                <a:gd name="T6" fmla="*/ 25 w 27"/>
                <a:gd name="T7" fmla="*/ 3 h 32"/>
                <a:gd name="T8" fmla="*/ 25 w 27"/>
                <a:gd name="T9" fmla="*/ 1 h 32"/>
                <a:gd name="T10" fmla="*/ 23 w 27"/>
                <a:gd name="T11" fmla="*/ 1 h 32"/>
                <a:gd name="T12" fmla="*/ 1 w 27"/>
                <a:gd name="T13" fmla="*/ 16 h 32"/>
                <a:gd name="T14" fmla="*/ 0 w 27"/>
                <a:gd name="T15" fmla="*/ 18 h 32"/>
                <a:gd name="T16" fmla="*/ 1 w 27"/>
                <a:gd name="T17" fmla="*/ 19 h 32"/>
                <a:gd name="T18" fmla="*/ 25 w 27"/>
                <a:gd name="T19" fmla="*/ 32 h 32"/>
                <a:gd name="T20" fmla="*/ 25 w 27"/>
                <a:gd name="T21" fmla="*/ 32 h 32"/>
                <a:gd name="T22" fmla="*/ 27 w 27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7" y="31"/>
                    <a:pt x="27" y="30"/>
                    <a:pt x="26" y="2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7" name="Oval 206"/>
          <p:cNvSpPr/>
          <p:nvPr/>
        </p:nvSpPr>
        <p:spPr>
          <a:xfrm>
            <a:off x="1910033" y="1979270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2173539" y="2142973"/>
            <a:ext cx="366553" cy="458142"/>
            <a:chOff x="2464844" y="2404117"/>
            <a:chExt cx="366553" cy="458142"/>
          </a:xfrm>
        </p:grpSpPr>
        <p:sp>
          <p:nvSpPr>
            <p:cNvPr id="180" name="Freeform 6"/>
            <p:cNvSpPr>
              <a:spLocks/>
            </p:cNvSpPr>
            <p:nvPr/>
          </p:nvSpPr>
          <p:spPr bwMode="auto">
            <a:xfrm rot="20708460" flipH="1">
              <a:off x="2464844" y="2450574"/>
              <a:ext cx="88153" cy="88153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0 w 208"/>
                <a:gd name="T7" fmla="*/ 0 h 208"/>
                <a:gd name="T8" fmla="*/ 0 w 208"/>
                <a:gd name="T9" fmla="*/ 0 h 208"/>
                <a:gd name="T10" fmla="*/ 0 w 20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180"/>
            <p:cNvSpPr>
              <a:spLocks noEditPoints="1"/>
            </p:cNvSpPr>
            <p:nvPr/>
          </p:nvSpPr>
          <p:spPr bwMode="auto">
            <a:xfrm rot="20708460" flipH="1">
              <a:off x="2492347" y="2404117"/>
              <a:ext cx="339050" cy="458142"/>
            </a:xfrm>
            <a:custGeom>
              <a:avLst/>
              <a:gdLst>
                <a:gd name="T0" fmla="*/ 154 w 228"/>
                <a:gd name="T1" fmla="*/ 80 h 308"/>
                <a:gd name="T2" fmla="*/ 148 w 228"/>
                <a:gd name="T3" fmla="*/ 74 h 308"/>
                <a:gd name="T4" fmla="*/ 148 w 228"/>
                <a:gd name="T5" fmla="*/ 0 h 308"/>
                <a:gd name="T6" fmla="*/ 0 w 228"/>
                <a:gd name="T7" fmla="*/ 0 h 308"/>
                <a:gd name="T8" fmla="*/ 0 w 228"/>
                <a:gd name="T9" fmla="*/ 308 h 308"/>
                <a:gd name="T10" fmla="*/ 228 w 228"/>
                <a:gd name="T11" fmla="*/ 308 h 308"/>
                <a:gd name="T12" fmla="*/ 228 w 228"/>
                <a:gd name="T13" fmla="*/ 80 h 308"/>
                <a:gd name="T14" fmla="*/ 154 w 228"/>
                <a:gd name="T15" fmla="*/ 80 h 308"/>
                <a:gd name="T16" fmla="*/ 154 w 228"/>
                <a:gd name="T17" fmla="*/ 80 h 308"/>
                <a:gd name="T18" fmla="*/ 34 w 228"/>
                <a:gd name="T19" fmla="*/ 28 h 308"/>
                <a:gd name="T20" fmla="*/ 114 w 228"/>
                <a:gd name="T21" fmla="*/ 28 h 308"/>
                <a:gd name="T22" fmla="*/ 114 w 228"/>
                <a:gd name="T23" fmla="*/ 40 h 308"/>
                <a:gd name="T24" fmla="*/ 34 w 228"/>
                <a:gd name="T25" fmla="*/ 40 h 308"/>
                <a:gd name="T26" fmla="*/ 34 w 228"/>
                <a:gd name="T27" fmla="*/ 28 h 308"/>
                <a:gd name="T28" fmla="*/ 34 w 228"/>
                <a:gd name="T29" fmla="*/ 28 h 308"/>
                <a:gd name="T30" fmla="*/ 34 w 228"/>
                <a:gd name="T31" fmla="*/ 68 h 308"/>
                <a:gd name="T32" fmla="*/ 114 w 228"/>
                <a:gd name="T33" fmla="*/ 68 h 308"/>
                <a:gd name="T34" fmla="*/ 114 w 228"/>
                <a:gd name="T35" fmla="*/ 80 h 308"/>
                <a:gd name="T36" fmla="*/ 34 w 228"/>
                <a:gd name="T37" fmla="*/ 80 h 308"/>
                <a:gd name="T38" fmla="*/ 34 w 228"/>
                <a:gd name="T39" fmla="*/ 68 h 308"/>
                <a:gd name="T40" fmla="*/ 34 w 228"/>
                <a:gd name="T41" fmla="*/ 68 h 308"/>
                <a:gd name="T42" fmla="*/ 194 w 228"/>
                <a:gd name="T43" fmla="*/ 281 h 308"/>
                <a:gd name="T44" fmla="*/ 34 w 228"/>
                <a:gd name="T45" fmla="*/ 281 h 308"/>
                <a:gd name="T46" fmla="*/ 34 w 228"/>
                <a:gd name="T47" fmla="*/ 268 h 308"/>
                <a:gd name="T48" fmla="*/ 194 w 228"/>
                <a:gd name="T49" fmla="*/ 268 h 308"/>
                <a:gd name="T50" fmla="*/ 194 w 228"/>
                <a:gd name="T51" fmla="*/ 281 h 308"/>
                <a:gd name="T52" fmla="*/ 194 w 228"/>
                <a:gd name="T53" fmla="*/ 281 h 308"/>
                <a:gd name="T54" fmla="*/ 194 w 228"/>
                <a:gd name="T55" fmla="*/ 241 h 308"/>
                <a:gd name="T56" fmla="*/ 34 w 228"/>
                <a:gd name="T57" fmla="*/ 241 h 308"/>
                <a:gd name="T58" fmla="*/ 34 w 228"/>
                <a:gd name="T59" fmla="*/ 228 h 308"/>
                <a:gd name="T60" fmla="*/ 194 w 228"/>
                <a:gd name="T61" fmla="*/ 228 h 308"/>
                <a:gd name="T62" fmla="*/ 194 w 228"/>
                <a:gd name="T63" fmla="*/ 241 h 308"/>
                <a:gd name="T64" fmla="*/ 194 w 228"/>
                <a:gd name="T65" fmla="*/ 241 h 308"/>
                <a:gd name="T66" fmla="*/ 194 w 228"/>
                <a:gd name="T67" fmla="*/ 201 h 308"/>
                <a:gd name="T68" fmla="*/ 34 w 228"/>
                <a:gd name="T69" fmla="*/ 201 h 308"/>
                <a:gd name="T70" fmla="*/ 34 w 228"/>
                <a:gd name="T71" fmla="*/ 188 h 308"/>
                <a:gd name="T72" fmla="*/ 194 w 228"/>
                <a:gd name="T73" fmla="*/ 188 h 308"/>
                <a:gd name="T74" fmla="*/ 194 w 228"/>
                <a:gd name="T75" fmla="*/ 201 h 308"/>
                <a:gd name="T76" fmla="*/ 194 w 228"/>
                <a:gd name="T77" fmla="*/ 201 h 308"/>
                <a:gd name="T78" fmla="*/ 194 w 228"/>
                <a:gd name="T79" fmla="*/ 160 h 308"/>
                <a:gd name="T80" fmla="*/ 34 w 228"/>
                <a:gd name="T81" fmla="*/ 160 h 308"/>
                <a:gd name="T82" fmla="*/ 34 w 228"/>
                <a:gd name="T83" fmla="*/ 148 h 308"/>
                <a:gd name="T84" fmla="*/ 194 w 228"/>
                <a:gd name="T85" fmla="*/ 148 h 308"/>
                <a:gd name="T86" fmla="*/ 194 w 228"/>
                <a:gd name="T87" fmla="*/ 160 h 308"/>
                <a:gd name="T88" fmla="*/ 194 w 228"/>
                <a:gd name="T89" fmla="*/ 160 h 308"/>
                <a:gd name="T90" fmla="*/ 194 w 228"/>
                <a:gd name="T91" fmla="*/ 120 h 308"/>
                <a:gd name="T92" fmla="*/ 34 w 228"/>
                <a:gd name="T93" fmla="*/ 120 h 308"/>
                <a:gd name="T94" fmla="*/ 34 w 228"/>
                <a:gd name="T95" fmla="*/ 108 h 308"/>
                <a:gd name="T96" fmla="*/ 194 w 228"/>
                <a:gd name="T97" fmla="*/ 108 h 308"/>
                <a:gd name="T98" fmla="*/ 194 w 228"/>
                <a:gd name="T99" fmla="*/ 120 h 308"/>
                <a:gd name="T100" fmla="*/ 194 w 228"/>
                <a:gd name="T101" fmla="*/ 1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308">
                  <a:moveTo>
                    <a:pt x="154" y="80"/>
                  </a:moveTo>
                  <a:cubicBezTo>
                    <a:pt x="150" y="80"/>
                    <a:pt x="148" y="78"/>
                    <a:pt x="148" y="7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4" y="80"/>
                  </a:cubicBezTo>
                  <a:close/>
                  <a:moveTo>
                    <a:pt x="34" y="28"/>
                  </a:moveTo>
                  <a:cubicBezTo>
                    <a:pt x="114" y="28"/>
                    <a:pt x="114" y="28"/>
                    <a:pt x="114" y="2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34" y="68"/>
                  </a:moveTo>
                  <a:cubicBezTo>
                    <a:pt x="114" y="68"/>
                    <a:pt x="114" y="68"/>
                    <a:pt x="114" y="68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194" y="281"/>
                  </a:moveTo>
                  <a:cubicBezTo>
                    <a:pt x="34" y="281"/>
                    <a:pt x="34" y="281"/>
                    <a:pt x="34" y="281"/>
                  </a:cubicBezTo>
                  <a:cubicBezTo>
                    <a:pt x="34" y="268"/>
                    <a:pt x="34" y="268"/>
                    <a:pt x="3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lose/>
                  <a:moveTo>
                    <a:pt x="194" y="241"/>
                  </a:moveTo>
                  <a:cubicBezTo>
                    <a:pt x="34" y="241"/>
                    <a:pt x="34" y="241"/>
                    <a:pt x="34" y="241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194" y="228"/>
                    <a:pt x="194" y="228"/>
                    <a:pt x="194" y="228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41"/>
                    <a:pt x="194" y="241"/>
                    <a:pt x="194" y="241"/>
                  </a:cubicBezTo>
                  <a:close/>
                  <a:moveTo>
                    <a:pt x="194" y="201"/>
                  </a:moveTo>
                  <a:cubicBezTo>
                    <a:pt x="34" y="201"/>
                    <a:pt x="34" y="201"/>
                    <a:pt x="34" y="201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4" y="201"/>
                    <a:pt x="194" y="201"/>
                  </a:cubicBezTo>
                  <a:close/>
                  <a:moveTo>
                    <a:pt x="19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4" y="160"/>
                    <a:pt x="194" y="160"/>
                    <a:pt x="194" y="160"/>
                  </a:cubicBezTo>
                  <a:close/>
                  <a:moveTo>
                    <a:pt x="194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001546" y="2107405"/>
            <a:ext cx="363537" cy="549275"/>
            <a:chOff x="3996" y="1492"/>
            <a:chExt cx="229" cy="346"/>
          </a:xfrm>
          <a:solidFill>
            <a:schemeClr val="tx2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96" y="1524"/>
              <a:ext cx="229" cy="314"/>
            </a:xfrm>
            <a:custGeom>
              <a:avLst/>
              <a:gdLst>
                <a:gd name="T0" fmla="*/ 202 w 218"/>
                <a:gd name="T1" fmla="*/ 0 h 299"/>
                <a:gd name="T2" fmla="*/ 168 w 218"/>
                <a:gd name="T3" fmla="*/ 0 h 299"/>
                <a:gd name="T4" fmla="*/ 169 w 218"/>
                <a:gd name="T5" fmla="*/ 5 h 299"/>
                <a:gd name="T6" fmla="*/ 169 w 218"/>
                <a:gd name="T7" fmla="*/ 10 h 299"/>
                <a:gd name="T8" fmla="*/ 152 w 218"/>
                <a:gd name="T9" fmla="*/ 26 h 299"/>
                <a:gd name="T10" fmla="*/ 65 w 218"/>
                <a:gd name="T11" fmla="*/ 26 h 299"/>
                <a:gd name="T12" fmla="*/ 49 w 218"/>
                <a:gd name="T13" fmla="*/ 10 h 299"/>
                <a:gd name="T14" fmla="*/ 49 w 218"/>
                <a:gd name="T15" fmla="*/ 5 h 299"/>
                <a:gd name="T16" fmla="*/ 50 w 218"/>
                <a:gd name="T17" fmla="*/ 0 h 299"/>
                <a:gd name="T18" fmla="*/ 16 w 218"/>
                <a:gd name="T19" fmla="*/ 0 h 299"/>
                <a:gd name="T20" fmla="*/ 0 w 218"/>
                <a:gd name="T21" fmla="*/ 16 h 299"/>
                <a:gd name="T22" fmla="*/ 0 w 218"/>
                <a:gd name="T23" fmla="*/ 282 h 299"/>
                <a:gd name="T24" fmla="*/ 16 w 218"/>
                <a:gd name="T25" fmla="*/ 299 h 299"/>
                <a:gd name="T26" fmla="*/ 202 w 218"/>
                <a:gd name="T27" fmla="*/ 299 h 299"/>
                <a:gd name="T28" fmla="*/ 218 w 218"/>
                <a:gd name="T29" fmla="*/ 282 h 299"/>
                <a:gd name="T30" fmla="*/ 218 w 218"/>
                <a:gd name="T31" fmla="*/ 16 h 299"/>
                <a:gd name="T32" fmla="*/ 202 w 218"/>
                <a:gd name="T3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299">
                  <a:moveTo>
                    <a:pt x="20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1"/>
                    <a:pt x="169" y="3"/>
                    <a:pt x="169" y="5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9"/>
                    <a:pt x="161" y="26"/>
                    <a:pt x="152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6" y="26"/>
                    <a:pt x="49" y="19"/>
                    <a:pt x="49" y="1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3"/>
                    <a:pt x="49" y="1"/>
                    <a:pt x="5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1"/>
                    <a:pt x="7" y="299"/>
                    <a:pt x="16" y="299"/>
                  </a:cubicBezTo>
                  <a:cubicBezTo>
                    <a:pt x="202" y="299"/>
                    <a:pt x="202" y="299"/>
                    <a:pt x="202" y="299"/>
                  </a:cubicBezTo>
                  <a:cubicBezTo>
                    <a:pt x="211" y="299"/>
                    <a:pt x="218" y="291"/>
                    <a:pt x="218" y="282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8" y="7"/>
                    <a:pt x="211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2" y="1539"/>
              <a:ext cx="198" cy="282"/>
            </a:xfrm>
            <a:custGeom>
              <a:avLst/>
              <a:gdLst>
                <a:gd name="T0" fmla="*/ 184 w 198"/>
                <a:gd name="T1" fmla="*/ 276 h 276"/>
                <a:gd name="T2" fmla="*/ 13 w 198"/>
                <a:gd name="T3" fmla="*/ 276 h 276"/>
                <a:gd name="T4" fmla="*/ 0 w 198"/>
                <a:gd name="T5" fmla="*/ 263 h 276"/>
                <a:gd name="T6" fmla="*/ 0 w 198"/>
                <a:gd name="T7" fmla="*/ 14 h 276"/>
                <a:gd name="T8" fmla="*/ 13 w 198"/>
                <a:gd name="T9" fmla="*/ 0 h 276"/>
                <a:gd name="T10" fmla="*/ 184 w 198"/>
                <a:gd name="T11" fmla="*/ 0 h 276"/>
                <a:gd name="T12" fmla="*/ 198 w 198"/>
                <a:gd name="T13" fmla="*/ 14 h 276"/>
                <a:gd name="T14" fmla="*/ 198 w 198"/>
                <a:gd name="T15" fmla="*/ 263 h 276"/>
                <a:gd name="T16" fmla="*/ 184 w 198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76">
                  <a:moveTo>
                    <a:pt x="184" y="276"/>
                  </a:moveTo>
                  <a:cubicBezTo>
                    <a:pt x="13" y="276"/>
                    <a:pt x="13" y="276"/>
                    <a:pt x="13" y="276"/>
                  </a:cubicBezTo>
                  <a:cubicBezTo>
                    <a:pt x="6" y="276"/>
                    <a:pt x="0" y="270"/>
                    <a:pt x="0" y="2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0"/>
                    <a:pt x="198" y="6"/>
                    <a:pt x="198" y="1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70"/>
                    <a:pt x="192" y="276"/>
                    <a:pt x="184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055" y="1492"/>
              <a:ext cx="110" cy="54"/>
            </a:xfrm>
            <a:custGeom>
              <a:avLst/>
              <a:gdLst>
                <a:gd name="T0" fmla="*/ 89 w 105"/>
                <a:gd name="T1" fmla="*/ 19 h 51"/>
                <a:gd name="T2" fmla="*/ 70 w 105"/>
                <a:gd name="T3" fmla="*/ 19 h 51"/>
                <a:gd name="T4" fmla="*/ 70 w 105"/>
                <a:gd name="T5" fmla="*/ 17 h 51"/>
                <a:gd name="T6" fmla="*/ 53 w 105"/>
                <a:gd name="T7" fmla="*/ 0 h 51"/>
                <a:gd name="T8" fmla="*/ 35 w 105"/>
                <a:gd name="T9" fmla="*/ 17 h 51"/>
                <a:gd name="T10" fmla="*/ 35 w 105"/>
                <a:gd name="T11" fmla="*/ 19 h 51"/>
                <a:gd name="T12" fmla="*/ 17 w 105"/>
                <a:gd name="T13" fmla="*/ 19 h 51"/>
                <a:gd name="T14" fmla="*/ 0 w 105"/>
                <a:gd name="T15" fmla="*/ 35 h 51"/>
                <a:gd name="T16" fmla="*/ 17 w 105"/>
                <a:gd name="T17" fmla="*/ 51 h 51"/>
                <a:gd name="T18" fmla="*/ 89 w 105"/>
                <a:gd name="T19" fmla="*/ 51 h 51"/>
                <a:gd name="T20" fmla="*/ 105 w 105"/>
                <a:gd name="T21" fmla="*/ 35 h 51"/>
                <a:gd name="T22" fmla="*/ 89 w 105"/>
                <a:gd name="T23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1">
                  <a:moveTo>
                    <a:pt x="89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70" y="8"/>
                    <a:pt x="62" y="0"/>
                    <a:pt x="53" y="0"/>
                  </a:cubicBezTo>
                  <a:cubicBezTo>
                    <a:pt x="43" y="0"/>
                    <a:pt x="35" y="8"/>
                    <a:pt x="35" y="17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8" y="19"/>
                    <a:pt x="0" y="26"/>
                    <a:pt x="0" y="35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8" y="51"/>
                    <a:pt x="105" y="44"/>
                    <a:pt x="105" y="35"/>
                  </a:cubicBezTo>
                  <a:cubicBezTo>
                    <a:pt x="105" y="26"/>
                    <a:pt x="98" y="19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037" y="1764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037" y="1708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023" y="1586"/>
              <a:ext cx="45" cy="33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023" y="1642"/>
              <a:ext cx="45" cy="34"/>
            </a:xfrm>
            <a:custGeom>
              <a:avLst/>
              <a:gdLst>
                <a:gd name="T0" fmla="*/ 15 w 43"/>
                <a:gd name="T1" fmla="*/ 32 h 32"/>
                <a:gd name="T2" fmla="*/ 11 w 43"/>
                <a:gd name="T3" fmla="*/ 31 h 32"/>
                <a:gd name="T4" fmla="*/ 3 w 43"/>
                <a:gd name="T5" fmla="*/ 23 h 32"/>
                <a:gd name="T6" fmla="*/ 2 w 43"/>
                <a:gd name="T7" fmla="*/ 15 h 32"/>
                <a:gd name="T8" fmla="*/ 11 w 43"/>
                <a:gd name="T9" fmla="*/ 14 h 32"/>
                <a:gd name="T10" fmla="*/ 15 w 43"/>
                <a:gd name="T11" fmla="*/ 18 h 32"/>
                <a:gd name="T12" fmla="*/ 33 w 43"/>
                <a:gd name="T13" fmla="*/ 2 h 32"/>
                <a:gd name="T14" fmla="*/ 41 w 43"/>
                <a:gd name="T15" fmla="*/ 2 h 32"/>
                <a:gd name="T16" fmla="*/ 41 w 43"/>
                <a:gd name="T17" fmla="*/ 11 h 32"/>
                <a:gd name="T18" fmla="*/ 19 w 43"/>
                <a:gd name="T19" fmla="*/ 31 h 32"/>
                <a:gd name="T20" fmla="*/ 15 w 43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5" y="32"/>
                  </a:moveTo>
                  <a:cubicBezTo>
                    <a:pt x="13" y="32"/>
                    <a:pt x="12" y="32"/>
                    <a:pt x="11" y="3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9" y="0"/>
                    <a:pt x="41" y="2"/>
                  </a:cubicBezTo>
                  <a:cubicBezTo>
                    <a:pt x="43" y="5"/>
                    <a:pt x="43" y="9"/>
                    <a:pt x="41" y="1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2"/>
                    <a:pt x="16" y="32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099" y="1597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099" y="1655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099" y="1713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99" y="1772"/>
              <a:ext cx="88" cy="4"/>
            </a:xfrm>
            <a:custGeom>
              <a:avLst/>
              <a:gdLst>
                <a:gd name="T0" fmla="*/ 82 w 84"/>
                <a:gd name="T1" fmla="*/ 4 h 4"/>
                <a:gd name="T2" fmla="*/ 2 w 84"/>
                <a:gd name="T3" fmla="*/ 4 h 4"/>
                <a:gd name="T4" fmla="*/ 0 w 84"/>
                <a:gd name="T5" fmla="*/ 2 h 4"/>
                <a:gd name="T6" fmla="*/ 2 w 84"/>
                <a:gd name="T7" fmla="*/ 0 h 4"/>
                <a:gd name="T8" fmla="*/ 82 w 84"/>
                <a:gd name="T9" fmla="*/ 0 h 4"/>
                <a:gd name="T10" fmla="*/ 84 w 84"/>
                <a:gd name="T11" fmla="*/ 2 h 4"/>
                <a:gd name="T12" fmla="*/ 82 w 8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">
                  <a:moveTo>
                    <a:pt x="8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4" y="2"/>
                  </a:cubicBezTo>
                  <a:cubicBezTo>
                    <a:pt x="84" y="3"/>
                    <a:pt x="83" y="4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562895" y="1321595"/>
            <a:ext cx="5372100" cy="3933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Revised Clinical Impression </a:t>
            </a:r>
            <a:br>
              <a:rPr lang="en-GB" sz="2000" b="1" dirty="0">
                <a:solidFill>
                  <a:prstClr val="black"/>
                </a:solidFill>
              </a:rPr>
            </a:br>
            <a:r>
              <a:rPr lang="en-GB" sz="2000" b="1" dirty="0">
                <a:solidFill>
                  <a:prstClr val="black"/>
                </a:solidFill>
              </a:rPr>
              <a:t>and Differential Diagnoses</a:t>
            </a:r>
          </a:p>
          <a:p>
            <a:pPr>
              <a:spcAft>
                <a:spcPts val="1200"/>
              </a:spcAft>
            </a:pPr>
            <a:r>
              <a:rPr lang="en-GB" sz="1400" b="1" dirty="0">
                <a:solidFill>
                  <a:prstClr val="black"/>
                </a:solidFill>
              </a:rPr>
              <a:t>Final ED Note: Medical Decision Making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AHF</a:t>
            </a:r>
            <a:r>
              <a:rPr lang="en-GB" sz="1200" dirty="0">
                <a:solidFill>
                  <a:prstClr val="black"/>
                </a:solidFill>
              </a:rPr>
              <a:t>:</a:t>
            </a:r>
          </a:p>
          <a:p>
            <a:pPr marL="534988" lvl="1" indent="-26670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CXR shows enlarged heart, vascular congestion 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Methamphetamine intoxication</a:t>
            </a:r>
          </a:p>
          <a:p>
            <a:pPr marL="534988" lvl="1" indent="-26670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patient with hypervigilance and tachycardia </a:t>
            </a: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Ruled out </a:t>
            </a:r>
            <a:r>
              <a:rPr lang="en-GB" sz="1200" dirty="0">
                <a:solidFill>
                  <a:prstClr val="black"/>
                </a:solidFill>
              </a:rPr>
              <a:t>ACS</a:t>
            </a:r>
          </a:p>
          <a:p>
            <a:pPr marL="534988" lvl="1" indent="-26670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patient denied chest pain; initial </a:t>
            </a:r>
            <a:r>
              <a:rPr lang="en-GB" sz="1200" dirty="0" smtClean="0">
                <a:solidFill>
                  <a:prstClr val="black"/>
                </a:solidFill>
              </a:rPr>
              <a:t>troponin </a:t>
            </a:r>
            <a:r>
              <a:rPr lang="en-GB" sz="1200" dirty="0">
                <a:solidFill>
                  <a:prstClr val="black"/>
                </a:solidFill>
              </a:rPr>
              <a:t>level is </a:t>
            </a:r>
            <a:r>
              <a:rPr lang="en-GB" sz="1200" dirty="0" smtClean="0">
                <a:solidFill>
                  <a:prstClr val="black"/>
                </a:solidFill>
              </a:rPr>
              <a:t>slightly elevated </a:t>
            </a:r>
            <a:endParaRPr lang="en-GB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Patient with elevated BP</a:t>
            </a:r>
          </a:p>
          <a:p>
            <a:pPr marL="534988" lvl="1" indent="-266700">
              <a:spcAft>
                <a:spcPts val="2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may be related to recent methamphetamine use</a:t>
            </a:r>
          </a:p>
          <a:p>
            <a:pPr marL="720725" lvl="2" indent="-185738">
              <a:spcAft>
                <a:spcPts val="200"/>
              </a:spcAft>
              <a:buClr>
                <a:srgbClr val="923222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prstClr val="black"/>
                </a:solidFill>
              </a:rPr>
              <a:t>follow BP, HR, urine output 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1046132" y="1373611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6801248" y="1243907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4" name="Oval 153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Oval 158"/>
          <p:cNvSpPr/>
          <p:nvPr/>
        </p:nvSpPr>
        <p:spPr>
          <a:xfrm>
            <a:off x="1400461" y="1157815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2" name="Rectangle 191"/>
          <p:cNvSpPr/>
          <p:nvPr/>
        </p:nvSpPr>
        <p:spPr>
          <a:xfrm>
            <a:off x="119609" y="1707332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4"/>
                </a:solidFill>
                <a:latin typeface="Arial Narrow" panose="020B0606020202030204" pitchFamily="34" charset="0"/>
              </a:rPr>
              <a:t>REVISED DIAGNOSIS AND CARE PLAN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268" y="1075795"/>
            <a:ext cx="578153" cy="578153"/>
            <a:chOff x="844373" y="1695712"/>
            <a:chExt cx="578153" cy="578153"/>
          </a:xfrm>
        </p:grpSpPr>
        <p:sp>
          <p:nvSpPr>
            <p:cNvPr id="161" name="Oval 16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3" name="Group 38"/>
            <p:cNvGrpSpPr>
              <a:grpSpLocks noChangeAspect="1"/>
            </p:cNvGrpSpPr>
            <p:nvPr/>
          </p:nvGrpSpPr>
          <p:grpSpPr bwMode="auto">
            <a:xfrm>
              <a:off x="1004104" y="1798235"/>
              <a:ext cx="273054" cy="377936"/>
              <a:chOff x="3402" y="1637"/>
              <a:chExt cx="302" cy="418"/>
            </a:xfrm>
          </p:grpSpPr>
          <p:sp>
            <p:nvSpPr>
              <p:cNvPr id="194" name="Rectangle 39"/>
              <p:cNvSpPr>
                <a:spLocks noChangeArrowheads="1"/>
              </p:cNvSpPr>
              <p:nvPr/>
            </p:nvSpPr>
            <p:spPr bwMode="auto">
              <a:xfrm>
                <a:off x="3441" y="1719"/>
                <a:ext cx="183" cy="2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Freeform 40"/>
              <p:cNvSpPr>
                <a:spLocks/>
              </p:cNvSpPr>
              <p:nvPr/>
            </p:nvSpPr>
            <p:spPr bwMode="auto">
              <a:xfrm>
                <a:off x="3402" y="1678"/>
                <a:ext cx="261" cy="341"/>
              </a:xfrm>
              <a:custGeom>
                <a:avLst/>
                <a:gdLst>
                  <a:gd name="T0" fmla="*/ 192 w 261"/>
                  <a:gd name="T1" fmla="*/ 0 h 341"/>
                  <a:gd name="T2" fmla="*/ 192 w 261"/>
                  <a:gd name="T3" fmla="*/ 15 h 341"/>
                  <a:gd name="T4" fmla="*/ 246 w 261"/>
                  <a:gd name="T5" fmla="*/ 15 h 341"/>
                  <a:gd name="T6" fmla="*/ 246 w 261"/>
                  <a:gd name="T7" fmla="*/ 326 h 341"/>
                  <a:gd name="T8" fmla="*/ 15 w 261"/>
                  <a:gd name="T9" fmla="*/ 326 h 341"/>
                  <a:gd name="T10" fmla="*/ 15 w 261"/>
                  <a:gd name="T11" fmla="*/ 15 h 341"/>
                  <a:gd name="T12" fmla="*/ 70 w 261"/>
                  <a:gd name="T13" fmla="*/ 15 h 341"/>
                  <a:gd name="T14" fmla="*/ 70 w 261"/>
                  <a:gd name="T15" fmla="*/ 0 h 341"/>
                  <a:gd name="T16" fmla="*/ 0 w 261"/>
                  <a:gd name="T17" fmla="*/ 0 h 341"/>
                  <a:gd name="T18" fmla="*/ 0 w 261"/>
                  <a:gd name="T19" fmla="*/ 341 h 341"/>
                  <a:gd name="T20" fmla="*/ 261 w 261"/>
                  <a:gd name="T21" fmla="*/ 341 h 341"/>
                  <a:gd name="T22" fmla="*/ 261 w 261"/>
                  <a:gd name="T23" fmla="*/ 0 h 341"/>
                  <a:gd name="T24" fmla="*/ 192 w 261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341">
                    <a:moveTo>
                      <a:pt x="192" y="0"/>
                    </a:moveTo>
                    <a:lnTo>
                      <a:pt x="192" y="15"/>
                    </a:lnTo>
                    <a:lnTo>
                      <a:pt x="246" y="15"/>
                    </a:lnTo>
                    <a:lnTo>
                      <a:pt x="246" y="326"/>
                    </a:lnTo>
                    <a:lnTo>
                      <a:pt x="15" y="326"/>
                    </a:lnTo>
                    <a:lnTo>
                      <a:pt x="15" y="15"/>
                    </a:lnTo>
                    <a:lnTo>
                      <a:pt x="70" y="1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261" y="341"/>
                    </a:lnTo>
                    <a:lnTo>
                      <a:pt x="261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Freeform 41"/>
              <p:cNvSpPr>
                <a:spLocks noEditPoints="1"/>
              </p:cNvSpPr>
              <p:nvPr/>
            </p:nvSpPr>
            <p:spPr bwMode="auto">
              <a:xfrm>
                <a:off x="3479" y="1637"/>
                <a:ext cx="107" cy="67"/>
              </a:xfrm>
              <a:custGeom>
                <a:avLst/>
                <a:gdLst>
                  <a:gd name="T0" fmla="*/ 110 w 148"/>
                  <a:gd name="T1" fmla="*/ 39 h 92"/>
                  <a:gd name="T2" fmla="*/ 110 w 148"/>
                  <a:gd name="T3" fmla="*/ 37 h 92"/>
                  <a:gd name="T4" fmla="*/ 73 w 148"/>
                  <a:gd name="T5" fmla="*/ 0 h 92"/>
                  <a:gd name="T6" fmla="*/ 36 w 148"/>
                  <a:gd name="T7" fmla="*/ 37 h 92"/>
                  <a:gd name="T8" fmla="*/ 36 w 148"/>
                  <a:gd name="T9" fmla="*/ 39 h 92"/>
                  <a:gd name="T10" fmla="*/ 0 w 148"/>
                  <a:gd name="T11" fmla="*/ 39 h 92"/>
                  <a:gd name="T12" fmla="*/ 0 w 148"/>
                  <a:gd name="T13" fmla="*/ 92 h 92"/>
                  <a:gd name="T14" fmla="*/ 148 w 148"/>
                  <a:gd name="T15" fmla="*/ 92 h 92"/>
                  <a:gd name="T16" fmla="*/ 148 w 148"/>
                  <a:gd name="T17" fmla="*/ 39 h 92"/>
                  <a:gd name="T18" fmla="*/ 110 w 148"/>
                  <a:gd name="T19" fmla="*/ 39 h 92"/>
                  <a:gd name="T20" fmla="*/ 72 w 148"/>
                  <a:gd name="T21" fmla="*/ 48 h 92"/>
                  <a:gd name="T22" fmla="*/ 58 w 148"/>
                  <a:gd name="T23" fmla="*/ 33 h 92"/>
                  <a:gd name="T24" fmla="*/ 72 w 148"/>
                  <a:gd name="T25" fmla="*/ 18 h 92"/>
                  <a:gd name="T26" fmla="*/ 87 w 148"/>
                  <a:gd name="T27" fmla="*/ 33 h 92"/>
                  <a:gd name="T28" fmla="*/ 72 w 148"/>
                  <a:gd name="T29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92">
                    <a:moveTo>
                      <a:pt x="110" y="39"/>
                    </a:moveTo>
                    <a:cubicBezTo>
                      <a:pt x="110" y="38"/>
                      <a:pt x="110" y="38"/>
                      <a:pt x="110" y="37"/>
                    </a:cubicBezTo>
                    <a:cubicBezTo>
                      <a:pt x="110" y="16"/>
                      <a:pt x="93" y="0"/>
                      <a:pt x="73" y="0"/>
                    </a:cubicBezTo>
                    <a:cubicBezTo>
                      <a:pt x="53" y="0"/>
                      <a:pt x="36" y="16"/>
                      <a:pt x="36" y="37"/>
                    </a:cubicBezTo>
                    <a:cubicBezTo>
                      <a:pt x="36" y="38"/>
                      <a:pt x="36" y="38"/>
                      <a:pt x="36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48" y="39"/>
                      <a:pt x="148" y="39"/>
                      <a:pt x="148" y="39"/>
                    </a:cubicBezTo>
                    <a:lnTo>
                      <a:pt x="110" y="39"/>
                    </a:lnTo>
                    <a:close/>
                    <a:moveTo>
                      <a:pt x="72" y="48"/>
                    </a:moveTo>
                    <a:cubicBezTo>
                      <a:pt x="64" y="48"/>
                      <a:pt x="58" y="41"/>
                      <a:pt x="58" y="33"/>
                    </a:cubicBezTo>
                    <a:cubicBezTo>
                      <a:pt x="58" y="25"/>
                      <a:pt x="64" y="18"/>
                      <a:pt x="72" y="18"/>
                    </a:cubicBezTo>
                    <a:cubicBezTo>
                      <a:pt x="81" y="18"/>
                      <a:pt x="87" y="25"/>
                      <a:pt x="87" y="33"/>
                    </a:cubicBezTo>
                    <a:cubicBezTo>
                      <a:pt x="87" y="41"/>
                      <a:pt x="81" y="48"/>
                      <a:pt x="72" y="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42"/>
              <p:cNvSpPr>
                <a:spLocks noEditPoints="1"/>
              </p:cNvSpPr>
              <p:nvPr/>
            </p:nvSpPr>
            <p:spPr bwMode="auto">
              <a:xfrm>
                <a:off x="3468" y="1756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40 h 47"/>
                  <a:gd name="T12" fmla="*/ 39 w 46"/>
                  <a:gd name="T13" fmla="*/ 40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40"/>
                    </a:moveTo>
                    <a:lnTo>
                      <a:pt x="39" y="40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Rectangle 43"/>
              <p:cNvSpPr>
                <a:spLocks noChangeArrowheads="1"/>
              </p:cNvSpPr>
              <p:nvPr/>
            </p:nvSpPr>
            <p:spPr bwMode="auto">
              <a:xfrm>
                <a:off x="3531" y="1774"/>
                <a:ext cx="6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44"/>
              <p:cNvSpPr>
                <a:spLocks noEditPoints="1"/>
              </p:cNvSpPr>
              <p:nvPr/>
            </p:nvSpPr>
            <p:spPr bwMode="auto">
              <a:xfrm>
                <a:off x="3468" y="1829"/>
                <a:ext cx="46" cy="47"/>
              </a:xfrm>
              <a:custGeom>
                <a:avLst/>
                <a:gdLst>
                  <a:gd name="T0" fmla="*/ 46 w 46"/>
                  <a:gd name="T1" fmla="*/ 47 h 47"/>
                  <a:gd name="T2" fmla="*/ 0 w 46"/>
                  <a:gd name="T3" fmla="*/ 47 h 47"/>
                  <a:gd name="T4" fmla="*/ 0 w 46"/>
                  <a:gd name="T5" fmla="*/ 0 h 47"/>
                  <a:gd name="T6" fmla="*/ 46 w 46"/>
                  <a:gd name="T7" fmla="*/ 0 h 47"/>
                  <a:gd name="T8" fmla="*/ 46 w 46"/>
                  <a:gd name="T9" fmla="*/ 47 h 47"/>
                  <a:gd name="T10" fmla="*/ 7 w 46"/>
                  <a:gd name="T11" fmla="*/ 39 h 47"/>
                  <a:gd name="T12" fmla="*/ 39 w 46"/>
                  <a:gd name="T13" fmla="*/ 39 h 47"/>
                  <a:gd name="T14" fmla="*/ 39 w 46"/>
                  <a:gd name="T15" fmla="*/ 7 h 47"/>
                  <a:gd name="T16" fmla="*/ 7 w 46"/>
                  <a:gd name="T17" fmla="*/ 7 h 47"/>
                  <a:gd name="T18" fmla="*/ 7 w 46"/>
                  <a:gd name="T19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7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7"/>
                    </a:lnTo>
                    <a:lnTo>
                      <a:pt x="7" y="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Rectangle 45"/>
              <p:cNvSpPr>
                <a:spLocks noChangeArrowheads="1"/>
              </p:cNvSpPr>
              <p:nvPr/>
            </p:nvSpPr>
            <p:spPr bwMode="auto">
              <a:xfrm>
                <a:off x="3531" y="1847"/>
                <a:ext cx="62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46"/>
              <p:cNvSpPr>
                <a:spLocks noEditPoints="1"/>
              </p:cNvSpPr>
              <p:nvPr/>
            </p:nvSpPr>
            <p:spPr bwMode="auto">
              <a:xfrm>
                <a:off x="3468" y="1903"/>
                <a:ext cx="46" cy="46"/>
              </a:xfrm>
              <a:custGeom>
                <a:avLst/>
                <a:gdLst>
                  <a:gd name="T0" fmla="*/ 46 w 46"/>
                  <a:gd name="T1" fmla="*/ 46 h 46"/>
                  <a:gd name="T2" fmla="*/ 0 w 46"/>
                  <a:gd name="T3" fmla="*/ 46 h 46"/>
                  <a:gd name="T4" fmla="*/ 0 w 46"/>
                  <a:gd name="T5" fmla="*/ 0 h 46"/>
                  <a:gd name="T6" fmla="*/ 46 w 46"/>
                  <a:gd name="T7" fmla="*/ 0 h 46"/>
                  <a:gd name="T8" fmla="*/ 46 w 46"/>
                  <a:gd name="T9" fmla="*/ 46 h 46"/>
                  <a:gd name="T10" fmla="*/ 7 w 46"/>
                  <a:gd name="T11" fmla="*/ 39 h 46"/>
                  <a:gd name="T12" fmla="*/ 39 w 46"/>
                  <a:gd name="T13" fmla="*/ 39 h 46"/>
                  <a:gd name="T14" fmla="*/ 39 w 46"/>
                  <a:gd name="T15" fmla="*/ 6 h 46"/>
                  <a:gd name="T16" fmla="*/ 7 w 46"/>
                  <a:gd name="T17" fmla="*/ 6 h 46"/>
                  <a:gd name="T18" fmla="*/ 7 w 46"/>
                  <a:gd name="T1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46" y="46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6"/>
                    </a:lnTo>
                    <a:close/>
                    <a:moveTo>
                      <a:pt x="7" y="39"/>
                    </a:moveTo>
                    <a:lnTo>
                      <a:pt x="39" y="39"/>
                    </a:lnTo>
                    <a:lnTo>
                      <a:pt x="39" y="6"/>
                    </a:lnTo>
                    <a:lnTo>
                      <a:pt x="7" y="6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Rectangle 47"/>
              <p:cNvSpPr>
                <a:spLocks noChangeArrowheads="1"/>
              </p:cNvSpPr>
              <p:nvPr/>
            </p:nvSpPr>
            <p:spPr bwMode="auto">
              <a:xfrm>
                <a:off x="3531" y="1921"/>
                <a:ext cx="62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Oval 48"/>
              <p:cNvSpPr>
                <a:spLocks noChangeArrowheads="1"/>
              </p:cNvSpPr>
              <p:nvPr/>
            </p:nvSpPr>
            <p:spPr bwMode="auto">
              <a:xfrm>
                <a:off x="3543" y="1894"/>
                <a:ext cx="161" cy="161"/>
              </a:xfrm>
              <a:prstGeom prst="ellipse">
                <a:avLst/>
              </a:prstGeom>
              <a:solidFill>
                <a:schemeClr val="accent4"/>
              </a:solidFill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49"/>
              <p:cNvSpPr>
                <a:spLocks/>
              </p:cNvSpPr>
              <p:nvPr/>
            </p:nvSpPr>
            <p:spPr bwMode="auto">
              <a:xfrm>
                <a:off x="3573" y="1924"/>
                <a:ext cx="46" cy="101"/>
              </a:xfrm>
              <a:custGeom>
                <a:avLst/>
                <a:gdLst>
                  <a:gd name="T0" fmla="*/ 65 w 65"/>
                  <a:gd name="T1" fmla="*/ 140 h 140"/>
                  <a:gd name="T2" fmla="*/ 0 w 65"/>
                  <a:gd name="T3" fmla="*/ 70 h 140"/>
                  <a:gd name="T4" fmla="*/ 61 w 65"/>
                  <a:gd name="T5" fmla="*/ 0 h 140"/>
                  <a:gd name="T6" fmla="*/ 62 w 65"/>
                  <a:gd name="T7" fmla="*/ 6 h 140"/>
                  <a:gd name="T8" fmla="*/ 6 w 65"/>
                  <a:gd name="T9" fmla="*/ 70 h 140"/>
                  <a:gd name="T10" fmla="*/ 65 w 65"/>
                  <a:gd name="T11" fmla="*/ 133 h 140"/>
                  <a:gd name="T12" fmla="*/ 65 w 65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40">
                    <a:moveTo>
                      <a:pt x="65" y="140"/>
                    </a:moveTo>
                    <a:cubicBezTo>
                      <a:pt x="29" y="140"/>
                      <a:pt x="0" y="108"/>
                      <a:pt x="0" y="70"/>
                    </a:cubicBezTo>
                    <a:cubicBezTo>
                      <a:pt x="0" y="33"/>
                      <a:pt x="27" y="2"/>
                      <a:pt x="61" y="0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31" y="8"/>
                      <a:pt x="6" y="36"/>
                      <a:pt x="6" y="70"/>
                    </a:cubicBezTo>
                    <a:cubicBezTo>
                      <a:pt x="6" y="105"/>
                      <a:pt x="33" y="133"/>
                      <a:pt x="65" y="133"/>
                    </a:cubicBezTo>
                    <a:lnTo>
                      <a:pt x="65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3600" y="1916"/>
                <a:ext cx="19" cy="23"/>
              </a:xfrm>
              <a:custGeom>
                <a:avLst/>
                <a:gdLst>
                  <a:gd name="T0" fmla="*/ 1 w 27"/>
                  <a:gd name="T1" fmla="*/ 1 h 32"/>
                  <a:gd name="T2" fmla="*/ 1 w 27"/>
                  <a:gd name="T3" fmla="*/ 3 h 32"/>
                  <a:gd name="T4" fmla="*/ 23 w 27"/>
                  <a:gd name="T5" fmla="*/ 15 h 32"/>
                  <a:gd name="T6" fmla="*/ 3 w 27"/>
                  <a:gd name="T7" fmla="*/ 29 h 32"/>
                  <a:gd name="T8" fmla="*/ 2 w 27"/>
                  <a:gd name="T9" fmla="*/ 32 h 32"/>
                  <a:gd name="T10" fmla="*/ 5 w 27"/>
                  <a:gd name="T11" fmla="*/ 32 h 32"/>
                  <a:gd name="T12" fmla="*/ 26 w 27"/>
                  <a:gd name="T13" fmla="*/ 16 h 32"/>
                  <a:gd name="T14" fmla="*/ 27 w 27"/>
                  <a:gd name="T15" fmla="*/ 15 h 32"/>
                  <a:gd name="T16" fmla="*/ 26 w 27"/>
                  <a:gd name="T17" fmla="*/ 14 h 32"/>
                  <a:gd name="T18" fmla="*/ 3 w 27"/>
                  <a:gd name="T19" fmla="*/ 0 h 32"/>
                  <a:gd name="T20" fmla="*/ 2 w 27"/>
                  <a:gd name="T21" fmla="*/ 0 h 32"/>
                  <a:gd name="T22" fmla="*/ 1 w 27"/>
                  <a:gd name="T2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2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3" y="32"/>
                      <a:pt x="4" y="32"/>
                      <a:pt x="5" y="32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7" y="14"/>
                      <a:pt x="27" y="14"/>
                      <a:pt x="2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3630" y="1924"/>
                <a:ext cx="47" cy="101"/>
              </a:xfrm>
              <a:custGeom>
                <a:avLst/>
                <a:gdLst>
                  <a:gd name="T0" fmla="*/ 4 w 65"/>
                  <a:gd name="T1" fmla="*/ 140 h 140"/>
                  <a:gd name="T2" fmla="*/ 4 w 65"/>
                  <a:gd name="T3" fmla="*/ 133 h 140"/>
                  <a:gd name="T4" fmla="*/ 59 w 65"/>
                  <a:gd name="T5" fmla="*/ 70 h 140"/>
                  <a:gd name="T6" fmla="*/ 0 w 65"/>
                  <a:gd name="T7" fmla="*/ 6 h 140"/>
                  <a:gd name="T8" fmla="*/ 0 w 65"/>
                  <a:gd name="T9" fmla="*/ 0 h 140"/>
                  <a:gd name="T10" fmla="*/ 65 w 65"/>
                  <a:gd name="T11" fmla="*/ 70 h 140"/>
                  <a:gd name="T12" fmla="*/ 4 w 65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40">
                    <a:moveTo>
                      <a:pt x="4" y="140"/>
                    </a:moveTo>
                    <a:cubicBezTo>
                      <a:pt x="4" y="133"/>
                      <a:pt x="4" y="133"/>
                      <a:pt x="4" y="133"/>
                    </a:cubicBezTo>
                    <a:cubicBezTo>
                      <a:pt x="35" y="131"/>
                      <a:pt x="59" y="103"/>
                      <a:pt x="59" y="70"/>
                    </a:cubicBezTo>
                    <a:cubicBezTo>
                      <a:pt x="59" y="35"/>
                      <a:pt x="33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65" y="31"/>
                      <a:pt x="65" y="70"/>
                    </a:cubicBezTo>
                    <a:cubicBezTo>
                      <a:pt x="65" y="107"/>
                      <a:pt x="39" y="137"/>
                      <a:pt x="4" y="1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Freeform 52"/>
              <p:cNvSpPr>
                <a:spLocks/>
              </p:cNvSpPr>
              <p:nvPr/>
            </p:nvSpPr>
            <p:spPr bwMode="auto">
              <a:xfrm>
                <a:off x="3630" y="2010"/>
                <a:ext cx="19" cy="23"/>
              </a:xfrm>
              <a:custGeom>
                <a:avLst/>
                <a:gdLst>
                  <a:gd name="T0" fmla="*/ 27 w 27"/>
                  <a:gd name="T1" fmla="*/ 32 h 32"/>
                  <a:gd name="T2" fmla="*/ 26 w 27"/>
                  <a:gd name="T3" fmla="*/ 29 h 32"/>
                  <a:gd name="T4" fmla="*/ 5 w 27"/>
                  <a:gd name="T5" fmla="*/ 17 h 32"/>
                  <a:gd name="T6" fmla="*/ 25 w 27"/>
                  <a:gd name="T7" fmla="*/ 3 h 32"/>
                  <a:gd name="T8" fmla="*/ 25 w 27"/>
                  <a:gd name="T9" fmla="*/ 1 h 32"/>
                  <a:gd name="T10" fmla="*/ 23 w 27"/>
                  <a:gd name="T11" fmla="*/ 1 h 32"/>
                  <a:gd name="T12" fmla="*/ 1 w 27"/>
                  <a:gd name="T13" fmla="*/ 16 h 32"/>
                  <a:gd name="T14" fmla="*/ 0 w 27"/>
                  <a:gd name="T15" fmla="*/ 18 h 32"/>
                  <a:gd name="T16" fmla="*/ 1 w 27"/>
                  <a:gd name="T17" fmla="*/ 19 h 32"/>
                  <a:gd name="T18" fmla="*/ 25 w 27"/>
                  <a:gd name="T19" fmla="*/ 32 h 32"/>
                  <a:gd name="T20" fmla="*/ 25 w 27"/>
                  <a:gd name="T21" fmla="*/ 32 h 32"/>
                  <a:gd name="T22" fmla="*/ 27 w 27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2">
                    <a:moveTo>
                      <a:pt x="27" y="32"/>
                    </a:moveTo>
                    <a:cubicBezTo>
                      <a:pt x="27" y="31"/>
                      <a:pt x="27" y="30"/>
                      <a:pt x="26" y="2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6" y="2"/>
                      <a:pt x="25" y="1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 flipH="1">
            <a:off x="1528840" y="1253719"/>
            <a:ext cx="176198" cy="220224"/>
            <a:chOff x="2464844" y="2414026"/>
            <a:chExt cx="366553" cy="458142"/>
          </a:xfrm>
        </p:grpSpPr>
        <p:sp>
          <p:nvSpPr>
            <p:cNvPr id="210" name="Freeform 6"/>
            <p:cNvSpPr>
              <a:spLocks/>
            </p:cNvSpPr>
            <p:nvPr/>
          </p:nvSpPr>
          <p:spPr bwMode="auto">
            <a:xfrm rot="20708460" flipH="1">
              <a:off x="2464844" y="2450574"/>
              <a:ext cx="88153" cy="88153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0 w 208"/>
                <a:gd name="T7" fmla="*/ 0 h 208"/>
                <a:gd name="T8" fmla="*/ 0 w 208"/>
                <a:gd name="T9" fmla="*/ 0 h 208"/>
                <a:gd name="T10" fmla="*/ 0 w 20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Freeform 210"/>
            <p:cNvSpPr>
              <a:spLocks noEditPoints="1"/>
            </p:cNvSpPr>
            <p:nvPr/>
          </p:nvSpPr>
          <p:spPr bwMode="auto">
            <a:xfrm rot="20708460" flipH="1">
              <a:off x="2492346" y="2414026"/>
              <a:ext cx="339051" cy="458142"/>
            </a:xfrm>
            <a:custGeom>
              <a:avLst/>
              <a:gdLst>
                <a:gd name="T0" fmla="*/ 154 w 228"/>
                <a:gd name="T1" fmla="*/ 80 h 308"/>
                <a:gd name="T2" fmla="*/ 148 w 228"/>
                <a:gd name="T3" fmla="*/ 74 h 308"/>
                <a:gd name="T4" fmla="*/ 148 w 228"/>
                <a:gd name="T5" fmla="*/ 0 h 308"/>
                <a:gd name="T6" fmla="*/ 0 w 228"/>
                <a:gd name="T7" fmla="*/ 0 h 308"/>
                <a:gd name="T8" fmla="*/ 0 w 228"/>
                <a:gd name="T9" fmla="*/ 308 h 308"/>
                <a:gd name="T10" fmla="*/ 228 w 228"/>
                <a:gd name="T11" fmla="*/ 308 h 308"/>
                <a:gd name="T12" fmla="*/ 228 w 228"/>
                <a:gd name="T13" fmla="*/ 80 h 308"/>
                <a:gd name="T14" fmla="*/ 154 w 228"/>
                <a:gd name="T15" fmla="*/ 80 h 308"/>
                <a:gd name="T16" fmla="*/ 154 w 228"/>
                <a:gd name="T17" fmla="*/ 80 h 308"/>
                <a:gd name="T18" fmla="*/ 34 w 228"/>
                <a:gd name="T19" fmla="*/ 28 h 308"/>
                <a:gd name="T20" fmla="*/ 114 w 228"/>
                <a:gd name="T21" fmla="*/ 28 h 308"/>
                <a:gd name="T22" fmla="*/ 114 w 228"/>
                <a:gd name="T23" fmla="*/ 40 h 308"/>
                <a:gd name="T24" fmla="*/ 34 w 228"/>
                <a:gd name="T25" fmla="*/ 40 h 308"/>
                <a:gd name="T26" fmla="*/ 34 w 228"/>
                <a:gd name="T27" fmla="*/ 28 h 308"/>
                <a:gd name="T28" fmla="*/ 34 w 228"/>
                <a:gd name="T29" fmla="*/ 28 h 308"/>
                <a:gd name="T30" fmla="*/ 34 w 228"/>
                <a:gd name="T31" fmla="*/ 68 h 308"/>
                <a:gd name="T32" fmla="*/ 114 w 228"/>
                <a:gd name="T33" fmla="*/ 68 h 308"/>
                <a:gd name="T34" fmla="*/ 114 w 228"/>
                <a:gd name="T35" fmla="*/ 80 h 308"/>
                <a:gd name="T36" fmla="*/ 34 w 228"/>
                <a:gd name="T37" fmla="*/ 80 h 308"/>
                <a:gd name="T38" fmla="*/ 34 w 228"/>
                <a:gd name="T39" fmla="*/ 68 h 308"/>
                <a:gd name="T40" fmla="*/ 34 w 228"/>
                <a:gd name="T41" fmla="*/ 68 h 308"/>
                <a:gd name="T42" fmla="*/ 194 w 228"/>
                <a:gd name="T43" fmla="*/ 281 h 308"/>
                <a:gd name="T44" fmla="*/ 34 w 228"/>
                <a:gd name="T45" fmla="*/ 281 h 308"/>
                <a:gd name="T46" fmla="*/ 34 w 228"/>
                <a:gd name="T47" fmla="*/ 268 h 308"/>
                <a:gd name="T48" fmla="*/ 194 w 228"/>
                <a:gd name="T49" fmla="*/ 268 h 308"/>
                <a:gd name="T50" fmla="*/ 194 w 228"/>
                <a:gd name="T51" fmla="*/ 281 h 308"/>
                <a:gd name="T52" fmla="*/ 194 w 228"/>
                <a:gd name="T53" fmla="*/ 281 h 308"/>
                <a:gd name="T54" fmla="*/ 194 w 228"/>
                <a:gd name="T55" fmla="*/ 241 h 308"/>
                <a:gd name="T56" fmla="*/ 34 w 228"/>
                <a:gd name="T57" fmla="*/ 241 h 308"/>
                <a:gd name="T58" fmla="*/ 34 w 228"/>
                <a:gd name="T59" fmla="*/ 228 h 308"/>
                <a:gd name="T60" fmla="*/ 194 w 228"/>
                <a:gd name="T61" fmla="*/ 228 h 308"/>
                <a:gd name="T62" fmla="*/ 194 w 228"/>
                <a:gd name="T63" fmla="*/ 241 h 308"/>
                <a:gd name="T64" fmla="*/ 194 w 228"/>
                <a:gd name="T65" fmla="*/ 241 h 308"/>
                <a:gd name="T66" fmla="*/ 194 w 228"/>
                <a:gd name="T67" fmla="*/ 201 h 308"/>
                <a:gd name="T68" fmla="*/ 34 w 228"/>
                <a:gd name="T69" fmla="*/ 201 h 308"/>
                <a:gd name="T70" fmla="*/ 34 w 228"/>
                <a:gd name="T71" fmla="*/ 188 h 308"/>
                <a:gd name="T72" fmla="*/ 194 w 228"/>
                <a:gd name="T73" fmla="*/ 188 h 308"/>
                <a:gd name="T74" fmla="*/ 194 w 228"/>
                <a:gd name="T75" fmla="*/ 201 h 308"/>
                <a:gd name="T76" fmla="*/ 194 w 228"/>
                <a:gd name="T77" fmla="*/ 201 h 308"/>
                <a:gd name="T78" fmla="*/ 194 w 228"/>
                <a:gd name="T79" fmla="*/ 160 h 308"/>
                <a:gd name="T80" fmla="*/ 34 w 228"/>
                <a:gd name="T81" fmla="*/ 160 h 308"/>
                <a:gd name="T82" fmla="*/ 34 w 228"/>
                <a:gd name="T83" fmla="*/ 148 h 308"/>
                <a:gd name="T84" fmla="*/ 194 w 228"/>
                <a:gd name="T85" fmla="*/ 148 h 308"/>
                <a:gd name="T86" fmla="*/ 194 w 228"/>
                <a:gd name="T87" fmla="*/ 160 h 308"/>
                <a:gd name="T88" fmla="*/ 194 w 228"/>
                <a:gd name="T89" fmla="*/ 160 h 308"/>
                <a:gd name="T90" fmla="*/ 194 w 228"/>
                <a:gd name="T91" fmla="*/ 120 h 308"/>
                <a:gd name="T92" fmla="*/ 34 w 228"/>
                <a:gd name="T93" fmla="*/ 120 h 308"/>
                <a:gd name="T94" fmla="*/ 34 w 228"/>
                <a:gd name="T95" fmla="*/ 108 h 308"/>
                <a:gd name="T96" fmla="*/ 194 w 228"/>
                <a:gd name="T97" fmla="*/ 108 h 308"/>
                <a:gd name="T98" fmla="*/ 194 w 228"/>
                <a:gd name="T99" fmla="*/ 120 h 308"/>
                <a:gd name="T100" fmla="*/ 194 w 228"/>
                <a:gd name="T101" fmla="*/ 1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308">
                  <a:moveTo>
                    <a:pt x="154" y="80"/>
                  </a:moveTo>
                  <a:cubicBezTo>
                    <a:pt x="150" y="80"/>
                    <a:pt x="148" y="78"/>
                    <a:pt x="148" y="7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4" y="80"/>
                  </a:cubicBezTo>
                  <a:close/>
                  <a:moveTo>
                    <a:pt x="34" y="28"/>
                  </a:moveTo>
                  <a:cubicBezTo>
                    <a:pt x="114" y="28"/>
                    <a:pt x="114" y="28"/>
                    <a:pt x="114" y="2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34" y="68"/>
                  </a:moveTo>
                  <a:cubicBezTo>
                    <a:pt x="114" y="68"/>
                    <a:pt x="114" y="68"/>
                    <a:pt x="114" y="68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194" y="281"/>
                  </a:moveTo>
                  <a:cubicBezTo>
                    <a:pt x="34" y="281"/>
                    <a:pt x="34" y="281"/>
                    <a:pt x="34" y="281"/>
                  </a:cubicBezTo>
                  <a:cubicBezTo>
                    <a:pt x="34" y="268"/>
                    <a:pt x="34" y="268"/>
                    <a:pt x="34" y="268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lose/>
                  <a:moveTo>
                    <a:pt x="194" y="241"/>
                  </a:moveTo>
                  <a:cubicBezTo>
                    <a:pt x="34" y="241"/>
                    <a:pt x="34" y="241"/>
                    <a:pt x="34" y="241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194" y="228"/>
                    <a:pt x="194" y="228"/>
                    <a:pt x="194" y="228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41"/>
                    <a:pt x="194" y="241"/>
                    <a:pt x="194" y="241"/>
                  </a:cubicBezTo>
                  <a:close/>
                  <a:moveTo>
                    <a:pt x="194" y="201"/>
                  </a:moveTo>
                  <a:cubicBezTo>
                    <a:pt x="34" y="201"/>
                    <a:pt x="34" y="201"/>
                    <a:pt x="34" y="201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4" y="201"/>
                    <a:pt x="194" y="201"/>
                  </a:cubicBezTo>
                  <a:close/>
                  <a:moveTo>
                    <a:pt x="19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4" y="160"/>
                    <a:pt x="194" y="160"/>
                    <a:pt x="194" y="160"/>
                  </a:cubicBezTo>
                  <a:close/>
                  <a:moveTo>
                    <a:pt x="194" y="120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1" name="Rectangle 220">
            <a:hlinkClick r:id="rId2" action="ppaction://hlinksldjump"/>
          </p:cNvPr>
          <p:cNvSpPr/>
          <p:nvPr/>
        </p:nvSpPr>
        <p:spPr>
          <a:xfrm>
            <a:off x="230812" y="92724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Rectangle 219">
            <a:hlinkClick r:id="rId2" action="ppaction://hlinksldjump"/>
          </p:cNvPr>
          <p:cNvSpPr/>
          <p:nvPr/>
        </p:nvSpPr>
        <p:spPr>
          <a:xfrm>
            <a:off x="6705538" y="1165462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1568443" y="5045353"/>
            <a:ext cx="52165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ACS=acute coronary syndrome; BP=blood pressure; CHF=chronic heart failure; CXR=chest X ray; HR=heart </a:t>
            </a:r>
            <a:r>
              <a:rPr lang="en-GB" sz="700" dirty="0" smtClean="0"/>
              <a:t>rate</a:t>
            </a:r>
            <a:endParaRPr lang="en-US" sz="7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79" name="Isosceles Triangle 78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Isosceles Triangle 79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Rectangle 8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87" name="Straight Connector 86"/>
          <p:cNvCxnSpPr>
            <a:endCxn id="8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96" name="Oval 9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al 9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Oval 9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Oval 9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Oval 10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103" name="Oval 10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ight Arrow 10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Rectangle 10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107" name="Rectangle 10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 109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hlinkClick r:id="rId2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hlinkClick r:id="rId9" action="ppaction://hlinksldjump"/>
          </p:cNvPr>
          <p:cNvSpPr/>
          <p:nvPr/>
        </p:nvSpPr>
        <p:spPr>
          <a:xfrm>
            <a:off x="5461177" y="8458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Rectangle 11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562894" y="1682453"/>
            <a:ext cx="5364440" cy="28808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Disposition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Admit to Cardiology Service for new onset heart failure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Cardiology ordered an echocardiogram</a:t>
            </a:r>
          </a:p>
        </p:txBody>
      </p:sp>
      <p:cxnSp>
        <p:nvCxnSpPr>
          <p:cNvPr id="218" name="Straight Connector 217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241" name="Oval 2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237" name="Oval 236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8" name="Isosceles Triangle 117"/>
          <p:cNvSpPr/>
          <p:nvPr/>
        </p:nvSpPr>
        <p:spPr>
          <a:xfrm rot="5400000">
            <a:off x="6587372" y="4268007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TextBox 118"/>
          <p:cNvSpPr txBox="1"/>
          <p:nvPr/>
        </p:nvSpPr>
        <p:spPr>
          <a:xfrm>
            <a:off x="5957536" y="4251494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120" name="Rectangle 119">
            <a:hlinkClick r:id="" action="ppaction://hlinkshowjump?jump=nextslide"/>
          </p:cNvPr>
          <p:cNvSpPr/>
          <p:nvPr/>
        </p:nvSpPr>
        <p:spPr>
          <a:xfrm>
            <a:off x="6108551" y="4150251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Oval 121"/>
          <p:cNvSpPr/>
          <p:nvPr/>
        </p:nvSpPr>
        <p:spPr>
          <a:xfrm>
            <a:off x="6724664" y="2609867"/>
            <a:ext cx="408178" cy="40817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100435" y="2701369"/>
            <a:ext cx="9773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QUESTION</a:t>
            </a:r>
          </a:p>
        </p:txBody>
      </p:sp>
      <p:sp>
        <p:nvSpPr>
          <p:cNvPr id="124" name="Rectangle 123">
            <a:hlinkClick r:id="rId2" action="ppaction://hlinksldjump"/>
          </p:cNvPr>
          <p:cNvSpPr/>
          <p:nvPr/>
        </p:nvSpPr>
        <p:spPr>
          <a:xfrm>
            <a:off x="6690298" y="2584172"/>
            <a:ext cx="1031213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801248" y="1602681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6" name="Oval 125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Rectangle 129">
            <a:hlinkClick r:id="rId3" action="ppaction://hlinksldjump"/>
          </p:cNvPr>
          <p:cNvSpPr/>
          <p:nvPr/>
        </p:nvSpPr>
        <p:spPr>
          <a:xfrm>
            <a:off x="6705538" y="152423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7" name="Rectangle 276">
            <a:hlinkClick r:id="rId3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74" name="Isosceles Triangle 73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Isosceles Triangle 74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Rectangle 76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angle 77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 78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80" name="Straight Connector 79"/>
          <p:cNvCxnSpPr>
            <a:endCxn id="81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89" name="Oval 88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5" name="Group 94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96" name="Oval 95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ight Arrow 96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100" name="Rectangle 99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hlinkClick r:id="rId9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hlinkClick r:id="rId10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hlinkClick r:id="rId11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562894" y="1682453"/>
            <a:ext cx="5364440" cy="342734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Echo: Summary of Findings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</a:rPr>
              <a:t>The LV function is severely reduced. The estimated ejection fraction is 15%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</a:rPr>
              <a:t>Minimally enlarged right ventricular size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</a:rPr>
              <a:t>Moderately dilated left atrium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</a:rPr>
              <a:t>The right atrium is normal in size and structure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</a:rPr>
              <a:t>No mitral regurgitation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+mj-lt"/>
              <a:buAutoNum type="arabicPeriod"/>
            </a:pP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218" name="Straight Connector 217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241" name="Oval 2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237" name="Oval 236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581953" y="4897028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LV=left ventricular</a:t>
            </a:r>
          </a:p>
        </p:txBody>
      </p:sp>
      <p:sp>
        <p:nvSpPr>
          <p:cNvPr id="118" name="Isosceles Triangle 117"/>
          <p:cNvSpPr/>
          <p:nvPr/>
        </p:nvSpPr>
        <p:spPr>
          <a:xfrm rot="5400000">
            <a:off x="6587372" y="4817284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TextBox 118"/>
          <p:cNvSpPr txBox="1"/>
          <p:nvPr/>
        </p:nvSpPr>
        <p:spPr>
          <a:xfrm>
            <a:off x="5957536" y="4800771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120" name="Rectangle 119">
            <a:hlinkClick r:id="" action="ppaction://hlinkshowjump?jump=nextslide"/>
          </p:cNvPr>
          <p:cNvSpPr/>
          <p:nvPr/>
        </p:nvSpPr>
        <p:spPr>
          <a:xfrm>
            <a:off x="6108551" y="4699528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6801248" y="1602681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Rectangle 126">
            <a:hlinkClick r:id="rId2" action="ppaction://hlinksldjump"/>
          </p:cNvPr>
          <p:cNvSpPr/>
          <p:nvPr/>
        </p:nvSpPr>
        <p:spPr>
          <a:xfrm>
            <a:off x="6705538" y="152423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7" name="Rectangle 276">
            <a:hlinkClick r:id="rId2" action="ppaction://hlinksldjump"/>
          </p:cNvPr>
          <p:cNvSpPr/>
          <p:nvPr/>
        </p:nvSpPr>
        <p:spPr>
          <a:xfrm>
            <a:off x="200820" y="1392396"/>
            <a:ext cx="1754142" cy="10430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38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1" name="Oval 50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8" name="Oval 57">
              <a:hlinkClick r:id="rId3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ight Arrow 5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2" name="Rectangle 61">
            <a:hlinkClick r:id="rId2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562894" y="1682453"/>
            <a:ext cx="5364440" cy="34300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Inpatient Plan</a:t>
            </a:r>
          </a:p>
          <a:p>
            <a:pPr marL="285750" indent="-28575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Dilated cardiomyopathy and acute heart </a:t>
            </a:r>
            <a:r>
              <a:rPr lang="en-GB" sz="1200" dirty="0" smtClean="0">
                <a:solidFill>
                  <a:prstClr val="black"/>
                </a:solidFill>
              </a:rPr>
              <a:t>failure:</a:t>
            </a:r>
            <a:endParaRPr lang="en-GB" sz="1200" dirty="0">
              <a:solidFill>
                <a:prstClr val="black"/>
              </a:solidFill>
            </a:endParaRPr>
          </a:p>
          <a:p>
            <a:pPr marL="534988" lvl="1" indent="-26670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furosemide 20 mg i.v. every 12 hours, will follow urine output and weight and wean as appropriate </a:t>
            </a:r>
          </a:p>
          <a:p>
            <a:pPr marL="534988" lvl="1" indent="-26670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cardiac markers </a:t>
            </a:r>
            <a:r>
              <a:rPr lang="en-GB" sz="1200" dirty="0" smtClean="0">
                <a:solidFill>
                  <a:prstClr val="black"/>
                </a:solidFill>
              </a:rPr>
              <a:t>(troponin I) will </a:t>
            </a:r>
            <a:r>
              <a:rPr lang="en-GB" sz="1200" dirty="0">
                <a:solidFill>
                  <a:prstClr val="black"/>
                </a:solidFill>
              </a:rPr>
              <a:t>be obtained every 6 hours for a total of 24 hours after admission. </a:t>
            </a:r>
          </a:p>
          <a:p>
            <a:pPr marL="534988" lvl="1" indent="-26670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benzodiazepine for agitation </a:t>
            </a:r>
          </a:p>
          <a:p>
            <a:pPr marL="534988" lvl="1" indent="-26670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no </a:t>
            </a:r>
            <a:r>
              <a:rPr lang="en-GB" sz="1200" dirty="0">
                <a:solidFill>
                  <a:prstClr val="black"/>
                </a:solidFill>
                <a:sym typeface="Symbol"/>
              </a:rPr>
              <a:t>-</a:t>
            </a:r>
            <a:r>
              <a:rPr lang="en-GB" sz="1200" dirty="0" smtClean="0">
                <a:solidFill>
                  <a:prstClr val="black"/>
                </a:solidFill>
              </a:rPr>
              <a:t>blocker use in </a:t>
            </a:r>
            <a:r>
              <a:rPr lang="en-GB" sz="1200" dirty="0">
                <a:solidFill>
                  <a:prstClr val="black"/>
                </a:solidFill>
              </a:rPr>
              <a:t>acute </a:t>
            </a:r>
            <a:r>
              <a:rPr lang="en-GB" sz="1200" dirty="0" smtClean="0">
                <a:solidFill>
                  <a:prstClr val="black"/>
                </a:solidFill>
              </a:rPr>
              <a:t>heart failure</a:t>
            </a:r>
            <a:endParaRPr lang="en-GB" sz="1200" dirty="0">
              <a:solidFill>
                <a:prstClr val="black"/>
              </a:solidFill>
            </a:endParaRPr>
          </a:p>
          <a:p>
            <a:pPr marL="534988" lvl="1" indent="-266700">
              <a:spcAft>
                <a:spcPts val="6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cardiac catheterization: normal coronary arteries</a:t>
            </a:r>
          </a:p>
        </p:txBody>
      </p:sp>
      <p:cxnSp>
        <p:nvCxnSpPr>
          <p:cNvPr id="218" name="Straight Connector 217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241" name="Oval 2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237" name="Oval 236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581953" y="4897028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I/Os=inputs/outputs; i.v.=intravenous</a:t>
            </a:r>
          </a:p>
        </p:txBody>
      </p:sp>
      <p:sp>
        <p:nvSpPr>
          <p:cNvPr id="121" name="Isosceles Triangle 120"/>
          <p:cNvSpPr/>
          <p:nvPr/>
        </p:nvSpPr>
        <p:spPr>
          <a:xfrm rot="5400000">
            <a:off x="6587372" y="4817284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TextBox 121"/>
          <p:cNvSpPr txBox="1"/>
          <p:nvPr/>
        </p:nvSpPr>
        <p:spPr>
          <a:xfrm>
            <a:off x="5957536" y="4800771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123" name="Rectangle 122">
            <a:hlinkClick r:id="" action="ppaction://hlinkshowjump?jump=nextslide"/>
          </p:cNvPr>
          <p:cNvSpPr/>
          <p:nvPr/>
        </p:nvSpPr>
        <p:spPr>
          <a:xfrm>
            <a:off x="6108551" y="4699528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6801248" y="1602681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" name="Oval 124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Rectangle 129">
            <a:hlinkClick r:id="rId2" action="ppaction://hlinksldjump"/>
          </p:cNvPr>
          <p:cNvSpPr/>
          <p:nvPr/>
        </p:nvSpPr>
        <p:spPr>
          <a:xfrm>
            <a:off x="6705538" y="152423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7" name="Rectangle 276">
            <a:hlinkClick r:id="rId2" action="ppaction://hlinksldjump"/>
          </p:cNvPr>
          <p:cNvSpPr/>
          <p:nvPr/>
        </p:nvSpPr>
        <p:spPr>
          <a:xfrm>
            <a:off x="200820" y="1377157"/>
            <a:ext cx="1754142" cy="10582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38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1" name="Oval 50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8" name="Oval 57">
              <a:hlinkClick r:id="rId3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ight Arrow 5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2" name="Rectangle 61">
            <a:hlinkClick r:id="rId2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9" action="ppaction://hlinksldjump"/>
          </p:cNvPr>
          <p:cNvSpPr/>
          <p:nvPr/>
        </p:nvSpPr>
        <p:spPr>
          <a:xfrm>
            <a:off x="5461177" y="12504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1562894" y="1321594"/>
            <a:ext cx="5364440" cy="3789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rtlCol="0" anchor="t" anchorCtr="0"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prstClr val="black"/>
                </a:solidFill>
              </a:rPr>
              <a:t>Discharge Summary</a:t>
            </a:r>
          </a:p>
          <a:p>
            <a:pPr marL="171450" indent="-1714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Dilated cardiomyopathy and acute systolic CHF exacerbation with methamphetamine intoxication</a:t>
            </a:r>
          </a:p>
          <a:p>
            <a:pPr marL="442913" lvl="1" indent="-2667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patient presented in acute heart failure </a:t>
            </a:r>
            <a:r>
              <a:rPr lang="en-GB" sz="1200" dirty="0" smtClean="0">
                <a:solidFill>
                  <a:prstClr val="black"/>
                </a:solidFill>
              </a:rPr>
              <a:t>in </a:t>
            </a:r>
            <a:r>
              <a:rPr lang="en-GB" sz="1200" dirty="0">
                <a:solidFill>
                  <a:prstClr val="black"/>
                </a:solidFill>
              </a:rPr>
              <a:t>the setting of recent methamphetamine use</a:t>
            </a:r>
          </a:p>
          <a:p>
            <a:pPr marL="442913" lvl="1" indent="-2667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echocardiogram done 6 hours after presentation revealed an </a:t>
            </a:r>
            <a:r>
              <a:rPr lang="en-GB" sz="1200" dirty="0" smtClean="0">
                <a:solidFill>
                  <a:prstClr val="black"/>
                </a:solidFill>
              </a:rPr>
              <a:t>LVEF </a:t>
            </a:r>
            <a:r>
              <a:rPr lang="en-GB" sz="1200" dirty="0">
                <a:solidFill>
                  <a:prstClr val="black"/>
                </a:solidFill>
              </a:rPr>
              <a:t>of 15% in the setting of a dilated cardiomyopathy  </a:t>
            </a:r>
          </a:p>
          <a:p>
            <a:pPr marL="442913" lvl="1" indent="-2667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during hospitalization he had a decline in weight of 6 </a:t>
            </a:r>
            <a:r>
              <a:rPr lang="en-GB" sz="1200" dirty="0" smtClean="0">
                <a:solidFill>
                  <a:prstClr val="black"/>
                </a:solidFill>
              </a:rPr>
              <a:t>lbs (2.7 kg). </a:t>
            </a:r>
            <a:r>
              <a:rPr lang="en-GB" sz="1200" dirty="0">
                <a:solidFill>
                  <a:prstClr val="black"/>
                </a:solidFill>
              </a:rPr>
              <a:t>He was started on furosemide </a:t>
            </a:r>
            <a:r>
              <a:rPr lang="en-GB" sz="1200" dirty="0" smtClean="0">
                <a:solidFill>
                  <a:prstClr val="black"/>
                </a:solidFill>
              </a:rPr>
              <a:t/>
            </a:r>
            <a:br>
              <a:rPr lang="en-GB" sz="1200" dirty="0" smtClean="0">
                <a:solidFill>
                  <a:prstClr val="black"/>
                </a:solidFill>
              </a:rPr>
            </a:br>
            <a:r>
              <a:rPr lang="en-GB" sz="1200" dirty="0" smtClean="0">
                <a:solidFill>
                  <a:prstClr val="black"/>
                </a:solidFill>
              </a:rPr>
              <a:t>20 </a:t>
            </a:r>
            <a:r>
              <a:rPr lang="en-GB" sz="1200" dirty="0">
                <a:solidFill>
                  <a:prstClr val="black"/>
                </a:solidFill>
              </a:rPr>
              <a:t>mg b.i.d. and lisinopril 5 mg and was discharged on hospital </a:t>
            </a:r>
            <a:r>
              <a:rPr lang="en-GB" sz="1200" dirty="0" smtClean="0">
                <a:solidFill>
                  <a:prstClr val="black"/>
                </a:solidFill>
              </a:rPr>
              <a:t>Day </a:t>
            </a:r>
            <a:r>
              <a:rPr lang="en-GB" sz="12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218" name="Straight Connector 217"/>
          <p:cNvCxnSpPr/>
          <p:nvPr/>
        </p:nvCxnSpPr>
        <p:spPr>
          <a:xfrm>
            <a:off x="1046132" y="1371526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/>
          <p:cNvGrpSpPr/>
          <p:nvPr/>
        </p:nvGrpSpPr>
        <p:grpSpPr>
          <a:xfrm>
            <a:off x="6801248" y="1241822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0" name="Oval 219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9" name="Rectangle 238"/>
          <p:cNvSpPr/>
          <p:nvPr/>
        </p:nvSpPr>
        <p:spPr>
          <a:xfrm>
            <a:off x="143361" y="1705247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268" y="1073710"/>
            <a:ext cx="578153" cy="578153"/>
            <a:chOff x="844373" y="1695712"/>
            <a:chExt cx="578153" cy="578153"/>
          </a:xfrm>
        </p:grpSpPr>
        <p:sp>
          <p:nvSpPr>
            <p:cNvPr id="241" name="Oval 2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461" y="1155730"/>
            <a:ext cx="414112" cy="414112"/>
            <a:chOff x="1742567" y="1777733"/>
            <a:chExt cx="414112" cy="414112"/>
          </a:xfrm>
        </p:grpSpPr>
        <p:sp>
          <p:nvSpPr>
            <p:cNvPr id="237" name="Oval 236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780" y="1188415"/>
            <a:ext cx="342540" cy="356520"/>
            <a:chOff x="-559389" y="2338604"/>
            <a:chExt cx="547566" cy="569914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67581" y="4897225"/>
            <a:ext cx="3943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b.i.d.=twice daily; CHF=chronic heart failure; </a:t>
            </a:r>
            <a:r>
              <a:rPr lang="en-GB" sz="800" dirty="0" smtClean="0"/>
              <a:t>LVEF=left </a:t>
            </a:r>
            <a:r>
              <a:rPr lang="en-GB" sz="800" dirty="0" err="1" smtClean="0"/>
              <a:t>vetnricular</a:t>
            </a:r>
            <a:r>
              <a:rPr lang="en-GB" sz="800" dirty="0" smtClean="0"/>
              <a:t> ejection </a:t>
            </a:r>
            <a:r>
              <a:rPr lang="en-GB" sz="800" dirty="0"/>
              <a:t>fraction</a:t>
            </a:r>
            <a:endParaRPr lang="en-US" sz="800" dirty="0"/>
          </a:p>
        </p:txBody>
      </p:sp>
      <p:sp>
        <p:nvSpPr>
          <p:cNvPr id="119" name="Rectangle 118">
            <a:hlinkClick r:id="rId2" action="ppaction://hlinksldjump"/>
          </p:cNvPr>
          <p:cNvSpPr/>
          <p:nvPr/>
        </p:nvSpPr>
        <p:spPr>
          <a:xfrm>
            <a:off x="6705538" y="1173716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7" name="Rectangle 276">
            <a:hlinkClick r:id="rId2" action="ppaction://hlinksldjump"/>
          </p:cNvPr>
          <p:cNvSpPr/>
          <p:nvPr/>
        </p:nvSpPr>
        <p:spPr>
          <a:xfrm>
            <a:off x="200820" y="925159"/>
            <a:ext cx="1754142" cy="10818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35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hlinkClick r:id="rId2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9" name="Straight Connector 38"/>
          <p:cNvCxnSpPr>
            <a:endCxn id="40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8" name="Oval 47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5" name="Oval 54">
              <a:hlinkClick r:id="rId3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ight Arrow 55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9" name="Rectangle 58">
            <a:hlinkClick r:id="rId2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" y="-6381"/>
            <a:ext cx="8459788" cy="6342094"/>
          </a:xfrm>
          <a:prstGeom prst="rect">
            <a:avLst/>
          </a:prstGeom>
          <a:solidFill>
            <a:schemeClr val="accent3">
              <a:lumMod val="20000"/>
              <a:lumOff val="8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402176" y="2862530"/>
            <a:ext cx="1663372" cy="16633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599842" y="4706071"/>
            <a:ext cx="3275178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7668" y="3409504"/>
            <a:ext cx="1288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9676D"/>
                </a:solidFill>
              </a:rPr>
              <a:t>Discussion and Conclusions</a:t>
            </a:r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5848982" y="3237894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2654456" y="3694216"/>
            <a:ext cx="720000" cy="0"/>
          </a:xfrm>
          <a:prstGeom prst="line">
            <a:avLst/>
          </a:prstGeom>
          <a:ln w="1905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161224" y="3519922"/>
            <a:ext cx="1461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69676D"/>
                </a:solidFill>
              </a:rPr>
              <a:t>Teaching Points</a:t>
            </a:r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185" name="Freeform 57"/>
          <p:cNvSpPr>
            <a:spLocks noEditPoints="1"/>
          </p:cNvSpPr>
          <p:nvPr/>
        </p:nvSpPr>
        <p:spPr bwMode="auto">
          <a:xfrm>
            <a:off x="3723182" y="3178199"/>
            <a:ext cx="981411" cy="1081678"/>
          </a:xfrm>
          <a:custGeom>
            <a:avLst/>
            <a:gdLst>
              <a:gd name="T0" fmla="*/ 286 w 373"/>
              <a:gd name="T1" fmla="*/ 345 h 411"/>
              <a:gd name="T2" fmla="*/ 373 w 373"/>
              <a:gd name="T3" fmla="*/ 187 h 411"/>
              <a:gd name="T4" fmla="*/ 187 w 373"/>
              <a:gd name="T5" fmla="*/ 0 h 411"/>
              <a:gd name="T6" fmla="*/ 0 w 373"/>
              <a:gd name="T7" fmla="*/ 187 h 411"/>
              <a:gd name="T8" fmla="*/ 187 w 373"/>
              <a:gd name="T9" fmla="*/ 373 h 411"/>
              <a:gd name="T10" fmla="*/ 232 w 373"/>
              <a:gd name="T11" fmla="*/ 368 h 411"/>
              <a:gd name="T12" fmla="*/ 329 w 373"/>
              <a:gd name="T13" fmla="*/ 400 h 411"/>
              <a:gd name="T14" fmla="*/ 286 w 373"/>
              <a:gd name="T15" fmla="*/ 345 h 411"/>
              <a:gd name="T16" fmla="*/ 111 w 373"/>
              <a:gd name="T17" fmla="*/ 217 h 411"/>
              <a:gd name="T18" fmla="*/ 83 w 373"/>
              <a:gd name="T19" fmla="*/ 189 h 411"/>
              <a:gd name="T20" fmla="*/ 111 w 373"/>
              <a:gd name="T21" fmla="*/ 161 h 411"/>
              <a:gd name="T22" fmla="*/ 139 w 373"/>
              <a:gd name="T23" fmla="*/ 189 h 411"/>
              <a:gd name="T24" fmla="*/ 111 w 373"/>
              <a:gd name="T25" fmla="*/ 217 h 411"/>
              <a:gd name="T26" fmla="*/ 185 w 373"/>
              <a:gd name="T27" fmla="*/ 217 h 411"/>
              <a:gd name="T28" fmla="*/ 157 w 373"/>
              <a:gd name="T29" fmla="*/ 189 h 411"/>
              <a:gd name="T30" fmla="*/ 185 w 373"/>
              <a:gd name="T31" fmla="*/ 161 h 411"/>
              <a:gd name="T32" fmla="*/ 213 w 373"/>
              <a:gd name="T33" fmla="*/ 189 h 411"/>
              <a:gd name="T34" fmla="*/ 185 w 373"/>
              <a:gd name="T35" fmla="*/ 217 h 411"/>
              <a:gd name="T36" fmla="*/ 260 w 373"/>
              <a:gd name="T37" fmla="*/ 217 h 411"/>
              <a:gd name="T38" fmla="*/ 232 w 373"/>
              <a:gd name="T39" fmla="*/ 189 h 411"/>
              <a:gd name="T40" fmla="*/ 260 w 373"/>
              <a:gd name="T41" fmla="*/ 161 h 411"/>
              <a:gd name="T42" fmla="*/ 288 w 373"/>
              <a:gd name="T43" fmla="*/ 189 h 411"/>
              <a:gd name="T44" fmla="*/ 260 w 373"/>
              <a:gd name="T45" fmla="*/ 217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3" h="411">
                <a:moveTo>
                  <a:pt x="286" y="345"/>
                </a:moveTo>
                <a:cubicBezTo>
                  <a:pt x="339" y="312"/>
                  <a:pt x="373" y="253"/>
                  <a:pt x="373" y="187"/>
                </a:cubicBezTo>
                <a:cubicBezTo>
                  <a:pt x="373" y="83"/>
                  <a:pt x="290" y="0"/>
                  <a:pt x="187" y="0"/>
                </a:cubicBezTo>
                <a:cubicBezTo>
                  <a:pt x="84" y="0"/>
                  <a:pt x="0" y="83"/>
                  <a:pt x="0" y="187"/>
                </a:cubicBezTo>
                <a:cubicBezTo>
                  <a:pt x="0" y="290"/>
                  <a:pt x="84" y="373"/>
                  <a:pt x="187" y="373"/>
                </a:cubicBezTo>
                <a:cubicBezTo>
                  <a:pt x="202" y="373"/>
                  <a:pt x="217" y="371"/>
                  <a:pt x="232" y="368"/>
                </a:cubicBezTo>
                <a:cubicBezTo>
                  <a:pt x="246" y="384"/>
                  <a:pt x="279" y="411"/>
                  <a:pt x="329" y="400"/>
                </a:cubicBezTo>
                <a:cubicBezTo>
                  <a:pt x="329" y="400"/>
                  <a:pt x="294" y="378"/>
                  <a:pt x="286" y="345"/>
                </a:cubicBezTo>
                <a:close/>
                <a:moveTo>
                  <a:pt x="111" y="217"/>
                </a:moveTo>
                <a:cubicBezTo>
                  <a:pt x="95" y="217"/>
                  <a:pt x="83" y="204"/>
                  <a:pt x="83" y="189"/>
                </a:cubicBezTo>
                <a:cubicBezTo>
                  <a:pt x="83" y="174"/>
                  <a:pt x="95" y="161"/>
                  <a:pt x="111" y="161"/>
                </a:cubicBezTo>
                <a:cubicBezTo>
                  <a:pt x="126" y="161"/>
                  <a:pt x="139" y="174"/>
                  <a:pt x="139" y="189"/>
                </a:cubicBezTo>
                <a:cubicBezTo>
                  <a:pt x="139" y="204"/>
                  <a:pt x="126" y="217"/>
                  <a:pt x="111" y="217"/>
                </a:cubicBezTo>
                <a:close/>
                <a:moveTo>
                  <a:pt x="185" y="217"/>
                </a:moveTo>
                <a:cubicBezTo>
                  <a:pt x="170" y="217"/>
                  <a:pt x="157" y="204"/>
                  <a:pt x="157" y="189"/>
                </a:cubicBezTo>
                <a:cubicBezTo>
                  <a:pt x="157" y="174"/>
                  <a:pt x="170" y="161"/>
                  <a:pt x="185" y="161"/>
                </a:cubicBezTo>
                <a:cubicBezTo>
                  <a:pt x="201" y="161"/>
                  <a:pt x="213" y="174"/>
                  <a:pt x="213" y="189"/>
                </a:cubicBezTo>
                <a:cubicBezTo>
                  <a:pt x="213" y="204"/>
                  <a:pt x="201" y="217"/>
                  <a:pt x="185" y="217"/>
                </a:cubicBezTo>
                <a:close/>
                <a:moveTo>
                  <a:pt x="260" y="217"/>
                </a:moveTo>
                <a:cubicBezTo>
                  <a:pt x="244" y="217"/>
                  <a:pt x="232" y="204"/>
                  <a:pt x="232" y="189"/>
                </a:cubicBezTo>
                <a:cubicBezTo>
                  <a:pt x="232" y="174"/>
                  <a:pt x="244" y="161"/>
                  <a:pt x="260" y="161"/>
                </a:cubicBezTo>
                <a:cubicBezTo>
                  <a:pt x="275" y="161"/>
                  <a:pt x="288" y="174"/>
                  <a:pt x="288" y="189"/>
                </a:cubicBezTo>
                <a:cubicBezTo>
                  <a:pt x="288" y="204"/>
                  <a:pt x="275" y="217"/>
                  <a:pt x="260" y="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6017784" y="3492176"/>
            <a:ext cx="512763" cy="300038"/>
            <a:chOff x="1501" y="1495"/>
            <a:chExt cx="323" cy="189"/>
          </a:xfrm>
          <a:solidFill>
            <a:schemeClr val="tx2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1501" y="1495"/>
              <a:ext cx="132" cy="121"/>
            </a:xfrm>
            <a:custGeom>
              <a:avLst/>
              <a:gdLst>
                <a:gd name="T0" fmla="*/ 39 w 104"/>
                <a:gd name="T1" fmla="*/ 54 h 95"/>
                <a:gd name="T2" fmla="*/ 39 w 104"/>
                <a:gd name="T3" fmla="*/ 95 h 95"/>
                <a:gd name="T4" fmla="*/ 0 w 104"/>
                <a:gd name="T5" fmla="*/ 95 h 95"/>
                <a:gd name="T6" fmla="*/ 0 w 104"/>
                <a:gd name="T7" fmla="*/ 63 h 95"/>
                <a:gd name="T8" fmla="*/ 7 w 104"/>
                <a:gd name="T9" fmla="*/ 24 h 95"/>
                <a:gd name="T10" fmla="*/ 33 w 104"/>
                <a:gd name="T11" fmla="*/ 0 h 95"/>
                <a:gd name="T12" fmla="*/ 42 w 104"/>
                <a:gd name="T13" fmla="*/ 14 h 95"/>
                <a:gd name="T14" fmla="*/ 26 w 104"/>
                <a:gd name="T15" fmla="*/ 27 h 95"/>
                <a:gd name="T16" fmla="*/ 20 w 104"/>
                <a:gd name="T17" fmla="*/ 54 h 95"/>
                <a:gd name="T18" fmla="*/ 39 w 104"/>
                <a:gd name="T19" fmla="*/ 54 h 95"/>
                <a:gd name="T20" fmla="*/ 101 w 104"/>
                <a:gd name="T21" fmla="*/ 54 h 95"/>
                <a:gd name="T22" fmla="*/ 101 w 104"/>
                <a:gd name="T23" fmla="*/ 95 h 95"/>
                <a:gd name="T24" fmla="*/ 62 w 104"/>
                <a:gd name="T25" fmla="*/ 95 h 95"/>
                <a:gd name="T26" fmla="*/ 62 w 104"/>
                <a:gd name="T27" fmla="*/ 63 h 95"/>
                <a:gd name="T28" fmla="*/ 69 w 104"/>
                <a:gd name="T29" fmla="*/ 24 h 95"/>
                <a:gd name="T30" fmla="*/ 95 w 104"/>
                <a:gd name="T31" fmla="*/ 0 h 95"/>
                <a:gd name="T32" fmla="*/ 104 w 104"/>
                <a:gd name="T33" fmla="*/ 14 h 95"/>
                <a:gd name="T34" fmla="*/ 88 w 104"/>
                <a:gd name="T35" fmla="*/ 27 h 95"/>
                <a:gd name="T36" fmla="*/ 82 w 104"/>
                <a:gd name="T37" fmla="*/ 54 h 95"/>
                <a:gd name="T38" fmla="*/ 101 w 104"/>
                <a:gd name="T39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95">
                  <a:moveTo>
                    <a:pt x="39" y="54"/>
                  </a:moveTo>
                  <a:cubicBezTo>
                    <a:pt x="39" y="95"/>
                    <a:pt x="39" y="95"/>
                    <a:pt x="39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5"/>
                    <a:pt x="3" y="32"/>
                    <a:pt x="7" y="24"/>
                  </a:cubicBezTo>
                  <a:cubicBezTo>
                    <a:pt x="12" y="13"/>
                    <a:pt x="21" y="5"/>
                    <a:pt x="33" y="0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5" y="17"/>
                    <a:pt x="29" y="21"/>
                    <a:pt x="26" y="27"/>
                  </a:cubicBezTo>
                  <a:cubicBezTo>
                    <a:pt x="22" y="34"/>
                    <a:pt x="21" y="42"/>
                    <a:pt x="20" y="54"/>
                  </a:cubicBezTo>
                  <a:lnTo>
                    <a:pt x="39" y="54"/>
                  </a:lnTo>
                  <a:close/>
                  <a:moveTo>
                    <a:pt x="101" y="54"/>
                  </a:moveTo>
                  <a:cubicBezTo>
                    <a:pt x="101" y="95"/>
                    <a:pt x="101" y="95"/>
                    <a:pt x="101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45"/>
                    <a:pt x="64" y="32"/>
                    <a:pt x="69" y="24"/>
                  </a:cubicBezTo>
                  <a:cubicBezTo>
                    <a:pt x="74" y="13"/>
                    <a:pt x="83" y="5"/>
                    <a:pt x="95" y="0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6" y="17"/>
                    <a:pt x="91" y="21"/>
                    <a:pt x="88" y="27"/>
                  </a:cubicBezTo>
                  <a:cubicBezTo>
                    <a:pt x="84" y="34"/>
                    <a:pt x="82" y="42"/>
                    <a:pt x="82" y="54"/>
                  </a:cubicBezTo>
                  <a:lnTo>
                    <a:pt x="10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1693" y="1563"/>
              <a:ext cx="131" cy="121"/>
            </a:xfrm>
            <a:custGeom>
              <a:avLst/>
              <a:gdLst>
                <a:gd name="T0" fmla="*/ 65 w 103"/>
                <a:gd name="T1" fmla="*/ 42 h 95"/>
                <a:gd name="T2" fmla="*/ 65 w 103"/>
                <a:gd name="T3" fmla="*/ 0 h 95"/>
                <a:gd name="T4" fmla="*/ 103 w 103"/>
                <a:gd name="T5" fmla="*/ 0 h 95"/>
                <a:gd name="T6" fmla="*/ 103 w 103"/>
                <a:gd name="T7" fmla="*/ 33 h 95"/>
                <a:gd name="T8" fmla="*/ 97 w 103"/>
                <a:gd name="T9" fmla="*/ 71 h 95"/>
                <a:gd name="T10" fmla="*/ 70 w 103"/>
                <a:gd name="T11" fmla="*/ 95 h 95"/>
                <a:gd name="T12" fmla="*/ 61 w 103"/>
                <a:gd name="T13" fmla="*/ 82 h 95"/>
                <a:gd name="T14" fmla="*/ 77 w 103"/>
                <a:gd name="T15" fmla="*/ 68 h 95"/>
                <a:gd name="T16" fmla="*/ 83 w 103"/>
                <a:gd name="T17" fmla="*/ 42 h 95"/>
                <a:gd name="T18" fmla="*/ 65 w 103"/>
                <a:gd name="T19" fmla="*/ 42 h 95"/>
                <a:gd name="T20" fmla="*/ 3 w 103"/>
                <a:gd name="T21" fmla="*/ 42 h 95"/>
                <a:gd name="T22" fmla="*/ 3 w 103"/>
                <a:gd name="T23" fmla="*/ 0 h 95"/>
                <a:gd name="T24" fmla="*/ 41 w 103"/>
                <a:gd name="T25" fmla="*/ 0 h 95"/>
                <a:gd name="T26" fmla="*/ 41 w 103"/>
                <a:gd name="T27" fmla="*/ 33 h 95"/>
                <a:gd name="T28" fmla="*/ 35 w 103"/>
                <a:gd name="T29" fmla="*/ 71 h 95"/>
                <a:gd name="T30" fmla="*/ 8 w 103"/>
                <a:gd name="T31" fmla="*/ 95 h 95"/>
                <a:gd name="T32" fmla="*/ 0 w 103"/>
                <a:gd name="T33" fmla="*/ 82 h 95"/>
                <a:gd name="T34" fmla="*/ 16 w 103"/>
                <a:gd name="T35" fmla="*/ 68 h 95"/>
                <a:gd name="T36" fmla="*/ 21 w 103"/>
                <a:gd name="T37" fmla="*/ 42 h 95"/>
                <a:gd name="T38" fmla="*/ 3 w 103"/>
                <a:gd name="T39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95">
                  <a:moveTo>
                    <a:pt x="65" y="42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51"/>
                    <a:pt x="101" y="63"/>
                    <a:pt x="97" y="71"/>
                  </a:cubicBezTo>
                  <a:cubicBezTo>
                    <a:pt x="91" y="82"/>
                    <a:pt x="82" y="90"/>
                    <a:pt x="70" y="95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9" y="79"/>
                    <a:pt x="74" y="74"/>
                    <a:pt x="77" y="68"/>
                  </a:cubicBezTo>
                  <a:cubicBezTo>
                    <a:pt x="81" y="62"/>
                    <a:pt x="83" y="53"/>
                    <a:pt x="83" y="42"/>
                  </a:cubicBezTo>
                  <a:lnTo>
                    <a:pt x="65" y="42"/>
                  </a:lnTo>
                  <a:close/>
                  <a:moveTo>
                    <a:pt x="3" y="4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51"/>
                    <a:pt x="39" y="63"/>
                    <a:pt x="35" y="71"/>
                  </a:cubicBezTo>
                  <a:cubicBezTo>
                    <a:pt x="29" y="82"/>
                    <a:pt x="20" y="90"/>
                    <a:pt x="8" y="9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79"/>
                    <a:pt x="12" y="74"/>
                    <a:pt x="16" y="68"/>
                  </a:cubicBezTo>
                  <a:cubicBezTo>
                    <a:pt x="19" y="62"/>
                    <a:pt x="21" y="53"/>
                    <a:pt x="21" y="42"/>
                  </a:cubicBezTo>
                  <a:lnTo>
                    <a:pt x="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8" name="Oval 157"/>
          <p:cNvSpPr/>
          <p:nvPr/>
        </p:nvSpPr>
        <p:spPr>
          <a:xfrm>
            <a:off x="1727153" y="3250689"/>
            <a:ext cx="828432" cy="8284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9" name="Group 16"/>
          <p:cNvGrpSpPr>
            <a:grpSpLocks noChangeAspect="1"/>
          </p:cNvGrpSpPr>
          <p:nvPr/>
        </p:nvGrpSpPr>
        <p:grpSpPr bwMode="auto">
          <a:xfrm>
            <a:off x="1884522" y="3371501"/>
            <a:ext cx="508000" cy="495300"/>
            <a:chOff x="1537" y="2463"/>
            <a:chExt cx="320" cy="312"/>
          </a:xfrm>
          <a:solidFill>
            <a:schemeClr val="tx2"/>
          </a:solidFill>
        </p:grpSpPr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1627" y="2463"/>
              <a:ext cx="134" cy="182"/>
            </a:xfrm>
            <a:custGeom>
              <a:avLst/>
              <a:gdLst>
                <a:gd name="T0" fmla="*/ 31 w 106"/>
                <a:gd name="T1" fmla="*/ 120 h 145"/>
                <a:gd name="T2" fmla="*/ 31 w 106"/>
                <a:gd name="T3" fmla="*/ 114 h 145"/>
                <a:gd name="T4" fmla="*/ 32 w 106"/>
                <a:gd name="T5" fmla="*/ 111 h 145"/>
                <a:gd name="T6" fmla="*/ 33 w 106"/>
                <a:gd name="T7" fmla="*/ 104 h 145"/>
                <a:gd name="T8" fmla="*/ 21 w 106"/>
                <a:gd name="T9" fmla="*/ 85 h 145"/>
                <a:gd name="T10" fmla="*/ 8 w 106"/>
                <a:gd name="T11" fmla="*/ 64 h 145"/>
                <a:gd name="T12" fmla="*/ 16 w 106"/>
                <a:gd name="T13" fmla="*/ 22 h 145"/>
                <a:gd name="T14" fmla="*/ 62 w 106"/>
                <a:gd name="T15" fmla="*/ 3 h 145"/>
                <a:gd name="T16" fmla="*/ 98 w 106"/>
                <a:gd name="T17" fmla="*/ 33 h 145"/>
                <a:gd name="T18" fmla="*/ 89 w 106"/>
                <a:gd name="T19" fmla="*/ 82 h 145"/>
                <a:gd name="T20" fmla="*/ 75 w 106"/>
                <a:gd name="T21" fmla="*/ 103 h 145"/>
                <a:gd name="T22" fmla="*/ 76 w 106"/>
                <a:gd name="T23" fmla="*/ 111 h 145"/>
                <a:gd name="T24" fmla="*/ 77 w 106"/>
                <a:gd name="T25" fmla="*/ 112 h 145"/>
                <a:gd name="T26" fmla="*/ 77 w 106"/>
                <a:gd name="T27" fmla="*/ 129 h 145"/>
                <a:gd name="T28" fmla="*/ 76 w 106"/>
                <a:gd name="T29" fmla="*/ 130 h 145"/>
                <a:gd name="T30" fmla="*/ 67 w 106"/>
                <a:gd name="T31" fmla="*/ 136 h 145"/>
                <a:gd name="T32" fmla="*/ 63 w 106"/>
                <a:gd name="T33" fmla="*/ 138 h 145"/>
                <a:gd name="T34" fmla="*/ 45 w 106"/>
                <a:gd name="T35" fmla="*/ 138 h 145"/>
                <a:gd name="T36" fmla="*/ 44 w 106"/>
                <a:gd name="T37" fmla="*/ 137 h 145"/>
                <a:gd name="T38" fmla="*/ 35 w 106"/>
                <a:gd name="T39" fmla="*/ 133 h 145"/>
                <a:gd name="T40" fmla="*/ 31 w 106"/>
                <a:gd name="T41" fmla="*/ 127 h 145"/>
                <a:gd name="T42" fmla="*/ 31 w 106"/>
                <a:gd name="T43" fmla="*/ 120 h 145"/>
                <a:gd name="T44" fmla="*/ 31 w 106"/>
                <a:gd name="T45" fmla="*/ 120 h 145"/>
                <a:gd name="T46" fmla="*/ 54 w 106"/>
                <a:gd name="T47" fmla="*/ 108 h 145"/>
                <a:gd name="T48" fmla="*/ 54 w 106"/>
                <a:gd name="T49" fmla="*/ 108 h 145"/>
                <a:gd name="T50" fmla="*/ 63 w 106"/>
                <a:gd name="T51" fmla="*/ 108 h 145"/>
                <a:gd name="T52" fmla="*/ 68 w 106"/>
                <a:gd name="T53" fmla="*/ 105 h 145"/>
                <a:gd name="T54" fmla="*/ 83 w 106"/>
                <a:gd name="T55" fmla="*/ 79 h 145"/>
                <a:gd name="T56" fmla="*/ 86 w 106"/>
                <a:gd name="T57" fmla="*/ 26 h 145"/>
                <a:gd name="T58" fmla="*/ 43 w 106"/>
                <a:gd name="T59" fmla="*/ 11 h 145"/>
                <a:gd name="T60" fmla="*/ 25 w 106"/>
                <a:gd name="T61" fmla="*/ 79 h 145"/>
                <a:gd name="T62" fmla="*/ 41 w 106"/>
                <a:gd name="T63" fmla="*/ 106 h 145"/>
                <a:gd name="T64" fmla="*/ 44 w 106"/>
                <a:gd name="T65" fmla="*/ 108 h 145"/>
                <a:gd name="T66" fmla="*/ 54 w 106"/>
                <a:gd name="T67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45">
                  <a:moveTo>
                    <a:pt x="31" y="120"/>
                  </a:moveTo>
                  <a:cubicBezTo>
                    <a:pt x="31" y="118"/>
                    <a:pt x="31" y="116"/>
                    <a:pt x="31" y="114"/>
                  </a:cubicBezTo>
                  <a:cubicBezTo>
                    <a:pt x="31" y="113"/>
                    <a:pt x="32" y="111"/>
                    <a:pt x="32" y="111"/>
                  </a:cubicBezTo>
                  <a:cubicBezTo>
                    <a:pt x="36" y="109"/>
                    <a:pt x="34" y="106"/>
                    <a:pt x="33" y="104"/>
                  </a:cubicBezTo>
                  <a:cubicBezTo>
                    <a:pt x="31" y="96"/>
                    <a:pt x="26" y="90"/>
                    <a:pt x="21" y="85"/>
                  </a:cubicBezTo>
                  <a:cubicBezTo>
                    <a:pt x="15" y="79"/>
                    <a:pt x="11" y="72"/>
                    <a:pt x="8" y="64"/>
                  </a:cubicBezTo>
                  <a:cubicBezTo>
                    <a:pt x="4" y="49"/>
                    <a:pt x="7" y="35"/>
                    <a:pt x="16" y="22"/>
                  </a:cubicBezTo>
                  <a:cubicBezTo>
                    <a:pt x="28" y="7"/>
                    <a:pt x="43" y="0"/>
                    <a:pt x="62" y="3"/>
                  </a:cubicBezTo>
                  <a:cubicBezTo>
                    <a:pt x="80" y="6"/>
                    <a:pt x="92" y="17"/>
                    <a:pt x="98" y="33"/>
                  </a:cubicBezTo>
                  <a:cubicBezTo>
                    <a:pt x="106" y="51"/>
                    <a:pt x="102" y="68"/>
                    <a:pt x="89" y="82"/>
                  </a:cubicBezTo>
                  <a:cubicBezTo>
                    <a:pt x="84" y="89"/>
                    <a:pt x="78" y="95"/>
                    <a:pt x="75" y="103"/>
                  </a:cubicBezTo>
                  <a:cubicBezTo>
                    <a:pt x="74" y="106"/>
                    <a:pt x="72" y="109"/>
                    <a:pt x="76" y="111"/>
                  </a:cubicBezTo>
                  <a:cubicBezTo>
                    <a:pt x="76" y="111"/>
                    <a:pt x="77" y="112"/>
                    <a:pt x="77" y="112"/>
                  </a:cubicBezTo>
                  <a:cubicBezTo>
                    <a:pt x="77" y="118"/>
                    <a:pt x="77" y="123"/>
                    <a:pt x="77" y="129"/>
                  </a:cubicBezTo>
                  <a:cubicBezTo>
                    <a:pt x="77" y="129"/>
                    <a:pt x="76" y="130"/>
                    <a:pt x="76" y="130"/>
                  </a:cubicBezTo>
                  <a:cubicBezTo>
                    <a:pt x="73" y="131"/>
                    <a:pt x="71" y="136"/>
                    <a:pt x="67" y="136"/>
                  </a:cubicBezTo>
                  <a:cubicBezTo>
                    <a:pt x="65" y="136"/>
                    <a:pt x="64" y="137"/>
                    <a:pt x="63" y="138"/>
                  </a:cubicBezTo>
                  <a:cubicBezTo>
                    <a:pt x="58" y="145"/>
                    <a:pt x="50" y="145"/>
                    <a:pt x="45" y="138"/>
                  </a:cubicBezTo>
                  <a:cubicBezTo>
                    <a:pt x="45" y="138"/>
                    <a:pt x="44" y="137"/>
                    <a:pt x="44" y="137"/>
                  </a:cubicBezTo>
                  <a:cubicBezTo>
                    <a:pt x="40" y="137"/>
                    <a:pt x="38" y="134"/>
                    <a:pt x="35" y="133"/>
                  </a:cubicBezTo>
                  <a:cubicBezTo>
                    <a:pt x="33" y="131"/>
                    <a:pt x="31" y="130"/>
                    <a:pt x="31" y="127"/>
                  </a:cubicBezTo>
                  <a:cubicBezTo>
                    <a:pt x="31" y="125"/>
                    <a:pt x="31" y="123"/>
                    <a:pt x="31" y="120"/>
                  </a:cubicBezTo>
                  <a:cubicBezTo>
                    <a:pt x="31" y="120"/>
                    <a:pt x="31" y="120"/>
                    <a:pt x="31" y="120"/>
                  </a:cubicBezTo>
                  <a:close/>
                  <a:moveTo>
                    <a:pt x="54" y="108"/>
                  </a:moveTo>
                  <a:cubicBezTo>
                    <a:pt x="54" y="108"/>
                    <a:pt x="54" y="108"/>
                    <a:pt x="54" y="108"/>
                  </a:cubicBezTo>
                  <a:cubicBezTo>
                    <a:pt x="57" y="108"/>
                    <a:pt x="60" y="108"/>
                    <a:pt x="63" y="108"/>
                  </a:cubicBezTo>
                  <a:cubicBezTo>
                    <a:pt x="66" y="109"/>
                    <a:pt x="67" y="108"/>
                    <a:pt x="68" y="105"/>
                  </a:cubicBezTo>
                  <a:cubicBezTo>
                    <a:pt x="71" y="95"/>
                    <a:pt x="76" y="87"/>
                    <a:pt x="83" y="79"/>
                  </a:cubicBezTo>
                  <a:cubicBezTo>
                    <a:pt x="98" y="63"/>
                    <a:pt x="99" y="43"/>
                    <a:pt x="86" y="26"/>
                  </a:cubicBezTo>
                  <a:cubicBezTo>
                    <a:pt x="76" y="12"/>
                    <a:pt x="59" y="6"/>
                    <a:pt x="43" y="11"/>
                  </a:cubicBezTo>
                  <a:cubicBezTo>
                    <a:pt x="18" y="19"/>
                    <a:pt x="0" y="53"/>
                    <a:pt x="25" y="79"/>
                  </a:cubicBezTo>
                  <a:cubicBezTo>
                    <a:pt x="32" y="87"/>
                    <a:pt x="38" y="95"/>
                    <a:pt x="41" y="106"/>
                  </a:cubicBezTo>
                  <a:cubicBezTo>
                    <a:pt x="41" y="108"/>
                    <a:pt x="42" y="109"/>
                    <a:pt x="44" y="108"/>
                  </a:cubicBezTo>
                  <a:cubicBezTo>
                    <a:pt x="48" y="108"/>
                    <a:pt x="51" y="108"/>
                    <a:pt x="5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767" y="2518"/>
              <a:ext cx="24" cy="6"/>
            </a:xfrm>
            <a:custGeom>
              <a:avLst/>
              <a:gdLst>
                <a:gd name="T0" fmla="*/ 9 w 19"/>
                <a:gd name="T1" fmla="*/ 5 h 5"/>
                <a:gd name="T2" fmla="*/ 3 w 19"/>
                <a:gd name="T3" fmla="*/ 5 h 5"/>
                <a:gd name="T4" fmla="*/ 0 w 19"/>
                <a:gd name="T5" fmla="*/ 2 h 5"/>
                <a:gd name="T6" fmla="*/ 3 w 19"/>
                <a:gd name="T7" fmla="*/ 0 h 5"/>
                <a:gd name="T8" fmla="*/ 16 w 19"/>
                <a:gd name="T9" fmla="*/ 0 h 5"/>
                <a:gd name="T10" fmla="*/ 19 w 19"/>
                <a:gd name="T11" fmla="*/ 2 h 5"/>
                <a:gd name="T12" fmla="*/ 16 w 19"/>
                <a:gd name="T13" fmla="*/ 5 h 5"/>
                <a:gd name="T14" fmla="*/ 9 w 1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9" y="5"/>
                  </a:moveTo>
                  <a:cubicBezTo>
                    <a:pt x="7" y="5"/>
                    <a:pt x="5" y="5"/>
                    <a:pt x="3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7" y="0"/>
                    <a:pt x="12" y="0"/>
                    <a:pt x="16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8" y="3"/>
                    <a:pt x="17" y="4"/>
                    <a:pt x="16" y="5"/>
                  </a:cubicBezTo>
                  <a:cubicBezTo>
                    <a:pt x="14" y="5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599" y="2518"/>
              <a:ext cx="24" cy="6"/>
            </a:xfrm>
            <a:custGeom>
              <a:avLst/>
              <a:gdLst>
                <a:gd name="T0" fmla="*/ 9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6 w 19"/>
                <a:gd name="T9" fmla="*/ 0 h 5"/>
                <a:gd name="T10" fmla="*/ 19 w 19"/>
                <a:gd name="T11" fmla="*/ 2 h 5"/>
                <a:gd name="T12" fmla="*/ 16 w 19"/>
                <a:gd name="T13" fmla="*/ 5 h 5"/>
                <a:gd name="T14" fmla="*/ 9 w 1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9" y="5"/>
                  </a:moveTo>
                  <a:cubicBezTo>
                    <a:pt x="7" y="5"/>
                    <a:pt x="5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7" y="0"/>
                    <a:pt x="12" y="0"/>
                    <a:pt x="16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8" y="3"/>
                    <a:pt x="17" y="4"/>
                    <a:pt x="16" y="5"/>
                  </a:cubicBezTo>
                  <a:cubicBezTo>
                    <a:pt x="14" y="5"/>
                    <a:pt x="12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20"/>
            <p:cNvSpPr>
              <a:spLocks/>
            </p:cNvSpPr>
            <p:nvPr/>
          </p:nvSpPr>
          <p:spPr bwMode="auto">
            <a:xfrm>
              <a:off x="1762" y="2480"/>
              <a:ext cx="23" cy="13"/>
            </a:xfrm>
            <a:custGeom>
              <a:avLst/>
              <a:gdLst>
                <a:gd name="T0" fmla="*/ 2 w 18"/>
                <a:gd name="T1" fmla="*/ 10 h 10"/>
                <a:gd name="T2" fmla="*/ 0 w 18"/>
                <a:gd name="T3" fmla="*/ 8 h 10"/>
                <a:gd name="T4" fmla="*/ 1 w 18"/>
                <a:gd name="T5" fmla="*/ 6 h 10"/>
                <a:gd name="T6" fmla="*/ 15 w 18"/>
                <a:gd name="T7" fmla="*/ 1 h 10"/>
                <a:gd name="T8" fmla="*/ 18 w 18"/>
                <a:gd name="T9" fmla="*/ 2 h 10"/>
                <a:gd name="T10" fmla="*/ 17 w 18"/>
                <a:gd name="T11" fmla="*/ 5 h 10"/>
                <a:gd name="T12" fmla="*/ 2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cubicBezTo>
                    <a:pt x="2" y="10"/>
                    <a:pt x="0" y="9"/>
                    <a:pt x="0" y="8"/>
                  </a:cubicBezTo>
                  <a:cubicBezTo>
                    <a:pt x="0" y="8"/>
                    <a:pt x="1" y="6"/>
                    <a:pt x="1" y="6"/>
                  </a:cubicBezTo>
                  <a:cubicBezTo>
                    <a:pt x="6" y="4"/>
                    <a:pt x="11" y="2"/>
                    <a:pt x="15" y="1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3" y="7"/>
                    <a:pt x="8" y="8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1604" y="2548"/>
              <a:ext cx="24" cy="14"/>
            </a:xfrm>
            <a:custGeom>
              <a:avLst/>
              <a:gdLst>
                <a:gd name="T0" fmla="*/ 1 w 19"/>
                <a:gd name="T1" fmla="*/ 11 h 11"/>
                <a:gd name="T2" fmla="*/ 0 w 19"/>
                <a:gd name="T3" fmla="*/ 8 h 11"/>
                <a:gd name="T4" fmla="*/ 2 w 19"/>
                <a:gd name="T5" fmla="*/ 6 h 11"/>
                <a:gd name="T6" fmla="*/ 16 w 19"/>
                <a:gd name="T7" fmla="*/ 0 h 11"/>
                <a:gd name="T8" fmla="*/ 18 w 19"/>
                <a:gd name="T9" fmla="*/ 2 h 11"/>
                <a:gd name="T10" fmla="*/ 18 w 19"/>
                <a:gd name="T11" fmla="*/ 4 h 11"/>
                <a:gd name="T12" fmla="*/ 1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" y="11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6" y="4"/>
                    <a:pt x="11" y="2"/>
                    <a:pt x="16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9" y="2"/>
                    <a:pt x="18" y="4"/>
                    <a:pt x="18" y="4"/>
                  </a:cubicBezTo>
                  <a:cubicBezTo>
                    <a:pt x="13" y="7"/>
                    <a:pt x="8" y="8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22"/>
            <p:cNvSpPr>
              <a:spLocks/>
            </p:cNvSpPr>
            <p:nvPr/>
          </p:nvSpPr>
          <p:spPr bwMode="auto">
            <a:xfrm>
              <a:off x="1762" y="2548"/>
              <a:ext cx="23" cy="13"/>
            </a:xfrm>
            <a:custGeom>
              <a:avLst/>
              <a:gdLst>
                <a:gd name="T0" fmla="*/ 2 w 18"/>
                <a:gd name="T1" fmla="*/ 0 h 10"/>
                <a:gd name="T2" fmla="*/ 5 w 18"/>
                <a:gd name="T3" fmla="*/ 1 h 10"/>
                <a:gd name="T4" fmla="*/ 16 w 18"/>
                <a:gd name="T5" fmla="*/ 5 h 10"/>
                <a:gd name="T6" fmla="*/ 18 w 18"/>
                <a:gd name="T7" fmla="*/ 8 h 10"/>
                <a:gd name="T8" fmla="*/ 15 w 18"/>
                <a:gd name="T9" fmla="*/ 10 h 10"/>
                <a:gd name="T10" fmla="*/ 2 w 18"/>
                <a:gd name="T11" fmla="*/ 5 h 10"/>
                <a:gd name="T12" fmla="*/ 0 w 18"/>
                <a:gd name="T13" fmla="*/ 2 h 10"/>
                <a:gd name="T14" fmla="*/ 2 w 1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cubicBezTo>
                    <a:pt x="3" y="0"/>
                    <a:pt x="4" y="1"/>
                    <a:pt x="5" y="1"/>
                  </a:cubicBezTo>
                  <a:cubicBezTo>
                    <a:pt x="8" y="2"/>
                    <a:pt x="12" y="4"/>
                    <a:pt x="16" y="5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0" y="8"/>
                    <a:pt x="6" y="7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1604" y="2480"/>
              <a:ext cx="24" cy="13"/>
            </a:xfrm>
            <a:custGeom>
              <a:avLst/>
              <a:gdLst>
                <a:gd name="T0" fmla="*/ 1 w 19"/>
                <a:gd name="T1" fmla="*/ 0 h 10"/>
                <a:gd name="T2" fmla="*/ 18 w 19"/>
                <a:gd name="T3" fmla="*/ 6 h 10"/>
                <a:gd name="T4" fmla="*/ 18 w 19"/>
                <a:gd name="T5" fmla="*/ 9 h 10"/>
                <a:gd name="T6" fmla="*/ 16 w 19"/>
                <a:gd name="T7" fmla="*/ 10 h 10"/>
                <a:gd name="T8" fmla="*/ 2 w 19"/>
                <a:gd name="T9" fmla="*/ 5 h 10"/>
                <a:gd name="T10" fmla="*/ 0 w 19"/>
                <a:gd name="T11" fmla="*/ 2 h 10"/>
                <a:gd name="T12" fmla="*/ 1 w 1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" y="0"/>
                  </a:moveTo>
                  <a:cubicBezTo>
                    <a:pt x="8" y="2"/>
                    <a:pt x="13" y="4"/>
                    <a:pt x="18" y="6"/>
                  </a:cubicBezTo>
                  <a:cubicBezTo>
                    <a:pt x="18" y="6"/>
                    <a:pt x="19" y="8"/>
                    <a:pt x="18" y="9"/>
                  </a:cubicBezTo>
                  <a:cubicBezTo>
                    <a:pt x="18" y="9"/>
                    <a:pt x="16" y="10"/>
                    <a:pt x="16" y="10"/>
                  </a:cubicBezTo>
                  <a:cubicBezTo>
                    <a:pt x="11" y="8"/>
                    <a:pt x="6" y="7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24"/>
            <p:cNvSpPr>
              <a:spLocks/>
            </p:cNvSpPr>
            <p:nvPr/>
          </p:nvSpPr>
          <p:spPr bwMode="auto">
            <a:xfrm>
              <a:off x="1675" y="2538"/>
              <a:ext cx="40" cy="48"/>
            </a:xfrm>
            <a:custGeom>
              <a:avLst/>
              <a:gdLst>
                <a:gd name="T0" fmla="*/ 14 w 32"/>
                <a:gd name="T1" fmla="*/ 26 h 38"/>
                <a:gd name="T2" fmla="*/ 7 w 32"/>
                <a:gd name="T3" fmla="*/ 11 h 38"/>
                <a:gd name="T4" fmla="*/ 0 w 32"/>
                <a:gd name="T5" fmla="*/ 4 h 38"/>
                <a:gd name="T6" fmla="*/ 0 w 32"/>
                <a:gd name="T7" fmla="*/ 0 h 38"/>
                <a:gd name="T8" fmla="*/ 4 w 32"/>
                <a:gd name="T9" fmla="*/ 1 h 38"/>
                <a:gd name="T10" fmla="*/ 13 w 32"/>
                <a:gd name="T11" fmla="*/ 11 h 38"/>
                <a:gd name="T12" fmla="*/ 18 w 32"/>
                <a:gd name="T13" fmla="*/ 11 h 38"/>
                <a:gd name="T14" fmla="*/ 28 w 32"/>
                <a:gd name="T15" fmla="*/ 1 h 38"/>
                <a:gd name="T16" fmla="*/ 32 w 32"/>
                <a:gd name="T17" fmla="*/ 0 h 38"/>
                <a:gd name="T18" fmla="*/ 31 w 32"/>
                <a:gd name="T19" fmla="*/ 4 h 38"/>
                <a:gd name="T20" fmla="*/ 20 w 32"/>
                <a:gd name="T21" fmla="*/ 15 h 38"/>
                <a:gd name="T22" fmla="*/ 19 w 32"/>
                <a:gd name="T23" fmla="*/ 19 h 38"/>
                <a:gd name="T24" fmla="*/ 19 w 32"/>
                <a:gd name="T25" fmla="*/ 35 h 38"/>
                <a:gd name="T26" fmla="*/ 16 w 32"/>
                <a:gd name="T27" fmla="*/ 38 h 38"/>
                <a:gd name="T28" fmla="*/ 14 w 32"/>
                <a:gd name="T29" fmla="*/ 35 h 38"/>
                <a:gd name="T30" fmla="*/ 14 w 32"/>
                <a:gd name="T3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8">
                  <a:moveTo>
                    <a:pt x="14" y="26"/>
                  </a:moveTo>
                  <a:cubicBezTo>
                    <a:pt x="14" y="18"/>
                    <a:pt x="12" y="15"/>
                    <a:pt x="7" y="11"/>
                  </a:cubicBezTo>
                  <a:cubicBezTo>
                    <a:pt x="5" y="9"/>
                    <a:pt x="2" y="7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4"/>
                    <a:pt x="10" y="7"/>
                    <a:pt x="13" y="11"/>
                  </a:cubicBezTo>
                  <a:cubicBezTo>
                    <a:pt x="15" y="12"/>
                    <a:pt x="16" y="12"/>
                    <a:pt x="18" y="11"/>
                  </a:cubicBezTo>
                  <a:cubicBezTo>
                    <a:pt x="21" y="7"/>
                    <a:pt x="24" y="4"/>
                    <a:pt x="28" y="1"/>
                  </a:cubicBezTo>
                  <a:cubicBezTo>
                    <a:pt x="29" y="0"/>
                    <a:pt x="30" y="1"/>
                    <a:pt x="32" y="0"/>
                  </a:cubicBezTo>
                  <a:cubicBezTo>
                    <a:pt x="32" y="2"/>
                    <a:pt x="32" y="4"/>
                    <a:pt x="31" y="4"/>
                  </a:cubicBezTo>
                  <a:cubicBezTo>
                    <a:pt x="27" y="8"/>
                    <a:pt x="24" y="11"/>
                    <a:pt x="20" y="15"/>
                  </a:cubicBezTo>
                  <a:cubicBezTo>
                    <a:pt x="19" y="16"/>
                    <a:pt x="19" y="18"/>
                    <a:pt x="19" y="19"/>
                  </a:cubicBezTo>
                  <a:cubicBezTo>
                    <a:pt x="18" y="24"/>
                    <a:pt x="19" y="29"/>
                    <a:pt x="19" y="35"/>
                  </a:cubicBezTo>
                  <a:cubicBezTo>
                    <a:pt x="19" y="36"/>
                    <a:pt x="18" y="38"/>
                    <a:pt x="16" y="38"/>
                  </a:cubicBezTo>
                  <a:cubicBezTo>
                    <a:pt x="14" y="38"/>
                    <a:pt x="14" y="36"/>
                    <a:pt x="14" y="35"/>
                  </a:cubicBezTo>
                  <a:cubicBezTo>
                    <a:pt x="13" y="32"/>
                    <a:pt x="14" y="30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2" name="Freeform 25"/>
            <p:cNvSpPr>
              <a:spLocks noEditPoints="1"/>
            </p:cNvSpPr>
            <p:nvPr/>
          </p:nvSpPr>
          <p:spPr bwMode="auto">
            <a:xfrm>
              <a:off x="1539" y="2725"/>
              <a:ext cx="156" cy="7"/>
            </a:xfrm>
            <a:custGeom>
              <a:avLst/>
              <a:gdLst>
                <a:gd name="T0" fmla="*/ 156 w 156"/>
                <a:gd name="T1" fmla="*/ 7 h 7"/>
                <a:gd name="T2" fmla="*/ 0 w 156"/>
                <a:gd name="T3" fmla="*/ 7 h 7"/>
                <a:gd name="T4" fmla="*/ 0 w 156"/>
                <a:gd name="T5" fmla="*/ 0 h 7"/>
                <a:gd name="T6" fmla="*/ 156 w 156"/>
                <a:gd name="T7" fmla="*/ 0 h 7"/>
                <a:gd name="T8" fmla="*/ 156 w 156"/>
                <a:gd name="T9" fmla="*/ 7 h 7"/>
                <a:gd name="T10" fmla="*/ 1 w 156"/>
                <a:gd name="T11" fmla="*/ 6 h 7"/>
                <a:gd name="T12" fmla="*/ 155 w 156"/>
                <a:gd name="T13" fmla="*/ 6 h 7"/>
                <a:gd name="T14" fmla="*/ 155 w 156"/>
                <a:gd name="T15" fmla="*/ 1 h 7"/>
                <a:gd name="T16" fmla="*/ 1 w 156"/>
                <a:gd name="T17" fmla="*/ 1 h 7"/>
                <a:gd name="T18" fmla="*/ 1 w 15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7">
                  <a:moveTo>
                    <a:pt x="156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7"/>
                  </a:lnTo>
                  <a:close/>
                  <a:moveTo>
                    <a:pt x="1" y="6"/>
                  </a:moveTo>
                  <a:lnTo>
                    <a:pt x="155" y="6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3" name="Freeform 26"/>
            <p:cNvSpPr>
              <a:spLocks noEditPoints="1"/>
            </p:cNvSpPr>
            <p:nvPr/>
          </p:nvSpPr>
          <p:spPr bwMode="auto">
            <a:xfrm>
              <a:off x="1539" y="2735"/>
              <a:ext cx="156" cy="9"/>
            </a:xfrm>
            <a:custGeom>
              <a:avLst/>
              <a:gdLst>
                <a:gd name="T0" fmla="*/ 156 w 156"/>
                <a:gd name="T1" fmla="*/ 9 h 9"/>
                <a:gd name="T2" fmla="*/ 0 w 156"/>
                <a:gd name="T3" fmla="*/ 9 h 9"/>
                <a:gd name="T4" fmla="*/ 0 w 156"/>
                <a:gd name="T5" fmla="*/ 0 h 9"/>
                <a:gd name="T6" fmla="*/ 156 w 156"/>
                <a:gd name="T7" fmla="*/ 0 h 9"/>
                <a:gd name="T8" fmla="*/ 156 w 156"/>
                <a:gd name="T9" fmla="*/ 9 h 9"/>
                <a:gd name="T10" fmla="*/ 1 w 156"/>
                <a:gd name="T11" fmla="*/ 7 h 9"/>
                <a:gd name="T12" fmla="*/ 155 w 156"/>
                <a:gd name="T13" fmla="*/ 7 h 9"/>
                <a:gd name="T14" fmla="*/ 155 w 156"/>
                <a:gd name="T15" fmla="*/ 1 h 9"/>
                <a:gd name="T16" fmla="*/ 1 w 156"/>
                <a:gd name="T17" fmla="*/ 1 h 9"/>
                <a:gd name="T18" fmla="*/ 1 w 156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9">
                  <a:moveTo>
                    <a:pt x="156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9"/>
                  </a:lnTo>
                  <a:close/>
                  <a:moveTo>
                    <a:pt x="1" y="7"/>
                  </a:moveTo>
                  <a:lnTo>
                    <a:pt x="155" y="7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5" name="Freeform 27"/>
            <p:cNvSpPr>
              <a:spLocks noEditPoints="1"/>
            </p:cNvSpPr>
            <p:nvPr/>
          </p:nvSpPr>
          <p:spPr bwMode="auto">
            <a:xfrm>
              <a:off x="1539" y="2746"/>
              <a:ext cx="156" cy="8"/>
            </a:xfrm>
            <a:custGeom>
              <a:avLst/>
              <a:gdLst>
                <a:gd name="T0" fmla="*/ 156 w 156"/>
                <a:gd name="T1" fmla="*/ 8 h 8"/>
                <a:gd name="T2" fmla="*/ 0 w 156"/>
                <a:gd name="T3" fmla="*/ 8 h 8"/>
                <a:gd name="T4" fmla="*/ 0 w 156"/>
                <a:gd name="T5" fmla="*/ 0 h 8"/>
                <a:gd name="T6" fmla="*/ 156 w 156"/>
                <a:gd name="T7" fmla="*/ 0 h 8"/>
                <a:gd name="T8" fmla="*/ 156 w 156"/>
                <a:gd name="T9" fmla="*/ 8 h 8"/>
                <a:gd name="T10" fmla="*/ 1 w 156"/>
                <a:gd name="T11" fmla="*/ 6 h 8"/>
                <a:gd name="T12" fmla="*/ 155 w 156"/>
                <a:gd name="T13" fmla="*/ 6 h 8"/>
                <a:gd name="T14" fmla="*/ 155 w 156"/>
                <a:gd name="T15" fmla="*/ 1 h 8"/>
                <a:gd name="T16" fmla="*/ 1 w 156"/>
                <a:gd name="T17" fmla="*/ 1 h 8"/>
                <a:gd name="T18" fmla="*/ 1 w 156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">
                  <a:moveTo>
                    <a:pt x="15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8"/>
                  </a:lnTo>
                  <a:close/>
                  <a:moveTo>
                    <a:pt x="1" y="6"/>
                  </a:moveTo>
                  <a:lnTo>
                    <a:pt x="155" y="6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6" name="Freeform 28"/>
            <p:cNvSpPr>
              <a:spLocks noEditPoints="1"/>
            </p:cNvSpPr>
            <p:nvPr/>
          </p:nvSpPr>
          <p:spPr bwMode="auto">
            <a:xfrm>
              <a:off x="1539" y="2756"/>
              <a:ext cx="156" cy="9"/>
            </a:xfrm>
            <a:custGeom>
              <a:avLst/>
              <a:gdLst>
                <a:gd name="T0" fmla="*/ 156 w 156"/>
                <a:gd name="T1" fmla="*/ 9 h 9"/>
                <a:gd name="T2" fmla="*/ 0 w 156"/>
                <a:gd name="T3" fmla="*/ 9 h 9"/>
                <a:gd name="T4" fmla="*/ 0 w 156"/>
                <a:gd name="T5" fmla="*/ 0 h 9"/>
                <a:gd name="T6" fmla="*/ 156 w 156"/>
                <a:gd name="T7" fmla="*/ 0 h 9"/>
                <a:gd name="T8" fmla="*/ 156 w 156"/>
                <a:gd name="T9" fmla="*/ 9 h 9"/>
                <a:gd name="T10" fmla="*/ 1 w 156"/>
                <a:gd name="T11" fmla="*/ 8 h 9"/>
                <a:gd name="T12" fmla="*/ 155 w 156"/>
                <a:gd name="T13" fmla="*/ 8 h 9"/>
                <a:gd name="T14" fmla="*/ 155 w 156"/>
                <a:gd name="T15" fmla="*/ 1 h 9"/>
                <a:gd name="T16" fmla="*/ 1 w 156"/>
                <a:gd name="T17" fmla="*/ 1 h 9"/>
                <a:gd name="T18" fmla="*/ 1 w 156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9">
                  <a:moveTo>
                    <a:pt x="156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9"/>
                  </a:lnTo>
                  <a:close/>
                  <a:moveTo>
                    <a:pt x="1" y="8"/>
                  </a:moveTo>
                  <a:lnTo>
                    <a:pt x="155" y="8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7" name="Freeform 29"/>
            <p:cNvSpPr>
              <a:spLocks noEditPoints="1"/>
            </p:cNvSpPr>
            <p:nvPr/>
          </p:nvSpPr>
          <p:spPr bwMode="auto">
            <a:xfrm>
              <a:off x="1539" y="2767"/>
              <a:ext cx="156" cy="8"/>
            </a:xfrm>
            <a:custGeom>
              <a:avLst/>
              <a:gdLst>
                <a:gd name="T0" fmla="*/ 156 w 156"/>
                <a:gd name="T1" fmla="*/ 8 h 8"/>
                <a:gd name="T2" fmla="*/ 0 w 156"/>
                <a:gd name="T3" fmla="*/ 8 h 8"/>
                <a:gd name="T4" fmla="*/ 0 w 156"/>
                <a:gd name="T5" fmla="*/ 0 h 8"/>
                <a:gd name="T6" fmla="*/ 156 w 156"/>
                <a:gd name="T7" fmla="*/ 0 h 8"/>
                <a:gd name="T8" fmla="*/ 156 w 156"/>
                <a:gd name="T9" fmla="*/ 8 h 8"/>
                <a:gd name="T10" fmla="*/ 1 w 156"/>
                <a:gd name="T11" fmla="*/ 7 h 8"/>
                <a:gd name="T12" fmla="*/ 155 w 156"/>
                <a:gd name="T13" fmla="*/ 7 h 8"/>
                <a:gd name="T14" fmla="*/ 155 w 156"/>
                <a:gd name="T15" fmla="*/ 2 h 8"/>
                <a:gd name="T16" fmla="*/ 1 w 156"/>
                <a:gd name="T17" fmla="*/ 2 h 8"/>
                <a:gd name="T18" fmla="*/ 1 w 156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">
                  <a:moveTo>
                    <a:pt x="15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8"/>
                  </a:lnTo>
                  <a:close/>
                  <a:moveTo>
                    <a:pt x="1" y="7"/>
                  </a:moveTo>
                  <a:lnTo>
                    <a:pt x="155" y="7"/>
                  </a:lnTo>
                  <a:lnTo>
                    <a:pt x="155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8" name="Freeform 30"/>
            <p:cNvSpPr>
              <a:spLocks noEditPoints="1"/>
            </p:cNvSpPr>
            <p:nvPr/>
          </p:nvSpPr>
          <p:spPr bwMode="auto">
            <a:xfrm>
              <a:off x="1700" y="2725"/>
              <a:ext cx="157" cy="7"/>
            </a:xfrm>
            <a:custGeom>
              <a:avLst/>
              <a:gdLst>
                <a:gd name="T0" fmla="*/ 157 w 157"/>
                <a:gd name="T1" fmla="*/ 7 h 7"/>
                <a:gd name="T2" fmla="*/ 0 w 157"/>
                <a:gd name="T3" fmla="*/ 7 h 7"/>
                <a:gd name="T4" fmla="*/ 0 w 157"/>
                <a:gd name="T5" fmla="*/ 0 h 7"/>
                <a:gd name="T6" fmla="*/ 157 w 157"/>
                <a:gd name="T7" fmla="*/ 0 h 7"/>
                <a:gd name="T8" fmla="*/ 157 w 157"/>
                <a:gd name="T9" fmla="*/ 7 h 7"/>
                <a:gd name="T10" fmla="*/ 1 w 157"/>
                <a:gd name="T11" fmla="*/ 6 h 7"/>
                <a:gd name="T12" fmla="*/ 155 w 157"/>
                <a:gd name="T13" fmla="*/ 6 h 7"/>
                <a:gd name="T14" fmla="*/ 155 w 157"/>
                <a:gd name="T15" fmla="*/ 1 h 7"/>
                <a:gd name="T16" fmla="*/ 1 w 157"/>
                <a:gd name="T17" fmla="*/ 1 h 7"/>
                <a:gd name="T18" fmla="*/ 1 w 157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7">
                  <a:moveTo>
                    <a:pt x="15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7"/>
                  </a:lnTo>
                  <a:close/>
                  <a:moveTo>
                    <a:pt x="1" y="6"/>
                  </a:moveTo>
                  <a:lnTo>
                    <a:pt x="155" y="6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9" name="Freeform 31"/>
            <p:cNvSpPr>
              <a:spLocks noEditPoints="1"/>
            </p:cNvSpPr>
            <p:nvPr/>
          </p:nvSpPr>
          <p:spPr bwMode="auto">
            <a:xfrm>
              <a:off x="1700" y="2735"/>
              <a:ext cx="157" cy="9"/>
            </a:xfrm>
            <a:custGeom>
              <a:avLst/>
              <a:gdLst>
                <a:gd name="T0" fmla="*/ 157 w 157"/>
                <a:gd name="T1" fmla="*/ 9 h 9"/>
                <a:gd name="T2" fmla="*/ 0 w 157"/>
                <a:gd name="T3" fmla="*/ 9 h 9"/>
                <a:gd name="T4" fmla="*/ 0 w 157"/>
                <a:gd name="T5" fmla="*/ 0 h 9"/>
                <a:gd name="T6" fmla="*/ 157 w 157"/>
                <a:gd name="T7" fmla="*/ 0 h 9"/>
                <a:gd name="T8" fmla="*/ 157 w 157"/>
                <a:gd name="T9" fmla="*/ 9 h 9"/>
                <a:gd name="T10" fmla="*/ 1 w 157"/>
                <a:gd name="T11" fmla="*/ 7 h 9"/>
                <a:gd name="T12" fmla="*/ 155 w 157"/>
                <a:gd name="T13" fmla="*/ 7 h 9"/>
                <a:gd name="T14" fmla="*/ 155 w 157"/>
                <a:gd name="T15" fmla="*/ 1 h 9"/>
                <a:gd name="T16" fmla="*/ 1 w 157"/>
                <a:gd name="T17" fmla="*/ 1 h 9"/>
                <a:gd name="T18" fmla="*/ 1 w 157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9">
                  <a:moveTo>
                    <a:pt x="157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9"/>
                  </a:lnTo>
                  <a:close/>
                  <a:moveTo>
                    <a:pt x="1" y="7"/>
                  </a:moveTo>
                  <a:lnTo>
                    <a:pt x="155" y="7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1" name="Freeform 32"/>
            <p:cNvSpPr>
              <a:spLocks noEditPoints="1"/>
            </p:cNvSpPr>
            <p:nvPr/>
          </p:nvSpPr>
          <p:spPr bwMode="auto">
            <a:xfrm>
              <a:off x="1700" y="2746"/>
              <a:ext cx="157" cy="8"/>
            </a:xfrm>
            <a:custGeom>
              <a:avLst/>
              <a:gdLst>
                <a:gd name="T0" fmla="*/ 157 w 157"/>
                <a:gd name="T1" fmla="*/ 8 h 8"/>
                <a:gd name="T2" fmla="*/ 0 w 157"/>
                <a:gd name="T3" fmla="*/ 8 h 8"/>
                <a:gd name="T4" fmla="*/ 0 w 157"/>
                <a:gd name="T5" fmla="*/ 0 h 8"/>
                <a:gd name="T6" fmla="*/ 157 w 157"/>
                <a:gd name="T7" fmla="*/ 0 h 8"/>
                <a:gd name="T8" fmla="*/ 157 w 157"/>
                <a:gd name="T9" fmla="*/ 8 h 8"/>
                <a:gd name="T10" fmla="*/ 1 w 157"/>
                <a:gd name="T11" fmla="*/ 6 h 8"/>
                <a:gd name="T12" fmla="*/ 155 w 157"/>
                <a:gd name="T13" fmla="*/ 6 h 8"/>
                <a:gd name="T14" fmla="*/ 155 w 157"/>
                <a:gd name="T15" fmla="*/ 1 h 8"/>
                <a:gd name="T16" fmla="*/ 1 w 157"/>
                <a:gd name="T17" fmla="*/ 1 h 8"/>
                <a:gd name="T18" fmla="*/ 1 w 157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8">
                  <a:moveTo>
                    <a:pt x="157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8"/>
                  </a:lnTo>
                  <a:close/>
                  <a:moveTo>
                    <a:pt x="1" y="6"/>
                  </a:moveTo>
                  <a:lnTo>
                    <a:pt x="155" y="6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2" name="Freeform 33"/>
            <p:cNvSpPr>
              <a:spLocks noEditPoints="1"/>
            </p:cNvSpPr>
            <p:nvPr/>
          </p:nvSpPr>
          <p:spPr bwMode="auto">
            <a:xfrm>
              <a:off x="1700" y="2756"/>
              <a:ext cx="157" cy="9"/>
            </a:xfrm>
            <a:custGeom>
              <a:avLst/>
              <a:gdLst>
                <a:gd name="T0" fmla="*/ 157 w 157"/>
                <a:gd name="T1" fmla="*/ 9 h 9"/>
                <a:gd name="T2" fmla="*/ 0 w 157"/>
                <a:gd name="T3" fmla="*/ 9 h 9"/>
                <a:gd name="T4" fmla="*/ 0 w 157"/>
                <a:gd name="T5" fmla="*/ 0 h 9"/>
                <a:gd name="T6" fmla="*/ 157 w 157"/>
                <a:gd name="T7" fmla="*/ 0 h 9"/>
                <a:gd name="T8" fmla="*/ 157 w 157"/>
                <a:gd name="T9" fmla="*/ 9 h 9"/>
                <a:gd name="T10" fmla="*/ 1 w 157"/>
                <a:gd name="T11" fmla="*/ 8 h 9"/>
                <a:gd name="T12" fmla="*/ 155 w 157"/>
                <a:gd name="T13" fmla="*/ 8 h 9"/>
                <a:gd name="T14" fmla="*/ 155 w 157"/>
                <a:gd name="T15" fmla="*/ 1 h 9"/>
                <a:gd name="T16" fmla="*/ 1 w 157"/>
                <a:gd name="T17" fmla="*/ 1 h 9"/>
                <a:gd name="T18" fmla="*/ 1 w 157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9">
                  <a:moveTo>
                    <a:pt x="157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9"/>
                  </a:lnTo>
                  <a:close/>
                  <a:moveTo>
                    <a:pt x="1" y="8"/>
                  </a:moveTo>
                  <a:lnTo>
                    <a:pt x="155" y="8"/>
                  </a:lnTo>
                  <a:lnTo>
                    <a:pt x="155" y="1"/>
                  </a:lnTo>
                  <a:lnTo>
                    <a:pt x="1" y="1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3" name="Freeform 34"/>
            <p:cNvSpPr>
              <a:spLocks noEditPoints="1"/>
            </p:cNvSpPr>
            <p:nvPr/>
          </p:nvSpPr>
          <p:spPr bwMode="auto">
            <a:xfrm>
              <a:off x="1700" y="2767"/>
              <a:ext cx="157" cy="8"/>
            </a:xfrm>
            <a:custGeom>
              <a:avLst/>
              <a:gdLst>
                <a:gd name="T0" fmla="*/ 157 w 157"/>
                <a:gd name="T1" fmla="*/ 8 h 8"/>
                <a:gd name="T2" fmla="*/ 0 w 157"/>
                <a:gd name="T3" fmla="*/ 8 h 8"/>
                <a:gd name="T4" fmla="*/ 0 w 157"/>
                <a:gd name="T5" fmla="*/ 0 h 8"/>
                <a:gd name="T6" fmla="*/ 157 w 157"/>
                <a:gd name="T7" fmla="*/ 0 h 8"/>
                <a:gd name="T8" fmla="*/ 157 w 157"/>
                <a:gd name="T9" fmla="*/ 8 h 8"/>
                <a:gd name="T10" fmla="*/ 1 w 157"/>
                <a:gd name="T11" fmla="*/ 7 h 8"/>
                <a:gd name="T12" fmla="*/ 155 w 157"/>
                <a:gd name="T13" fmla="*/ 7 h 8"/>
                <a:gd name="T14" fmla="*/ 155 w 157"/>
                <a:gd name="T15" fmla="*/ 2 h 8"/>
                <a:gd name="T16" fmla="*/ 1 w 157"/>
                <a:gd name="T17" fmla="*/ 2 h 8"/>
                <a:gd name="T18" fmla="*/ 1 w 15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8">
                  <a:moveTo>
                    <a:pt x="157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8"/>
                  </a:lnTo>
                  <a:close/>
                  <a:moveTo>
                    <a:pt x="1" y="7"/>
                  </a:moveTo>
                  <a:lnTo>
                    <a:pt x="155" y="7"/>
                  </a:lnTo>
                  <a:lnTo>
                    <a:pt x="155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4" name="Freeform 35"/>
            <p:cNvSpPr>
              <a:spLocks/>
            </p:cNvSpPr>
            <p:nvPr/>
          </p:nvSpPr>
          <p:spPr bwMode="auto">
            <a:xfrm>
              <a:off x="1537" y="2616"/>
              <a:ext cx="157" cy="106"/>
            </a:xfrm>
            <a:custGeom>
              <a:avLst/>
              <a:gdLst>
                <a:gd name="T0" fmla="*/ 115 w 124"/>
                <a:gd name="T1" fmla="*/ 21 h 84"/>
                <a:gd name="T2" fmla="*/ 114 w 124"/>
                <a:gd name="T3" fmla="*/ 19 h 84"/>
                <a:gd name="T4" fmla="*/ 104 w 124"/>
                <a:gd name="T5" fmla="*/ 14 h 84"/>
                <a:gd name="T6" fmla="*/ 99 w 124"/>
                <a:gd name="T7" fmla="*/ 8 h 84"/>
                <a:gd name="T8" fmla="*/ 99 w 124"/>
                <a:gd name="T9" fmla="*/ 0 h 84"/>
                <a:gd name="T10" fmla="*/ 65 w 124"/>
                <a:gd name="T11" fmla="*/ 0 h 84"/>
                <a:gd name="T12" fmla="*/ 0 w 124"/>
                <a:gd name="T13" fmla="*/ 84 h 84"/>
                <a:gd name="T14" fmla="*/ 124 w 124"/>
                <a:gd name="T15" fmla="*/ 84 h 84"/>
                <a:gd name="T16" fmla="*/ 124 w 124"/>
                <a:gd name="T17" fmla="*/ 26 h 84"/>
                <a:gd name="T18" fmla="*/ 115 w 124"/>
                <a:gd name="T19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4">
                  <a:moveTo>
                    <a:pt x="115" y="21"/>
                  </a:moveTo>
                  <a:cubicBezTo>
                    <a:pt x="115" y="20"/>
                    <a:pt x="114" y="19"/>
                    <a:pt x="114" y="19"/>
                  </a:cubicBezTo>
                  <a:cubicBezTo>
                    <a:pt x="110" y="19"/>
                    <a:pt x="107" y="17"/>
                    <a:pt x="104" y="14"/>
                  </a:cubicBezTo>
                  <a:cubicBezTo>
                    <a:pt x="101" y="12"/>
                    <a:pt x="99" y="11"/>
                    <a:pt x="99" y="8"/>
                  </a:cubicBezTo>
                  <a:cubicBezTo>
                    <a:pt x="99" y="5"/>
                    <a:pt x="99" y="3"/>
                    <a:pt x="9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1" y="26"/>
                    <a:pt x="118" y="24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6" name="Freeform 36"/>
            <p:cNvSpPr>
              <a:spLocks/>
            </p:cNvSpPr>
            <p:nvPr/>
          </p:nvSpPr>
          <p:spPr bwMode="auto">
            <a:xfrm>
              <a:off x="1700" y="2616"/>
              <a:ext cx="157" cy="106"/>
            </a:xfrm>
            <a:custGeom>
              <a:avLst/>
              <a:gdLst>
                <a:gd name="T0" fmla="*/ 124 w 124"/>
                <a:gd name="T1" fmla="*/ 84 h 84"/>
                <a:gd name="T2" fmla="*/ 57 w 124"/>
                <a:gd name="T3" fmla="*/ 0 h 84"/>
                <a:gd name="T4" fmla="*/ 23 w 124"/>
                <a:gd name="T5" fmla="*/ 0 h 84"/>
                <a:gd name="T6" fmla="*/ 23 w 124"/>
                <a:gd name="T7" fmla="*/ 10 h 84"/>
                <a:gd name="T8" fmla="*/ 23 w 124"/>
                <a:gd name="T9" fmla="*/ 11 h 84"/>
                <a:gd name="T10" fmla="*/ 11 w 124"/>
                <a:gd name="T11" fmla="*/ 19 h 84"/>
                <a:gd name="T12" fmla="*/ 8 w 124"/>
                <a:gd name="T13" fmla="*/ 21 h 84"/>
                <a:gd name="T14" fmla="*/ 0 w 124"/>
                <a:gd name="T15" fmla="*/ 26 h 84"/>
                <a:gd name="T16" fmla="*/ 0 w 124"/>
                <a:gd name="T17" fmla="*/ 84 h 84"/>
                <a:gd name="T18" fmla="*/ 124 w 12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4">
                  <a:moveTo>
                    <a:pt x="124" y="8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7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18" y="13"/>
                    <a:pt x="17" y="19"/>
                    <a:pt x="11" y="19"/>
                  </a:cubicBezTo>
                  <a:cubicBezTo>
                    <a:pt x="10" y="19"/>
                    <a:pt x="8" y="20"/>
                    <a:pt x="8" y="21"/>
                  </a:cubicBezTo>
                  <a:cubicBezTo>
                    <a:pt x="5" y="24"/>
                    <a:pt x="2" y="26"/>
                    <a:pt x="0" y="26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12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0" name="Rectangle 219">
            <a:hlinkClick r:id="rId2" action="ppaction://hlinksldjump"/>
          </p:cNvPr>
          <p:cNvSpPr/>
          <p:nvPr/>
        </p:nvSpPr>
        <p:spPr>
          <a:xfrm>
            <a:off x="270592" y="3199052"/>
            <a:ext cx="2559125" cy="9391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Rectangle 220">
            <a:hlinkClick r:id="rId3" action="ppaction://hlinksldjump"/>
          </p:cNvPr>
          <p:cNvSpPr/>
          <p:nvPr/>
        </p:nvSpPr>
        <p:spPr>
          <a:xfrm>
            <a:off x="5610108" y="3099881"/>
            <a:ext cx="2443013" cy="9391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Rectangle 221">
            <a:hlinkClick r:id="rId3" action="ppaction://hlinksldjump"/>
          </p:cNvPr>
          <p:cNvSpPr/>
          <p:nvPr/>
        </p:nvSpPr>
        <p:spPr>
          <a:xfrm>
            <a:off x="5763931" y="3174319"/>
            <a:ext cx="1707512" cy="9391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5085236" y="3700312"/>
            <a:ext cx="720000" cy="0"/>
          </a:xfrm>
          <a:prstGeom prst="line">
            <a:avLst/>
          </a:prstGeom>
          <a:ln w="1905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2" name="Isosceles Triangle 51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Rectangle 54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hlinkClick r:id="rId4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8" name="Straight Connector 57"/>
          <p:cNvCxnSpPr>
            <a:endCxn id="59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7" name="Oval 66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4" name="Oval 73">
              <a:hlinkClick r:id="rId5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ight Arrow 74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8" name="Rectangle 77">
            <a:hlinkClick r:id="rId4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6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7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8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9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10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11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1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Click on the icons for more information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1562894" y="1321595"/>
            <a:ext cx="5364440" cy="35573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Background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This is the ED of an academic tertiary care hospital in a large urban center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You completed training as a board certified emergency physician 10 years ago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You have 2 residents on duty, a full complement of nurses and assistants</a:t>
            </a:r>
          </a:p>
        </p:txBody>
      </p:sp>
      <p:sp>
        <p:nvSpPr>
          <p:cNvPr id="155" name="Oval 154"/>
          <p:cNvSpPr/>
          <p:nvPr/>
        </p:nvSpPr>
        <p:spPr>
          <a:xfrm>
            <a:off x="502268" y="1080981"/>
            <a:ext cx="578153" cy="5781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46132" y="1353397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6802616" y="121151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9" name="Oval 15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1"/>
          <p:cNvGrpSpPr>
            <a:grpSpLocks noChangeAspect="1"/>
          </p:cNvGrpSpPr>
          <p:nvPr/>
        </p:nvGrpSpPr>
        <p:grpSpPr bwMode="auto">
          <a:xfrm>
            <a:off x="660671" y="1201502"/>
            <a:ext cx="267747" cy="334467"/>
            <a:chOff x="720" y="1673"/>
            <a:chExt cx="309" cy="386"/>
          </a:xfrm>
          <a:solidFill>
            <a:schemeClr val="accent2"/>
          </a:solidFill>
        </p:grpSpPr>
        <p:sp>
          <p:nvSpPr>
            <p:cNvPr id="164" name="Freeform 12"/>
            <p:cNvSpPr>
              <a:spLocks noEditPoints="1"/>
            </p:cNvSpPr>
            <p:nvPr/>
          </p:nvSpPr>
          <p:spPr bwMode="auto">
            <a:xfrm>
              <a:off x="720" y="1673"/>
              <a:ext cx="309" cy="386"/>
            </a:xfrm>
            <a:custGeom>
              <a:avLst/>
              <a:gdLst>
                <a:gd name="T0" fmla="*/ 59 w 404"/>
                <a:gd name="T1" fmla="*/ 431 h 506"/>
                <a:gd name="T2" fmla="*/ 39 w 404"/>
                <a:gd name="T3" fmla="*/ 411 h 506"/>
                <a:gd name="T4" fmla="*/ 0 w 404"/>
                <a:gd name="T5" fmla="*/ 44 h 506"/>
                <a:gd name="T6" fmla="*/ 180 w 404"/>
                <a:gd name="T7" fmla="*/ 1 h 506"/>
                <a:gd name="T8" fmla="*/ 255 w 404"/>
                <a:gd name="T9" fmla="*/ 55 h 506"/>
                <a:gd name="T10" fmla="*/ 327 w 404"/>
                <a:gd name="T11" fmla="*/ 60 h 506"/>
                <a:gd name="T12" fmla="*/ 372 w 404"/>
                <a:gd name="T13" fmla="*/ 104 h 506"/>
                <a:gd name="T14" fmla="*/ 403 w 404"/>
                <a:gd name="T15" fmla="*/ 471 h 506"/>
                <a:gd name="T16" fmla="*/ 131 w 404"/>
                <a:gd name="T17" fmla="*/ 506 h 506"/>
                <a:gd name="T18" fmla="*/ 96 w 404"/>
                <a:gd name="T19" fmla="*/ 463 h 506"/>
                <a:gd name="T20" fmla="*/ 29 w 404"/>
                <a:gd name="T21" fmla="*/ 367 h 506"/>
                <a:gd name="T22" fmla="*/ 272 w 404"/>
                <a:gd name="T23" fmla="*/ 382 h 506"/>
                <a:gd name="T24" fmla="*/ 286 w 404"/>
                <a:gd name="T25" fmla="*/ 144 h 506"/>
                <a:gd name="T26" fmla="*/ 202 w 404"/>
                <a:gd name="T27" fmla="*/ 132 h 506"/>
                <a:gd name="T28" fmla="*/ 184 w 404"/>
                <a:gd name="T29" fmla="*/ 44 h 506"/>
                <a:gd name="T30" fmla="*/ 47 w 404"/>
                <a:gd name="T31" fmla="*/ 31 h 506"/>
                <a:gd name="T32" fmla="*/ 29 w 404"/>
                <a:gd name="T33" fmla="*/ 209 h 506"/>
                <a:gd name="T34" fmla="*/ 285 w 404"/>
                <a:gd name="T35" fmla="*/ 85 h 506"/>
                <a:gd name="T36" fmla="*/ 315 w 404"/>
                <a:gd name="T37" fmla="*/ 136 h 506"/>
                <a:gd name="T38" fmla="*/ 273 w 404"/>
                <a:gd name="T39" fmla="*/ 411 h 506"/>
                <a:gd name="T40" fmla="*/ 76 w 404"/>
                <a:gd name="T41" fmla="*/ 417 h 506"/>
                <a:gd name="T42" fmla="*/ 94 w 404"/>
                <a:gd name="T43" fmla="*/ 441 h 506"/>
                <a:gd name="T44" fmla="*/ 338 w 404"/>
                <a:gd name="T45" fmla="*/ 419 h 506"/>
                <a:gd name="T46" fmla="*/ 337 w 404"/>
                <a:gd name="T47" fmla="*/ 95 h 506"/>
                <a:gd name="T48" fmla="*/ 287 w 404"/>
                <a:gd name="T49" fmla="*/ 81 h 506"/>
                <a:gd name="T50" fmla="*/ 381 w 404"/>
                <a:gd name="T51" fmla="*/ 141 h 506"/>
                <a:gd name="T52" fmla="*/ 359 w 404"/>
                <a:gd name="T53" fmla="*/ 140 h 506"/>
                <a:gd name="T54" fmla="*/ 359 w 404"/>
                <a:gd name="T55" fmla="*/ 434 h 506"/>
                <a:gd name="T56" fmla="*/ 305 w 404"/>
                <a:gd name="T57" fmla="*/ 461 h 506"/>
                <a:gd name="T58" fmla="*/ 118 w 404"/>
                <a:gd name="T59" fmla="*/ 465 h 506"/>
                <a:gd name="T60" fmla="*/ 137 w 404"/>
                <a:gd name="T61" fmla="*/ 484 h 506"/>
                <a:gd name="T62" fmla="*/ 381 w 404"/>
                <a:gd name="T63" fmla="*/ 465 h 506"/>
                <a:gd name="T64" fmla="*/ 261 w 404"/>
                <a:gd name="T65" fmla="*/ 111 h 506"/>
                <a:gd name="T66" fmla="*/ 210 w 404"/>
                <a:gd name="T67" fmla="*/ 53 h 506"/>
                <a:gd name="T68" fmla="*/ 206 w 404"/>
                <a:gd name="T69" fmla="*/ 106 h 506"/>
                <a:gd name="T70" fmla="*/ 261 w 404"/>
                <a:gd name="T71" fmla="*/ 11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4" h="506">
                  <a:moveTo>
                    <a:pt x="96" y="463"/>
                  </a:moveTo>
                  <a:cubicBezTo>
                    <a:pt x="51" y="460"/>
                    <a:pt x="61" y="440"/>
                    <a:pt x="59" y="431"/>
                  </a:cubicBezTo>
                  <a:cubicBezTo>
                    <a:pt x="59" y="431"/>
                    <a:pt x="59" y="431"/>
                    <a:pt x="59" y="431"/>
                  </a:cubicBezTo>
                  <a:cubicBezTo>
                    <a:pt x="58" y="415"/>
                    <a:pt x="55" y="411"/>
                    <a:pt x="39" y="411"/>
                  </a:cubicBezTo>
                  <a:cubicBezTo>
                    <a:pt x="15" y="410"/>
                    <a:pt x="0" y="396"/>
                    <a:pt x="0" y="372"/>
                  </a:cubicBezTo>
                  <a:cubicBezTo>
                    <a:pt x="0" y="262"/>
                    <a:pt x="0" y="153"/>
                    <a:pt x="0" y="44"/>
                  </a:cubicBezTo>
                  <a:cubicBezTo>
                    <a:pt x="0" y="19"/>
                    <a:pt x="18" y="1"/>
                    <a:pt x="43" y="1"/>
                  </a:cubicBezTo>
                  <a:cubicBezTo>
                    <a:pt x="89" y="1"/>
                    <a:pt x="134" y="2"/>
                    <a:pt x="180" y="1"/>
                  </a:cubicBezTo>
                  <a:cubicBezTo>
                    <a:pt x="197" y="0"/>
                    <a:pt x="208" y="7"/>
                    <a:pt x="219" y="18"/>
                  </a:cubicBezTo>
                  <a:cubicBezTo>
                    <a:pt x="231" y="30"/>
                    <a:pt x="243" y="43"/>
                    <a:pt x="255" y="55"/>
                  </a:cubicBezTo>
                  <a:cubicBezTo>
                    <a:pt x="258" y="57"/>
                    <a:pt x="263" y="59"/>
                    <a:pt x="267" y="60"/>
                  </a:cubicBezTo>
                  <a:cubicBezTo>
                    <a:pt x="287" y="60"/>
                    <a:pt x="307" y="60"/>
                    <a:pt x="327" y="60"/>
                  </a:cubicBezTo>
                  <a:cubicBezTo>
                    <a:pt x="346" y="60"/>
                    <a:pt x="358" y="71"/>
                    <a:pt x="358" y="91"/>
                  </a:cubicBezTo>
                  <a:cubicBezTo>
                    <a:pt x="359" y="100"/>
                    <a:pt x="363" y="103"/>
                    <a:pt x="372" y="104"/>
                  </a:cubicBezTo>
                  <a:cubicBezTo>
                    <a:pt x="391" y="104"/>
                    <a:pt x="403" y="117"/>
                    <a:pt x="403" y="136"/>
                  </a:cubicBezTo>
                  <a:cubicBezTo>
                    <a:pt x="403" y="248"/>
                    <a:pt x="402" y="359"/>
                    <a:pt x="403" y="471"/>
                  </a:cubicBezTo>
                  <a:cubicBezTo>
                    <a:pt x="404" y="499"/>
                    <a:pt x="385" y="506"/>
                    <a:pt x="369" y="506"/>
                  </a:cubicBezTo>
                  <a:cubicBezTo>
                    <a:pt x="289" y="506"/>
                    <a:pt x="210" y="506"/>
                    <a:pt x="131" y="506"/>
                  </a:cubicBezTo>
                  <a:cubicBezTo>
                    <a:pt x="118" y="506"/>
                    <a:pt x="106" y="495"/>
                    <a:pt x="102" y="483"/>
                  </a:cubicBezTo>
                  <a:cubicBezTo>
                    <a:pt x="100" y="476"/>
                    <a:pt x="98" y="466"/>
                    <a:pt x="96" y="463"/>
                  </a:cubicBezTo>
                  <a:close/>
                  <a:moveTo>
                    <a:pt x="29" y="209"/>
                  </a:moveTo>
                  <a:cubicBezTo>
                    <a:pt x="29" y="262"/>
                    <a:pt x="29" y="315"/>
                    <a:pt x="29" y="367"/>
                  </a:cubicBezTo>
                  <a:cubicBezTo>
                    <a:pt x="29" y="378"/>
                    <a:pt x="31" y="383"/>
                    <a:pt x="43" y="383"/>
                  </a:cubicBezTo>
                  <a:cubicBezTo>
                    <a:pt x="119" y="382"/>
                    <a:pt x="196" y="382"/>
                    <a:pt x="272" y="382"/>
                  </a:cubicBezTo>
                  <a:cubicBezTo>
                    <a:pt x="282" y="383"/>
                    <a:pt x="286" y="380"/>
                    <a:pt x="286" y="369"/>
                  </a:cubicBezTo>
                  <a:cubicBezTo>
                    <a:pt x="286" y="294"/>
                    <a:pt x="286" y="219"/>
                    <a:pt x="286" y="144"/>
                  </a:cubicBezTo>
                  <a:cubicBezTo>
                    <a:pt x="286" y="135"/>
                    <a:pt x="283" y="131"/>
                    <a:pt x="274" y="132"/>
                  </a:cubicBezTo>
                  <a:cubicBezTo>
                    <a:pt x="250" y="132"/>
                    <a:pt x="226" y="132"/>
                    <a:pt x="202" y="132"/>
                  </a:cubicBezTo>
                  <a:cubicBezTo>
                    <a:pt x="190" y="132"/>
                    <a:pt x="184" y="126"/>
                    <a:pt x="184" y="114"/>
                  </a:cubicBezTo>
                  <a:cubicBezTo>
                    <a:pt x="184" y="90"/>
                    <a:pt x="184" y="67"/>
                    <a:pt x="184" y="44"/>
                  </a:cubicBezTo>
                  <a:cubicBezTo>
                    <a:pt x="184" y="34"/>
                    <a:pt x="180" y="30"/>
                    <a:pt x="170" y="30"/>
                  </a:cubicBezTo>
                  <a:cubicBezTo>
                    <a:pt x="129" y="31"/>
                    <a:pt x="88" y="31"/>
                    <a:pt x="47" y="31"/>
                  </a:cubicBezTo>
                  <a:cubicBezTo>
                    <a:pt x="35" y="31"/>
                    <a:pt x="29" y="37"/>
                    <a:pt x="29" y="49"/>
                  </a:cubicBezTo>
                  <a:cubicBezTo>
                    <a:pt x="29" y="102"/>
                    <a:pt x="29" y="156"/>
                    <a:pt x="29" y="209"/>
                  </a:cubicBezTo>
                  <a:close/>
                  <a:moveTo>
                    <a:pt x="287" y="81"/>
                  </a:moveTo>
                  <a:cubicBezTo>
                    <a:pt x="284" y="81"/>
                    <a:pt x="282" y="82"/>
                    <a:pt x="285" y="85"/>
                  </a:cubicBezTo>
                  <a:cubicBezTo>
                    <a:pt x="288" y="89"/>
                    <a:pt x="292" y="93"/>
                    <a:pt x="296" y="97"/>
                  </a:cubicBezTo>
                  <a:cubicBezTo>
                    <a:pt x="308" y="108"/>
                    <a:pt x="315" y="118"/>
                    <a:pt x="315" y="136"/>
                  </a:cubicBezTo>
                  <a:cubicBezTo>
                    <a:pt x="314" y="214"/>
                    <a:pt x="313" y="291"/>
                    <a:pt x="315" y="369"/>
                  </a:cubicBezTo>
                  <a:cubicBezTo>
                    <a:pt x="316" y="393"/>
                    <a:pt x="295" y="412"/>
                    <a:pt x="273" y="411"/>
                  </a:cubicBezTo>
                  <a:cubicBezTo>
                    <a:pt x="211" y="410"/>
                    <a:pt x="149" y="411"/>
                    <a:pt x="87" y="411"/>
                  </a:cubicBezTo>
                  <a:cubicBezTo>
                    <a:pt x="76" y="410"/>
                    <a:pt x="76" y="417"/>
                    <a:pt x="76" y="417"/>
                  </a:cubicBezTo>
                  <a:cubicBezTo>
                    <a:pt x="74" y="422"/>
                    <a:pt x="75" y="428"/>
                    <a:pt x="76" y="434"/>
                  </a:cubicBezTo>
                  <a:cubicBezTo>
                    <a:pt x="77" y="442"/>
                    <a:pt x="88" y="441"/>
                    <a:pt x="94" y="441"/>
                  </a:cubicBezTo>
                  <a:cubicBezTo>
                    <a:pt x="168" y="441"/>
                    <a:pt x="242" y="441"/>
                    <a:pt x="316" y="441"/>
                  </a:cubicBezTo>
                  <a:cubicBezTo>
                    <a:pt x="337" y="441"/>
                    <a:pt x="338" y="440"/>
                    <a:pt x="338" y="419"/>
                  </a:cubicBezTo>
                  <a:cubicBezTo>
                    <a:pt x="338" y="314"/>
                    <a:pt x="338" y="209"/>
                    <a:pt x="338" y="104"/>
                  </a:cubicBezTo>
                  <a:cubicBezTo>
                    <a:pt x="338" y="101"/>
                    <a:pt x="338" y="97"/>
                    <a:pt x="337" y="95"/>
                  </a:cubicBezTo>
                  <a:cubicBezTo>
                    <a:pt x="335" y="88"/>
                    <a:pt x="330" y="82"/>
                    <a:pt x="324" y="82"/>
                  </a:cubicBezTo>
                  <a:cubicBezTo>
                    <a:pt x="312" y="80"/>
                    <a:pt x="299" y="81"/>
                    <a:pt x="287" y="81"/>
                  </a:cubicBezTo>
                  <a:close/>
                  <a:moveTo>
                    <a:pt x="381" y="305"/>
                  </a:moveTo>
                  <a:cubicBezTo>
                    <a:pt x="381" y="250"/>
                    <a:pt x="381" y="196"/>
                    <a:pt x="381" y="141"/>
                  </a:cubicBezTo>
                  <a:cubicBezTo>
                    <a:pt x="381" y="132"/>
                    <a:pt x="376" y="126"/>
                    <a:pt x="367" y="125"/>
                  </a:cubicBezTo>
                  <a:cubicBezTo>
                    <a:pt x="358" y="124"/>
                    <a:pt x="359" y="134"/>
                    <a:pt x="359" y="140"/>
                  </a:cubicBezTo>
                  <a:cubicBezTo>
                    <a:pt x="359" y="203"/>
                    <a:pt x="359" y="266"/>
                    <a:pt x="359" y="329"/>
                  </a:cubicBezTo>
                  <a:cubicBezTo>
                    <a:pt x="359" y="364"/>
                    <a:pt x="358" y="399"/>
                    <a:pt x="359" y="434"/>
                  </a:cubicBezTo>
                  <a:cubicBezTo>
                    <a:pt x="359" y="444"/>
                    <a:pt x="355" y="451"/>
                    <a:pt x="348" y="455"/>
                  </a:cubicBezTo>
                  <a:cubicBezTo>
                    <a:pt x="336" y="464"/>
                    <a:pt x="319" y="461"/>
                    <a:pt x="305" y="461"/>
                  </a:cubicBezTo>
                  <a:cubicBezTo>
                    <a:pt x="247" y="461"/>
                    <a:pt x="190" y="461"/>
                    <a:pt x="132" y="461"/>
                  </a:cubicBezTo>
                  <a:cubicBezTo>
                    <a:pt x="113" y="461"/>
                    <a:pt x="117" y="463"/>
                    <a:pt x="118" y="465"/>
                  </a:cubicBezTo>
                  <a:cubicBezTo>
                    <a:pt x="120" y="470"/>
                    <a:pt x="121" y="476"/>
                    <a:pt x="124" y="480"/>
                  </a:cubicBezTo>
                  <a:cubicBezTo>
                    <a:pt x="127" y="483"/>
                    <a:pt x="133" y="484"/>
                    <a:pt x="137" y="484"/>
                  </a:cubicBezTo>
                  <a:cubicBezTo>
                    <a:pt x="212" y="485"/>
                    <a:pt x="286" y="485"/>
                    <a:pt x="361" y="485"/>
                  </a:cubicBezTo>
                  <a:cubicBezTo>
                    <a:pt x="376" y="485"/>
                    <a:pt x="381" y="479"/>
                    <a:pt x="381" y="465"/>
                  </a:cubicBezTo>
                  <a:cubicBezTo>
                    <a:pt x="381" y="411"/>
                    <a:pt x="381" y="358"/>
                    <a:pt x="381" y="305"/>
                  </a:cubicBezTo>
                  <a:close/>
                  <a:moveTo>
                    <a:pt x="261" y="111"/>
                  </a:moveTo>
                  <a:cubicBezTo>
                    <a:pt x="266" y="111"/>
                    <a:pt x="264" y="108"/>
                    <a:pt x="262" y="106"/>
                  </a:cubicBezTo>
                  <a:cubicBezTo>
                    <a:pt x="245" y="88"/>
                    <a:pt x="227" y="71"/>
                    <a:pt x="210" y="53"/>
                  </a:cubicBezTo>
                  <a:cubicBezTo>
                    <a:pt x="206" y="49"/>
                    <a:pt x="206" y="52"/>
                    <a:pt x="205" y="54"/>
                  </a:cubicBezTo>
                  <a:cubicBezTo>
                    <a:pt x="205" y="72"/>
                    <a:pt x="205" y="89"/>
                    <a:pt x="206" y="106"/>
                  </a:cubicBezTo>
                  <a:cubicBezTo>
                    <a:pt x="206" y="108"/>
                    <a:pt x="206" y="110"/>
                    <a:pt x="210" y="110"/>
                  </a:cubicBezTo>
                  <a:cubicBezTo>
                    <a:pt x="227" y="110"/>
                    <a:pt x="244" y="111"/>
                    <a:pt x="26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777" y="1778"/>
              <a:ext cx="127" cy="140"/>
            </a:xfrm>
            <a:custGeom>
              <a:avLst/>
              <a:gdLst>
                <a:gd name="T0" fmla="*/ 112 w 167"/>
                <a:gd name="T1" fmla="*/ 143 h 184"/>
                <a:gd name="T2" fmla="*/ 94 w 167"/>
                <a:gd name="T3" fmla="*/ 84 h 184"/>
                <a:gd name="T4" fmla="*/ 84 w 167"/>
                <a:gd name="T5" fmla="*/ 47 h 184"/>
                <a:gd name="T6" fmla="*/ 84 w 167"/>
                <a:gd name="T7" fmla="*/ 47 h 184"/>
                <a:gd name="T8" fmla="*/ 64 w 167"/>
                <a:gd name="T9" fmla="*/ 184 h 184"/>
                <a:gd name="T10" fmla="*/ 60 w 167"/>
                <a:gd name="T11" fmla="*/ 184 h 184"/>
                <a:gd name="T12" fmla="*/ 51 w 167"/>
                <a:gd name="T13" fmla="*/ 141 h 184"/>
                <a:gd name="T14" fmla="*/ 42 w 167"/>
                <a:gd name="T15" fmla="*/ 108 h 184"/>
                <a:gd name="T16" fmla="*/ 27 w 167"/>
                <a:gd name="T17" fmla="*/ 98 h 184"/>
                <a:gd name="T18" fmla="*/ 0 w 167"/>
                <a:gd name="T19" fmla="*/ 95 h 184"/>
                <a:gd name="T20" fmla="*/ 29 w 167"/>
                <a:gd name="T21" fmla="*/ 80 h 184"/>
                <a:gd name="T22" fmla="*/ 40 w 167"/>
                <a:gd name="T23" fmla="*/ 41 h 184"/>
                <a:gd name="T24" fmla="*/ 40 w 167"/>
                <a:gd name="T25" fmla="*/ 41 h 184"/>
                <a:gd name="T26" fmla="*/ 58 w 167"/>
                <a:gd name="T27" fmla="*/ 118 h 184"/>
                <a:gd name="T28" fmla="*/ 58 w 167"/>
                <a:gd name="T29" fmla="*/ 118 h 184"/>
                <a:gd name="T30" fmla="*/ 58 w 167"/>
                <a:gd name="T31" fmla="*/ 118 h 184"/>
                <a:gd name="T32" fmla="*/ 73 w 167"/>
                <a:gd name="T33" fmla="*/ 45 h 184"/>
                <a:gd name="T34" fmla="*/ 84 w 167"/>
                <a:gd name="T35" fmla="*/ 0 h 184"/>
                <a:gd name="T36" fmla="*/ 112 w 167"/>
                <a:gd name="T37" fmla="*/ 110 h 184"/>
                <a:gd name="T38" fmla="*/ 147 w 167"/>
                <a:gd name="T39" fmla="*/ 85 h 184"/>
                <a:gd name="T40" fmla="*/ 161 w 167"/>
                <a:gd name="T41" fmla="*/ 87 h 184"/>
                <a:gd name="T42" fmla="*/ 166 w 167"/>
                <a:gd name="T43" fmla="*/ 100 h 184"/>
                <a:gd name="T44" fmla="*/ 155 w 167"/>
                <a:gd name="T45" fmla="*/ 106 h 184"/>
                <a:gd name="T46" fmla="*/ 134 w 167"/>
                <a:gd name="T47" fmla="*/ 101 h 184"/>
                <a:gd name="T48" fmla="*/ 112 w 167"/>
                <a:gd name="T49" fmla="*/ 143 h 184"/>
                <a:gd name="T50" fmla="*/ 112 w 167"/>
                <a:gd name="T51" fmla="*/ 1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84">
                  <a:moveTo>
                    <a:pt x="112" y="143"/>
                  </a:moveTo>
                  <a:cubicBezTo>
                    <a:pt x="112" y="143"/>
                    <a:pt x="100" y="102"/>
                    <a:pt x="94" y="84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5" y="47"/>
                    <a:pt x="84" y="47"/>
                  </a:cubicBezTo>
                  <a:cubicBezTo>
                    <a:pt x="78" y="86"/>
                    <a:pt x="70" y="146"/>
                    <a:pt x="64" y="184"/>
                  </a:cubicBezTo>
                  <a:cubicBezTo>
                    <a:pt x="62" y="184"/>
                    <a:pt x="60" y="184"/>
                    <a:pt x="60" y="184"/>
                  </a:cubicBezTo>
                  <a:cubicBezTo>
                    <a:pt x="57" y="170"/>
                    <a:pt x="54" y="155"/>
                    <a:pt x="51" y="141"/>
                  </a:cubicBezTo>
                  <a:cubicBezTo>
                    <a:pt x="48" y="130"/>
                    <a:pt x="46" y="119"/>
                    <a:pt x="42" y="108"/>
                  </a:cubicBezTo>
                  <a:cubicBezTo>
                    <a:pt x="40" y="102"/>
                    <a:pt x="36" y="99"/>
                    <a:pt x="27" y="9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23" y="92"/>
                    <a:pt x="29" y="80"/>
                  </a:cubicBezTo>
                  <a:cubicBezTo>
                    <a:pt x="34" y="70"/>
                    <a:pt x="36" y="53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3" y="58"/>
                    <a:pt x="58" y="118"/>
                    <a:pt x="58" y="118"/>
                  </a:cubicBezTo>
                  <a:cubicBezTo>
                    <a:pt x="59" y="118"/>
                    <a:pt x="59" y="118"/>
                    <a:pt x="58" y="118"/>
                  </a:cubicBezTo>
                  <a:cubicBezTo>
                    <a:pt x="59" y="118"/>
                    <a:pt x="58" y="118"/>
                    <a:pt x="58" y="118"/>
                  </a:cubicBezTo>
                  <a:cubicBezTo>
                    <a:pt x="61" y="96"/>
                    <a:pt x="70" y="67"/>
                    <a:pt x="73" y="45"/>
                  </a:cubicBezTo>
                  <a:cubicBezTo>
                    <a:pt x="76" y="31"/>
                    <a:pt x="80" y="17"/>
                    <a:pt x="84" y="0"/>
                  </a:cubicBezTo>
                  <a:cubicBezTo>
                    <a:pt x="93" y="35"/>
                    <a:pt x="104" y="78"/>
                    <a:pt x="112" y="110"/>
                  </a:cubicBezTo>
                  <a:cubicBezTo>
                    <a:pt x="123" y="103"/>
                    <a:pt x="134" y="89"/>
                    <a:pt x="147" y="85"/>
                  </a:cubicBezTo>
                  <a:cubicBezTo>
                    <a:pt x="151" y="84"/>
                    <a:pt x="157" y="84"/>
                    <a:pt x="161" y="87"/>
                  </a:cubicBezTo>
                  <a:cubicBezTo>
                    <a:pt x="164" y="89"/>
                    <a:pt x="167" y="96"/>
                    <a:pt x="166" y="100"/>
                  </a:cubicBezTo>
                  <a:cubicBezTo>
                    <a:pt x="165" y="102"/>
                    <a:pt x="159" y="106"/>
                    <a:pt x="155" y="106"/>
                  </a:cubicBezTo>
                  <a:cubicBezTo>
                    <a:pt x="148" y="105"/>
                    <a:pt x="143" y="103"/>
                    <a:pt x="134" y="101"/>
                  </a:cubicBezTo>
                  <a:cubicBezTo>
                    <a:pt x="125" y="116"/>
                    <a:pt x="125" y="116"/>
                    <a:pt x="112" y="143"/>
                  </a:cubicBezTo>
                  <a:cubicBezTo>
                    <a:pt x="110" y="143"/>
                    <a:pt x="112" y="143"/>
                    <a:pt x="11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Oval 14"/>
            <p:cNvSpPr>
              <a:spLocks noChangeArrowheads="1"/>
            </p:cNvSpPr>
            <p:nvPr/>
          </p:nvSpPr>
          <p:spPr bwMode="auto">
            <a:xfrm>
              <a:off x="877" y="1832"/>
              <a:ext cx="32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400461" y="1137601"/>
            <a:ext cx="414112" cy="414112"/>
            <a:chOff x="1742567" y="1398745"/>
            <a:chExt cx="414112" cy="414112"/>
          </a:xfrm>
        </p:grpSpPr>
        <p:sp>
          <p:nvSpPr>
            <p:cNvPr id="168" name="Oval 167"/>
            <p:cNvSpPr/>
            <p:nvPr/>
          </p:nvSpPr>
          <p:spPr>
            <a:xfrm>
              <a:off x="1742567" y="1398745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9" name="Group 5"/>
            <p:cNvGrpSpPr>
              <a:grpSpLocks noChangeAspect="1"/>
            </p:cNvGrpSpPr>
            <p:nvPr/>
          </p:nvGrpSpPr>
          <p:grpSpPr bwMode="auto">
            <a:xfrm>
              <a:off x="1843883" y="1462645"/>
              <a:ext cx="249345" cy="282018"/>
              <a:chOff x="1166" y="935"/>
              <a:chExt cx="145" cy="164"/>
            </a:xfrm>
          </p:grpSpPr>
          <p:sp>
            <p:nvSpPr>
              <p:cNvPr id="170" name="Freeform 6"/>
              <p:cNvSpPr>
                <a:spLocks noEditPoints="1"/>
              </p:cNvSpPr>
              <p:nvPr/>
            </p:nvSpPr>
            <p:spPr bwMode="auto">
              <a:xfrm>
                <a:off x="1166" y="935"/>
                <a:ext cx="145" cy="164"/>
              </a:xfrm>
              <a:custGeom>
                <a:avLst/>
                <a:gdLst>
                  <a:gd name="T0" fmla="*/ 284 w 296"/>
                  <a:gd name="T1" fmla="*/ 166 h 333"/>
                  <a:gd name="T2" fmla="*/ 236 w 296"/>
                  <a:gd name="T3" fmla="*/ 162 h 333"/>
                  <a:gd name="T4" fmla="*/ 234 w 296"/>
                  <a:gd name="T5" fmla="*/ 211 h 333"/>
                  <a:gd name="T6" fmla="*/ 244 w 296"/>
                  <a:gd name="T7" fmla="*/ 247 h 333"/>
                  <a:gd name="T8" fmla="*/ 230 w 296"/>
                  <a:gd name="T9" fmla="*/ 284 h 333"/>
                  <a:gd name="T10" fmla="*/ 123 w 296"/>
                  <a:gd name="T11" fmla="*/ 287 h 333"/>
                  <a:gd name="T12" fmla="*/ 100 w 296"/>
                  <a:gd name="T13" fmla="*/ 220 h 333"/>
                  <a:gd name="T14" fmla="*/ 176 w 296"/>
                  <a:gd name="T15" fmla="*/ 150 h 333"/>
                  <a:gd name="T16" fmla="*/ 191 w 296"/>
                  <a:gd name="T17" fmla="*/ 73 h 333"/>
                  <a:gd name="T18" fmla="*/ 151 w 296"/>
                  <a:gd name="T19" fmla="*/ 11 h 333"/>
                  <a:gd name="T20" fmla="*/ 134 w 296"/>
                  <a:gd name="T21" fmla="*/ 0 h 333"/>
                  <a:gd name="T22" fmla="*/ 117 w 296"/>
                  <a:gd name="T23" fmla="*/ 16 h 333"/>
                  <a:gd name="T24" fmla="*/ 134 w 296"/>
                  <a:gd name="T25" fmla="*/ 32 h 333"/>
                  <a:gd name="T26" fmla="*/ 147 w 296"/>
                  <a:gd name="T27" fmla="*/ 27 h 333"/>
                  <a:gd name="T28" fmla="*/ 176 w 296"/>
                  <a:gd name="T29" fmla="*/ 63 h 333"/>
                  <a:gd name="T30" fmla="*/ 166 w 296"/>
                  <a:gd name="T31" fmla="*/ 120 h 333"/>
                  <a:gd name="T32" fmla="*/ 124 w 296"/>
                  <a:gd name="T33" fmla="*/ 165 h 333"/>
                  <a:gd name="T34" fmla="*/ 25 w 296"/>
                  <a:gd name="T35" fmla="*/ 108 h 333"/>
                  <a:gd name="T36" fmla="*/ 19 w 296"/>
                  <a:gd name="T37" fmla="*/ 77 h 333"/>
                  <a:gd name="T38" fmla="*/ 47 w 296"/>
                  <a:gd name="T39" fmla="*/ 29 h 333"/>
                  <a:gd name="T40" fmla="*/ 57 w 296"/>
                  <a:gd name="T41" fmla="*/ 32 h 333"/>
                  <a:gd name="T42" fmla="*/ 74 w 296"/>
                  <a:gd name="T43" fmla="*/ 16 h 333"/>
                  <a:gd name="T44" fmla="*/ 57 w 296"/>
                  <a:gd name="T45" fmla="*/ 0 h 333"/>
                  <a:gd name="T46" fmla="*/ 41 w 296"/>
                  <a:gd name="T47" fmla="*/ 8 h 333"/>
                  <a:gd name="T48" fmla="*/ 2 w 296"/>
                  <a:gd name="T49" fmla="*/ 54 h 333"/>
                  <a:gd name="T50" fmla="*/ 30 w 296"/>
                  <a:gd name="T51" fmla="*/ 177 h 333"/>
                  <a:gd name="T52" fmla="*/ 77 w 296"/>
                  <a:gd name="T53" fmla="*/ 218 h 333"/>
                  <a:gd name="T54" fmla="*/ 89 w 296"/>
                  <a:gd name="T55" fmla="*/ 233 h 333"/>
                  <a:gd name="T56" fmla="*/ 106 w 296"/>
                  <a:gd name="T57" fmla="*/ 290 h 333"/>
                  <a:gd name="T58" fmla="*/ 179 w 296"/>
                  <a:gd name="T59" fmla="*/ 333 h 333"/>
                  <a:gd name="T60" fmla="*/ 247 w 296"/>
                  <a:gd name="T61" fmla="*/ 286 h 333"/>
                  <a:gd name="T62" fmla="*/ 261 w 296"/>
                  <a:gd name="T63" fmla="*/ 244 h 333"/>
                  <a:gd name="T64" fmla="*/ 279 w 296"/>
                  <a:gd name="T65" fmla="*/ 213 h 333"/>
                  <a:gd name="T66" fmla="*/ 284 w 296"/>
                  <a:gd name="T67" fmla="*/ 166 h 333"/>
                  <a:gd name="T68" fmla="*/ 43 w 296"/>
                  <a:gd name="T69" fmla="*/ 167 h 333"/>
                  <a:gd name="T70" fmla="*/ 149 w 296"/>
                  <a:gd name="T71" fmla="*/ 168 h 333"/>
                  <a:gd name="T72" fmla="*/ 98 w 296"/>
                  <a:gd name="T73" fmla="*/ 203 h 333"/>
                  <a:gd name="T74" fmla="*/ 43 w 296"/>
                  <a:gd name="T75" fmla="*/ 16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333">
                    <a:moveTo>
                      <a:pt x="284" y="166"/>
                    </a:moveTo>
                    <a:cubicBezTo>
                      <a:pt x="271" y="151"/>
                      <a:pt x="250" y="149"/>
                      <a:pt x="236" y="162"/>
                    </a:cubicBezTo>
                    <a:cubicBezTo>
                      <a:pt x="220" y="175"/>
                      <a:pt x="218" y="199"/>
                      <a:pt x="234" y="211"/>
                    </a:cubicBezTo>
                    <a:cubicBezTo>
                      <a:pt x="249" y="222"/>
                      <a:pt x="248" y="234"/>
                      <a:pt x="244" y="247"/>
                    </a:cubicBezTo>
                    <a:cubicBezTo>
                      <a:pt x="240" y="260"/>
                      <a:pt x="236" y="273"/>
                      <a:pt x="230" y="284"/>
                    </a:cubicBezTo>
                    <a:cubicBezTo>
                      <a:pt x="207" y="326"/>
                      <a:pt x="147" y="329"/>
                      <a:pt x="123" y="287"/>
                    </a:cubicBezTo>
                    <a:cubicBezTo>
                      <a:pt x="112" y="268"/>
                      <a:pt x="108" y="245"/>
                      <a:pt x="100" y="220"/>
                    </a:cubicBezTo>
                    <a:cubicBezTo>
                      <a:pt x="147" y="214"/>
                      <a:pt x="166" y="186"/>
                      <a:pt x="176" y="150"/>
                    </a:cubicBezTo>
                    <a:cubicBezTo>
                      <a:pt x="182" y="125"/>
                      <a:pt x="188" y="99"/>
                      <a:pt x="191" y="73"/>
                    </a:cubicBezTo>
                    <a:cubicBezTo>
                      <a:pt x="197" y="35"/>
                      <a:pt x="187" y="19"/>
                      <a:pt x="151" y="11"/>
                    </a:cubicBezTo>
                    <a:cubicBezTo>
                      <a:pt x="149" y="5"/>
                      <a:pt x="142" y="0"/>
                      <a:pt x="134" y="0"/>
                    </a:cubicBezTo>
                    <a:cubicBezTo>
                      <a:pt x="125" y="0"/>
                      <a:pt x="117" y="7"/>
                      <a:pt x="117" y="16"/>
                    </a:cubicBezTo>
                    <a:cubicBezTo>
                      <a:pt x="117" y="24"/>
                      <a:pt x="125" y="32"/>
                      <a:pt x="134" y="32"/>
                    </a:cubicBezTo>
                    <a:cubicBezTo>
                      <a:pt x="139" y="32"/>
                      <a:pt x="143" y="30"/>
                      <a:pt x="147" y="27"/>
                    </a:cubicBezTo>
                    <a:cubicBezTo>
                      <a:pt x="170" y="29"/>
                      <a:pt x="178" y="39"/>
                      <a:pt x="176" y="63"/>
                    </a:cubicBezTo>
                    <a:cubicBezTo>
                      <a:pt x="174" y="83"/>
                      <a:pt x="169" y="101"/>
                      <a:pt x="166" y="120"/>
                    </a:cubicBezTo>
                    <a:cubicBezTo>
                      <a:pt x="163" y="146"/>
                      <a:pt x="146" y="158"/>
                      <a:pt x="124" y="165"/>
                    </a:cubicBezTo>
                    <a:cubicBezTo>
                      <a:pt x="73" y="181"/>
                      <a:pt x="36" y="160"/>
                      <a:pt x="25" y="108"/>
                    </a:cubicBezTo>
                    <a:cubicBezTo>
                      <a:pt x="22" y="98"/>
                      <a:pt x="20" y="87"/>
                      <a:pt x="19" y="77"/>
                    </a:cubicBezTo>
                    <a:cubicBezTo>
                      <a:pt x="14" y="43"/>
                      <a:pt x="18" y="35"/>
                      <a:pt x="47" y="29"/>
                    </a:cubicBezTo>
                    <a:cubicBezTo>
                      <a:pt x="50" y="31"/>
                      <a:pt x="53" y="32"/>
                      <a:pt x="57" y="32"/>
                    </a:cubicBezTo>
                    <a:cubicBezTo>
                      <a:pt x="66" y="32"/>
                      <a:pt x="74" y="24"/>
                      <a:pt x="74" y="16"/>
                    </a:cubicBezTo>
                    <a:cubicBezTo>
                      <a:pt x="74" y="7"/>
                      <a:pt x="66" y="0"/>
                      <a:pt x="57" y="0"/>
                    </a:cubicBezTo>
                    <a:cubicBezTo>
                      <a:pt x="50" y="0"/>
                      <a:pt x="44" y="3"/>
                      <a:pt x="41" y="8"/>
                    </a:cubicBezTo>
                    <a:cubicBezTo>
                      <a:pt x="18" y="12"/>
                      <a:pt x="0" y="30"/>
                      <a:pt x="2" y="54"/>
                    </a:cubicBezTo>
                    <a:cubicBezTo>
                      <a:pt x="8" y="96"/>
                      <a:pt x="18" y="137"/>
                      <a:pt x="30" y="177"/>
                    </a:cubicBezTo>
                    <a:cubicBezTo>
                      <a:pt x="36" y="198"/>
                      <a:pt x="55" y="211"/>
                      <a:pt x="77" y="218"/>
                    </a:cubicBezTo>
                    <a:cubicBezTo>
                      <a:pt x="82" y="219"/>
                      <a:pt x="87" y="227"/>
                      <a:pt x="89" y="233"/>
                    </a:cubicBezTo>
                    <a:cubicBezTo>
                      <a:pt x="95" y="252"/>
                      <a:pt x="97" y="273"/>
                      <a:pt x="106" y="290"/>
                    </a:cubicBezTo>
                    <a:cubicBezTo>
                      <a:pt x="120" y="320"/>
                      <a:pt x="147" y="333"/>
                      <a:pt x="179" y="333"/>
                    </a:cubicBezTo>
                    <a:cubicBezTo>
                      <a:pt x="212" y="332"/>
                      <a:pt x="234" y="315"/>
                      <a:pt x="247" y="286"/>
                    </a:cubicBezTo>
                    <a:cubicBezTo>
                      <a:pt x="253" y="272"/>
                      <a:pt x="258" y="258"/>
                      <a:pt x="261" y="244"/>
                    </a:cubicBezTo>
                    <a:cubicBezTo>
                      <a:pt x="264" y="232"/>
                      <a:pt x="265" y="221"/>
                      <a:pt x="279" y="213"/>
                    </a:cubicBezTo>
                    <a:cubicBezTo>
                      <a:pt x="295" y="203"/>
                      <a:pt x="296" y="180"/>
                      <a:pt x="284" y="166"/>
                    </a:cubicBezTo>
                    <a:close/>
                    <a:moveTo>
                      <a:pt x="43" y="167"/>
                    </a:moveTo>
                    <a:cubicBezTo>
                      <a:pt x="79" y="183"/>
                      <a:pt x="114" y="183"/>
                      <a:pt x="149" y="168"/>
                    </a:cubicBezTo>
                    <a:cubicBezTo>
                      <a:pt x="139" y="192"/>
                      <a:pt x="123" y="203"/>
                      <a:pt x="98" y="203"/>
                    </a:cubicBezTo>
                    <a:cubicBezTo>
                      <a:pt x="73" y="203"/>
                      <a:pt x="55" y="194"/>
                      <a:pt x="43" y="1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7"/>
              <p:cNvSpPr>
                <a:spLocks noEditPoints="1"/>
              </p:cNvSpPr>
              <p:nvPr/>
            </p:nvSpPr>
            <p:spPr bwMode="auto">
              <a:xfrm>
                <a:off x="1282" y="1018"/>
                <a:ext cx="21" cy="20"/>
              </a:xfrm>
              <a:custGeom>
                <a:avLst/>
                <a:gdLst>
                  <a:gd name="T0" fmla="*/ 21 w 41"/>
                  <a:gd name="T1" fmla="*/ 41 h 41"/>
                  <a:gd name="T2" fmla="*/ 0 w 41"/>
                  <a:gd name="T3" fmla="*/ 21 h 41"/>
                  <a:gd name="T4" fmla="*/ 21 w 41"/>
                  <a:gd name="T5" fmla="*/ 0 h 41"/>
                  <a:gd name="T6" fmla="*/ 41 w 41"/>
                  <a:gd name="T7" fmla="*/ 21 h 41"/>
                  <a:gd name="T8" fmla="*/ 21 w 41"/>
                  <a:gd name="T9" fmla="*/ 41 h 41"/>
                  <a:gd name="T10" fmla="*/ 21 w 41"/>
                  <a:gd name="T11" fmla="*/ 3 h 41"/>
                  <a:gd name="T12" fmla="*/ 3 w 41"/>
                  <a:gd name="T13" fmla="*/ 21 h 41"/>
                  <a:gd name="T14" fmla="*/ 21 w 41"/>
                  <a:gd name="T15" fmla="*/ 38 h 41"/>
                  <a:gd name="T16" fmla="*/ 38 w 41"/>
                  <a:gd name="T17" fmla="*/ 21 h 41"/>
                  <a:gd name="T18" fmla="*/ 21 w 41"/>
                  <a:gd name="T1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1" y="41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0"/>
                      <a:pt x="11" y="38"/>
                      <a:pt x="21" y="38"/>
                    </a:cubicBezTo>
                    <a:cubicBezTo>
                      <a:pt x="30" y="38"/>
                      <a:pt x="38" y="30"/>
                      <a:pt x="38" y="21"/>
                    </a:cubicBezTo>
                    <a:cubicBezTo>
                      <a:pt x="38" y="11"/>
                      <a:pt x="30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72" name="Rectangle 171"/>
          <p:cNvSpPr/>
          <p:nvPr/>
        </p:nvSpPr>
        <p:spPr>
          <a:xfrm>
            <a:off x="153195" y="1682453"/>
            <a:ext cx="1258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CASE INTRODUCTION</a:t>
            </a:r>
          </a:p>
        </p:txBody>
      </p:sp>
      <p:sp>
        <p:nvSpPr>
          <p:cNvPr id="180" name="Rectangle 179">
            <a:hlinkClick r:id="rId2" action="ppaction://hlinksldjump"/>
          </p:cNvPr>
          <p:cNvSpPr/>
          <p:nvPr/>
        </p:nvSpPr>
        <p:spPr>
          <a:xfrm>
            <a:off x="6704588" y="1126685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Rectangle 180">
            <a:hlinkClick r:id="rId2" action="ppaction://hlinksldjump"/>
          </p:cNvPr>
          <p:cNvSpPr/>
          <p:nvPr/>
        </p:nvSpPr>
        <p:spPr>
          <a:xfrm>
            <a:off x="230812" y="92576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69369" y="4628358"/>
            <a:ext cx="15327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ED=Emergency Department</a:t>
            </a:r>
            <a:endParaRPr lang="en-US" sz="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2" name="Isosceles Triangle 31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34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hlinkClick r:id="rId2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8" name="Straight Connector 37"/>
          <p:cNvCxnSpPr>
            <a:endCxn id="39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7" name="Oval 46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4" name="Oval 53">
              <a:hlinkClick r:id="rId3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ight Arrow 54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8" name="Rectangle 57">
            <a:hlinkClick r:id="rId2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562895" y="1321594"/>
            <a:ext cx="5372100" cy="3917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Teaching Points or Learning Points, Tips, Pearls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Methamphetamine is a sympathomimetic agent that mediates its cardiovascular effects through excessive release and uptake blockage of norepinephrine. This can cause either acute ventricular dysfunction or chronic left ventricular dysfunction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Components of left ventricular dysfunction include both reversible events and irreversible changes including fibrosis 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Vasodilators early may improve symptoms if vasospasm and myocardial stunning is suspected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Treatment is similar to all other patients with dilated cardiomyopathy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>
            <a:off x="1046132" y="1390466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/>
          <p:cNvGrpSpPr/>
          <p:nvPr/>
        </p:nvGrpSpPr>
        <p:grpSpPr>
          <a:xfrm>
            <a:off x="6801248" y="1253142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0" name="Oval 229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Rectangle 234"/>
          <p:cNvSpPr/>
          <p:nvPr/>
        </p:nvSpPr>
        <p:spPr>
          <a:xfrm>
            <a:off x="119609" y="1724188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236" name="Group 235"/>
          <p:cNvGrpSpPr/>
          <p:nvPr/>
        </p:nvGrpSpPr>
        <p:grpSpPr>
          <a:xfrm>
            <a:off x="502268" y="1092650"/>
            <a:ext cx="578153" cy="578153"/>
            <a:chOff x="844373" y="1695712"/>
            <a:chExt cx="578153" cy="578153"/>
          </a:xfrm>
        </p:grpSpPr>
        <p:sp>
          <p:nvSpPr>
            <p:cNvPr id="237" name="Oval 236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00461" y="1174670"/>
            <a:ext cx="414112" cy="414112"/>
            <a:chOff x="1742567" y="1435814"/>
            <a:chExt cx="414112" cy="414112"/>
          </a:xfrm>
        </p:grpSpPr>
        <p:sp>
          <p:nvSpPr>
            <p:cNvPr id="240" name="Oval 239"/>
            <p:cNvSpPr/>
            <p:nvPr/>
          </p:nvSpPr>
          <p:spPr>
            <a:xfrm>
              <a:off x="1742567" y="1435814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4" name="Group 16"/>
            <p:cNvGrpSpPr>
              <a:grpSpLocks noChangeAspect="1"/>
            </p:cNvGrpSpPr>
            <p:nvPr/>
          </p:nvGrpSpPr>
          <p:grpSpPr bwMode="auto">
            <a:xfrm>
              <a:off x="1820928" y="1497647"/>
              <a:ext cx="256842" cy="250421"/>
              <a:chOff x="1537" y="2463"/>
              <a:chExt cx="320" cy="312"/>
            </a:xfrm>
            <a:solidFill>
              <a:schemeClr val="tx2"/>
            </a:solidFill>
          </p:grpSpPr>
          <p:sp>
            <p:nvSpPr>
              <p:cNvPr id="245" name="Freeform 17"/>
              <p:cNvSpPr>
                <a:spLocks noEditPoints="1"/>
              </p:cNvSpPr>
              <p:nvPr/>
            </p:nvSpPr>
            <p:spPr bwMode="auto">
              <a:xfrm>
                <a:off x="1627" y="2463"/>
                <a:ext cx="134" cy="182"/>
              </a:xfrm>
              <a:custGeom>
                <a:avLst/>
                <a:gdLst>
                  <a:gd name="T0" fmla="*/ 31 w 106"/>
                  <a:gd name="T1" fmla="*/ 120 h 145"/>
                  <a:gd name="T2" fmla="*/ 31 w 106"/>
                  <a:gd name="T3" fmla="*/ 114 h 145"/>
                  <a:gd name="T4" fmla="*/ 32 w 106"/>
                  <a:gd name="T5" fmla="*/ 111 h 145"/>
                  <a:gd name="T6" fmla="*/ 33 w 106"/>
                  <a:gd name="T7" fmla="*/ 104 h 145"/>
                  <a:gd name="T8" fmla="*/ 21 w 106"/>
                  <a:gd name="T9" fmla="*/ 85 h 145"/>
                  <a:gd name="T10" fmla="*/ 8 w 106"/>
                  <a:gd name="T11" fmla="*/ 64 h 145"/>
                  <a:gd name="T12" fmla="*/ 16 w 106"/>
                  <a:gd name="T13" fmla="*/ 22 h 145"/>
                  <a:gd name="T14" fmla="*/ 62 w 106"/>
                  <a:gd name="T15" fmla="*/ 3 h 145"/>
                  <a:gd name="T16" fmla="*/ 98 w 106"/>
                  <a:gd name="T17" fmla="*/ 33 h 145"/>
                  <a:gd name="T18" fmla="*/ 89 w 106"/>
                  <a:gd name="T19" fmla="*/ 82 h 145"/>
                  <a:gd name="T20" fmla="*/ 75 w 106"/>
                  <a:gd name="T21" fmla="*/ 103 h 145"/>
                  <a:gd name="T22" fmla="*/ 76 w 106"/>
                  <a:gd name="T23" fmla="*/ 111 h 145"/>
                  <a:gd name="T24" fmla="*/ 77 w 106"/>
                  <a:gd name="T25" fmla="*/ 112 h 145"/>
                  <a:gd name="T26" fmla="*/ 77 w 106"/>
                  <a:gd name="T27" fmla="*/ 129 h 145"/>
                  <a:gd name="T28" fmla="*/ 76 w 106"/>
                  <a:gd name="T29" fmla="*/ 130 h 145"/>
                  <a:gd name="T30" fmla="*/ 67 w 106"/>
                  <a:gd name="T31" fmla="*/ 136 h 145"/>
                  <a:gd name="T32" fmla="*/ 63 w 106"/>
                  <a:gd name="T33" fmla="*/ 138 h 145"/>
                  <a:gd name="T34" fmla="*/ 45 w 106"/>
                  <a:gd name="T35" fmla="*/ 138 h 145"/>
                  <a:gd name="T36" fmla="*/ 44 w 106"/>
                  <a:gd name="T37" fmla="*/ 137 h 145"/>
                  <a:gd name="T38" fmla="*/ 35 w 106"/>
                  <a:gd name="T39" fmla="*/ 133 h 145"/>
                  <a:gd name="T40" fmla="*/ 31 w 106"/>
                  <a:gd name="T41" fmla="*/ 127 h 145"/>
                  <a:gd name="T42" fmla="*/ 31 w 106"/>
                  <a:gd name="T43" fmla="*/ 120 h 145"/>
                  <a:gd name="T44" fmla="*/ 31 w 106"/>
                  <a:gd name="T45" fmla="*/ 120 h 145"/>
                  <a:gd name="T46" fmla="*/ 54 w 106"/>
                  <a:gd name="T47" fmla="*/ 108 h 145"/>
                  <a:gd name="T48" fmla="*/ 54 w 106"/>
                  <a:gd name="T49" fmla="*/ 108 h 145"/>
                  <a:gd name="T50" fmla="*/ 63 w 106"/>
                  <a:gd name="T51" fmla="*/ 108 h 145"/>
                  <a:gd name="T52" fmla="*/ 68 w 106"/>
                  <a:gd name="T53" fmla="*/ 105 h 145"/>
                  <a:gd name="T54" fmla="*/ 83 w 106"/>
                  <a:gd name="T55" fmla="*/ 79 h 145"/>
                  <a:gd name="T56" fmla="*/ 86 w 106"/>
                  <a:gd name="T57" fmla="*/ 26 h 145"/>
                  <a:gd name="T58" fmla="*/ 43 w 106"/>
                  <a:gd name="T59" fmla="*/ 11 h 145"/>
                  <a:gd name="T60" fmla="*/ 25 w 106"/>
                  <a:gd name="T61" fmla="*/ 79 h 145"/>
                  <a:gd name="T62" fmla="*/ 41 w 106"/>
                  <a:gd name="T63" fmla="*/ 106 h 145"/>
                  <a:gd name="T64" fmla="*/ 44 w 106"/>
                  <a:gd name="T65" fmla="*/ 108 h 145"/>
                  <a:gd name="T66" fmla="*/ 54 w 106"/>
                  <a:gd name="T67" fmla="*/ 10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145">
                    <a:moveTo>
                      <a:pt x="31" y="120"/>
                    </a:moveTo>
                    <a:cubicBezTo>
                      <a:pt x="31" y="118"/>
                      <a:pt x="31" y="116"/>
                      <a:pt x="31" y="114"/>
                    </a:cubicBezTo>
                    <a:cubicBezTo>
                      <a:pt x="31" y="113"/>
                      <a:pt x="32" y="111"/>
                      <a:pt x="32" y="111"/>
                    </a:cubicBezTo>
                    <a:cubicBezTo>
                      <a:pt x="36" y="109"/>
                      <a:pt x="34" y="106"/>
                      <a:pt x="33" y="104"/>
                    </a:cubicBezTo>
                    <a:cubicBezTo>
                      <a:pt x="31" y="96"/>
                      <a:pt x="26" y="90"/>
                      <a:pt x="21" y="85"/>
                    </a:cubicBezTo>
                    <a:cubicBezTo>
                      <a:pt x="15" y="79"/>
                      <a:pt x="11" y="72"/>
                      <a:pt x="8" y="64"/>
                    </a:cubicBezTo>
                    <a:cubicBezTo>
                      <a:pt x="4" y="49"/>
                      <a:pt x="7" y="35"/>
                      <a:pt x="16" y="22"/>
                    </a:cubicBezTo>
                    <a:cubicBezTo>
                      <a:pt x="28" y="7"/>
                      <a:pt x="43" y="0"/>
                      <a:pt x="62" y="3"/>
                    </a:cubicBezTo>
                    <a:cubicBezTo>
                      <a:pt x="80" y="6"/>
                      <a:pt x="92" y="17"/>
                      <a:pt x="98" y="33"/>
                    </a:cubicBezTo>
                    <a:cubicBezTo>
                      <a:pt x="106" y="51"/>
                      <a:pt x="102" y="68"/>
                      <a:pt x="89" y="82"/>
                    </a:cubicBezTo>
                    <a:cubicBezTo>
                      <a:pt x="84" y="89"/>
                      <a:pt x="78" y="95"/>
                      <a:pt x="75" y="103"/>
                    </a:cubicBezTo>
                    <a:cubicBezTo>
                      <a:pt x="74" y="106"/>
                      <a:pt x="72" y="109"/>
                      <a:pt x="76" y="111"/>
                    </a:cubicBezTo>
                    <a:cubicBezTo>
                      <a:pt x="76" y="111"/>
                      <a:pt x="77" y="112"/>
                      <a:pt x="77" y="112"/>
                    </a:cubicBezTo>
                    <a:cubicBezTo>
                      <a:pt x="77" y="118"/>
                      <a:pt x="77" y="123"/>
                      <a:pt x="77" y="129"/>
                    </a:cubicBezTo>
                    <a:cubicBezTo>
                      <a:pt x="77" y="129"/>
                      <a:pt x="76" y="130"/>
                      <a:pt x="76" y="130"/>
                    </a:cubicBezTo>
                    <a:cubicBezTo>
                      <a:pt x="73" y="131"/>
                      <a:pt x="71" y="136"/>
                      <a:pt x="67" y="136"/>
                    </a:cubicBezTo>
                    <a:cubicBezTo>
                      <a:pt x="65" y="136"/>
                      <a:pt x="64" y="137"/>
                      <a:pt x="63" y="138"/>
                    </a:cubicBezTo>
                    <a:cubicBezTo>
                      <a:pt x="58" y="145"/>
                      <a:pt x="50" y="145"/>
                      <a:pt x="45" y="138"/>
                    </a:cubicBezTo>
                    <a:cubicBezTo>
                      <a:pt x="45" y="138"/>
                      <a:pt x="44" y="137"/>
                      <a:pt x="44" y="137"/>
                    </a:cubicBezTo>
                    <a:cubicBezTo>
                      <a:pt x="40" y="137"/>
                      <a:pt x="38" y="134"/>
                      <a:pt x="35" y="133"/>
                    </a:cubicBezTo>
                    <a:cubicBezTo>
                      <a:pt x="33" y="131"/>
                      <a:pt x="31" y="130"/>
                      <a:pt x="31" y="127"/>
                    </a:cubicBezTo>
                    <a:cubicBezTo>
                      <a:pt x="31" y="125"/>
                      <a:pt x="31" y="123"/>
                      <a:pt x="31" y="120"/>
                    </a:cubicBezTo>
                    <a:cubicBezTo>
                      <a:pt x="31" y="120"/>
                      <a:pt x="31" y="120"/>
                      <a:pt x="31" y="120"/>
                    </a:cubicBezTo>
                    <a:close/>
                    <a:moveTo>
                      <a:pt x="54" y="108"/>
                    </a:moveTo>
                    <a:cubicBezTo>
                      <a:pt x="54" y="108"/>
                      <a:pt x="54" y="108"/>
                      <a:pt x="54" y="108"/>
                    </a:cubicBezTo>
                    <a:cubicBezTo>
                      <a:pt x="57" y="108"/>
                      <a:pt x="60" y="108"/>
                      <a:pt x="63" y="108"/>
                    </a:cubicBezTo>
                    <a:cubicBezTo>
                      <a:pt x="66" y="109"/>
                      <a:pt x="67" y="108"/>
                      <a:pt x="68" y="105"/>
                    </a:cubicBezTo>
                    <a:cubicBezTo>
                      <a:pt x="71" y="95"/>
                      <a:pt x="76" y="87"/>
                      <a:pt x="83" y="79"/>
                    </a:cubicBezTo>
                    <a:cubicBezTo>
                      <a:pt x="98" y="63"/>
                      <a:pt x="99" y="43"/>
                      <a:pt x="86" y="26"/>
                    </a:cubicBezTo>
                    <a:cubicBezTo>
                      <a:pt x="76" y="12"/>
                      <a:pt x="59" y="6"/>
                      <a:pt x="43" y="11"/>
                    </a:cubicBezTo>
                    <a:cubicBezTo>
                      <a:pt x="18" y="19"/>
                      <a:pt x="0" y="53"/>
                      <a:pt x="25" y="79"/>
                    </a:cubicBezTo>
                    <a:cubicBezTo>
                      <a:pt x="32" y="87"/>
                      <a:pt x="38" y="95"/>
                      <a:pt x="41" y="106"/>
                    </a:cubicBezTo>
                    <a:cubicBezTo>
                      <a:pt x="41" y="108"/>
                      <a:pt x="42" y="109"/>
                      <a:pt x="44" y="108"/>
                    </a:cubicBezTo>
                    <a:cubicBezTo>
                      <a:pt x="48" y="108"/>
                      <a:pt x="51" y="108"/>
                      <a:pt x="54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Freeform 18"/>
              <p:cNvSpPr>
                <a:spLocks/>
              </p:cNvSpPr>
              <p:nvPr/>
            </p:nvSpPr>
            <p:spPr bwMode="auto">
              <a:xfrm>
                <a:off x="1767" y="2518"/>
                <a:ext cx="24" cy="6"/>
              </a:xfrm>
              <a:custGeom>
                <a:avLst/>
                <a:gdLst>
                  <a:gd name="T0" fmla="*/ 9 w 19"/>
                  <a:gd name="T1" fmla="*/ 5 h 5"/>
                  <a:gd name="T2" fmla="*/ 3 w 19"/>
                  <a:gd name="T3" fmla="*/ 5 h 5"/>
                  <a:gd name="T4" fmla="*/ 0 w 19"/>
                  <a:gd name="T5" fmla="*/ 2 h 5"/>
                  <a:gd name="T6" fmla="*/ 3 w 19"/>
                  <a:gd name="T7" fmla="*/ 0 h 5"/>
                  <a:gd name="T8" fmla="*/ 16 w 19"/>
                  <a:gd name="T9" fmla="*/ 0 h 5"/>
                  <a:gd name="T10" fmla="*/ 19 w 19"/>
                  <a:gd name="T11" fmla="*/ 2 h 5"/>
                  <a:gd name="T12" fmla="*/ 16 w 19"/>
                  <a:gd name="T13" fmla="*/ 5 h 5"/>
                  <a:gd name="T14" fmla="*/ 9 w 1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9" y="5"/>
                    </a:moveTo>
                    <a:cubicBezTo>
                      <a:pt x="7" y="5"/>
                      <a:pt x="5" y="5"/>
                      <a:pt x="3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7" y="0"/>
                      <a:pt x="12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14" y="5"/>
                      <a:pt x="11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Freeform 19"/>
              <p:cNvSpPr>
                <a:spLocks/>
              </p:cNvSpPr>
              <p:nvPr/>
            </p:nvSpPr>
            <p:spPr bwMode="auto">
              <a:xfrm>
                <a:off x="1599" y="2518"/>
                <a:ext cx="24" cy="6"/>
              </a:xfrm>
              <a:custGeom>
                <a:avLst/>
                <a:gdLst>
                  <a:gd name="T0" fmla="*/ 9 w 19"/>
                  <a:gd name="T1" fmla="*/ 5 h 5"/>
                  <a:gd name="T2" fmla="*/ 2 w 19"/>
                  <a:gd name="T3" fmla="*/ 5 h 5"/>
                  <a:gd name="T4" fmla="*/ 0 w 19"/>
                  <a:gd name="T5" fmla="*/ 2 h 5"/>
                  <a:gd name="T6" fmla="*/ 2 w 19"/>
                  <a:gd name="T7" fmla="*/ 0 h 5"/>
                  <a:gd name="T8" fmla="*/ 16 w 19"/>
                  <a:gd name="T9" fmla="*/ 0 h 5"/>
                  <a:gd name="T10" fmla="*/ 19 w 19"/>
                  <a:gd name="T11" fmla="*/ 2 h 5"/>
                  <a:gd name="T12" fmla="*/ 16 w 19"/>
                  <a:gd name="T13" fmla="*/ 5 h 5"/>
                  <a:gd name="T14" fmla="*/ 9 w 1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9" y="5"/>
                    </a:moveTo>
                    <a:cubicBezTo>
                      <a:pt x="7" y="5"/>
                      <a:pt x="5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7" y="0"/>
                      <a:pt x="12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14" y="5"/>
                      <a:pt x="12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Freeform 20"/>
              <p:cNvSpPr>
                <a:spLocks/>
              </p:cNvSpPr>
              <p:nvPr/>
            </p:nvSpPr>
            <p:spPr bwMode="auto">
              <a:xfrm>
                <a:off x="1762" y="2480"/>
                <a:ext cx="23" cy="13"/>
              </a:xfrm>
              <a:custGeom>
                <a:avLst/>
                <a:gdLst>
                  <a:gd name="T0" fmla="*/ 2 w 18"/>
                  <a:gd name="T1" fmla="*/ 10 h 10"/>
                  <a:gd name="T2" fmla="*/ 0 w 18"/>
                  <a:gd name="T3" fmla="*/ 8 h 10"/>
                  <a:gd name="T4" fmla="*/ 1 w 18"/>
                  <a:gd name="T5" fmla="*/ 6 h 10"/>
                  <a:gd name="T6" fmla="*/ 15 w 18"/>
                  <a:gd name="T7" fmla="*/ 1 h 10"/>
                  <a:gd name="T8" fmla="*/ 18 w 18"/>
                  <a:gd name="T9" fmla="*/ 2 h 10"/>
                  <a:gd name="T10" fmla="*/ 17 w 18"/>
                  <a:gd name="T11" fmla="*/ 5 h 10"/>
                  <a:gd name="T12" fmla="*/ 2 w 18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2" y="10"/>
                    </a:moveTo>
                    <a:cubicBezTo>
                      <a:pt x="2" y="10"/>
                      <a:pt x="0" y="9"/>
                      <a:pt x="0" y="8"/>
                    </a:cubicBezTo>
                    <a:cubicBezTo>
                      <a:pt x="0" y="8"/>
                      <a:pt x="1" y="6"/>
                      <a:pt x="1" y="6"/>
                    </a:cubicBezTo>
                    <a:cubicBezTo>
                      <a:pt x="6" y="4"/>
                      <a:pt x="11" y="2"/>
                      <a:pt x="15" y="1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3"/>
                      <a:pt x="18" y="4"/>
                      <a:pt x="17" y="5"/>
                    </a:cubicBezTo>
                    <a:cubicBezTo>
                      <a:pt x="13" y="7"/>
                      <a:pt x="8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" name="Freeform 21"/>
              <p:cNvSpPr>
                <a:spLocks/>
              </p:cNvSpPr>
              <p:nvPr/>
            </p:nvSpPr>
            <p:spPr bwMode="auto">
              <a:xfrm>
                <a:off x="1604" y="2548"/>
                <a:ext cx="24" cy="14"/>
              </a:xfrm>
              <a:custGeom>
                <a:avLst/>
                <a:gdLst>
                  <a:gd name="T0" fmla="*/ 1 w 19"/>
                  <a:gd name="T1" fmla="*/ 11 h 11"/>
                  <a:gd name="T2" fmla="*/ 0 w 19"/>
                  <a:gd name="T3" fmla="*/ 8 h 11"/>
                  <a:gd name="T4" fmla="*/ 2 w 19"/>
                  <a:gd name="T5" fmla="*/ 6 h 11"/>
                  <a:gd name="T6" fmla="*/ 16 w 19"/>
                  <a:gd name="T7" fmla="*/ 0 h 11"/>
                  <a:gd name="T8" fmla="*/ 18 w 19"/>
                  <a:gd name="T9" fmla="*/ 2 h 11"/>
                  <a:gd name="T10" fmla="*/ 18 w 19"/>
                  <a:gd name="T11" fmla="*/ 4 h 11"/>
                  <a:gd name="T12" fmla="*/ 1 w 1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" y="11"/>
                    </a:move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6" y="4"/>
                      <a:pt x="11" y="2"/>
                      <a:pt x="16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9" y="2"/>
                      <a:pt x="18" y="4"/>
                      <a:pt x="18" y="4"/>
                    </a:cubicBezTo>
                    <a:cubicBezTo>
                      <a:pt x="13" y="7"/>
                      <a:pt x="8" y="8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" name="Freeform 22"/>
              <p:cNvSpPr>
                <a:spLocks/>
              </p:cNvSpPr>
              <p:nvPr/>
            </p:nvSpPr>
            <p:spPr bwMode="auto">
              <a:xfrm>
                <a:off x="1762" y="2548"/>
                <a:ext cx="23" cy="13"/>
              </a:xfrm>
              <a:custGeom>
                <a:avLst/>
                <a:gdLst>
                  <a:gd name="T0" fmla="*/ 2 w 18"/>
                  <a:gd name="T1" fmla="*/ 0 h 10"/>
                  <a:gd name="T2" fmla="*/ 5 w 18"/>
                  <a:gd name="T3" fmla="*/ 1 h 10"/>
                  <a:gd name="T4" fmla="*/ 16 w 18"/>
                  <a:gd name="T5" fmla="*/ 5 h 10"/>
                  <a:gd name="T6" fmla="*/ 18 w 18"/>
                  <a:gd name="T7" fmla="*/ 8 h 10"/>
                  <a:gd name="T8" fmla="*/ 15 w 18"/>
                  <a:gd name="T9" fmla="*/ 10 h 10"/>
                  <a:gd name="T10" fmla="*/ 2 w 18"/>
                  <a:gd name="T11" fmla="*/ 5 h 10"/>
                  <a:gd name="T12" fmla="*/ 0 w 18"/>
                  <a:gd name="T13" fmla="*/ 2 h 10"/>
                  <a:gd name="T14" fmla="*/ 2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2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8" y="2"/>
                      <a:pt x="12" y="4"/>
                      <a:pt x="16" y="5"/>
                    </a:cubicBezTo>
                    <a:cubicBezTo>
                      <a:pt x="17" y="6"/>
                      <a:pt x="18" y="7"/>
                      <a:pt x="18" y="8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8"/>
                      <a:pt x="6" y="7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Freeform 23"/>
              <p:cNvSpPr>
                <a:spLocks/>
              </p:cNvSpPr>
              <p:nvPr/>
            </p:nvSpPr>
            <p:spPr bwMode="auto">
              <a:xfrm>
                <a:off x="1604" y="2480"/>
                <a:ext cx="24" cy="13"/>
              </a:xfrm>
              <a:custGeom>
                <a:avLst/>
                <a:gdLst>
                  <a:gd name="T0" fmla="*/ 1 w 19"/>
                  <a:gd name="T1" fmla="*/ 0 h 10"/>
                  <a:gd name="T2" fmla="*/ 18 w 19"/>
                  <a:gd name="T3" fmla="*/ 6 h 10"/>
                  <a:gd name="T4" fmla="*/ 18 w 19"/>
                  <a:gd name="T5" fmla="*/ 9 h 10"/>
                  <a:gd name="T6" fmla="*/ 16 w 19"/>
                  <a:gd name="T7" fmla="*/ 10 h 10"/>
                  <a:gd name="T8" fmla="*/ 2 w 19"/>
                  <a:gd name="T9" fmla="*/ 5 h 10"/>
                  <a:gd name="T10" fmla="*/ 0 w 19"/>
                  <a:gd name="T11" fmla="*/ 2 h 10"/>
                  <a:gd name="T12" fmla="*/ 1 w 1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cubicBezTo>
                      <a:pt x="8" y="2"/>
                      <a:pt x="13" y="4"/>
                      <a:pt x="18" y="6"/>
                    </a:cubicBezTo>
                    <a:cubicBezTo>
                      <a:pt x="18" y="6"/>
                      <a:pt x="19" y="8"/>
                      <a:pt x="18" y="9"/>
                    </a:cubicBezTo>
                    <a:cubicBezTo>
                      <a:pt x="18" y="9"/>
                      <a:pt x="16" y="10"/>
                      <a:pt x="16" y="10"/>
                    </a:cubicBezTo>
                    <a:cubicBezTo>
                      <a:pt x="11" y="8"/>
                      <a:pt x="6" y="7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Freeform 24"/>
              <p:cNvSpPr>
                <a:spLocks/>
              </p:cNvSpPr>
              <p:nvPr/>
            </p:nvSpPr>
            <p:spPr bwMode="auto">
              <a:xfrm>
                <a:off x="1675" y="2538"/>
                <a:ext cx="40" cy="48"/>
              </a:xfrm>
              <a:custGeom>
                <a:avLst/>
                <a:gdLst>
                  <a:gd name="T0" fmla="*/ 14 w 32"/>
                  <a:gd name="T1" fmla="*/ 26 h 38"/>
                  <a:gd name="T2" fmla="*/ 7 w 32"/>
                  <a:gd name="T3" fmla="*/ 11 h 38"/>
                  <a:gd name="T4" fmla="*/ 0 w 32"/>
                  <a:gd name="T5" fmla="*/ 4 h 38"/>
                  <a:gd name="T6" fmla="*/ 0 w 32"/>
                  <a:gd name="T7" fmla="*/ 0 h 38"/>
                  <a:gd name="T8" fmla="*/ 4 w 32"/>
                  <a:gd name="T9" fmla="*/ 1 h 38"/>
                  <a:gd name="T10" fmla="*/ 13 w 32"/>
                  <a:gd name="T11" fmla="*/ 11 h 38"/>
                  <a:gd name="T12" fmla="*/ 18 w 32"/>
                  <a:gd name="T13" fmla="*/ 11 h 38"/>
                  <a:gd name="T14" fmla="*/ 28 w 32"/>
                  <a:gd name="T15" fmla="*/ 1 h 38"/>
                  <a:gd name="T16" fmla="*/ 32 w 32"/>
                  <a:gd name="T17" fmla="*/ 0 h 38"/>
                  <a:gd name="T18" fmla="*/ 31 w 32"/>
                  <a:gd name="T19" fmla="*/ 4 h 38"/>
                  <a:gd name="T20" fmla="*/ 20 w 32"/>
                  <a:gd name="T21" fmla="*/ 15 h 38"/>
                  <a:gd name="T22" fmla="*/ 19 w 32"/>
                  <a:gd name="T23" fmla="*/ 19 h 38"/>
                  <a:gd name="T24" fmla="*/ 19 w 32"/>
                  <a:gd name="T25" fmla="*/ 35 h 38"/>
                  <a:gd name="T26" fmla="*/ 16 w 32"/>
                  <a:gd name="T27" fmla="*/ 38 h 38"/>
                  <a:gd name="T28" fmla="*/ 14 w 32"/>
                  <a:gd name="T29" fmla="*/ 35 h 38"/>
                  <a:gd name="T30" fmla="*/ 14 w 32"/>
                  <a:gd name="T31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8">
                    <a:moveTo>
                      <a:pt x="14" y="26"/>
                    </a:moveTo>
                    <a:cubicBezTo>
                      <a:pt x="14" y="18"/>
                      <a:pt x="12" y="15"/>
                      <a:pt x="7" y="11"/>
                    </a:cubicBezTo>
                    <a:cubicBezTo>
                      <a:pt x="5" y="9"/>
                      <a:pt x="2" y="7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7" y="4"/>
                      <a:pt x="10" y="7"/>
                      <a:pt x="13" y="11"/>
                    </a:cubicBezTo>
                    <a:cubicBezTo>
                      <a:pt x="15" y="12"/>
                      <a:pt x="16" y="12"/>
                      <a:pt x="18" y="11"/>
                    </a:cubicBezTo>
                    <a:cubicBezTo>
                      <a:pt x="21" y="7"/>
                      <a:pt x="24" y="4"/>
                      <a:pt x="28" y="1"/>
                    </a:cubicBezTo>
                    <a:cubicBezTo>
                      <a:pt x="29" y="0"/>
                      <a:pt x="30" y="1"/>
                      <a:pt x="32" y="0"/>
                    </a:cubicBezTo>
                    <a:cubicBezTo>
                      <a:pt x="32" y="2"/>
                      <a:pt x="32" y="4"/>
                      <a:pt x="31" y="4"/>
                    </a:cubicBezTo>
                    <a:cubicBezTo>
                      <a:pt x="27" y="8"/>
                      <a:pt x="24" y="11"/>
                      <a:pt x="20" y="15"/>
                    </a:cubicBezTo>
                    <a:cubicBezTo>
                      <a:pt x="19" y="16"/>
                      <a:pt x="19" y="18"/>
                      <a:pt x="19" y="19"/>
                    </a:cubicBezTo>
                    <a:cubicBezTo>
                      <a:pt x="18" y="24"/>
                      <a:pt x="19" y="29"/>
                      <a:pt x="19" y="35"/>
                    </a:cubicBezTo>
                    <a:cubicBezTo>
                      <a:pt x="19" y="36"/>
                      <a:pt x="18" y="38"/>
                      <a:pt x="16" y="38"/>
                    </a:cubicBezTo>
                    <a:cubicBezTo>
                      <a:pt x="14" y="38"/>
                      <a:pt x="14" y="36"/>
                      <a:pt x="14" y="35"/>
                    </a:cubicBezTo>
                    <a:cubicBezTo>
                      <a:pt x="13" y="32"/>
                      <a:pt x="14" y="30"/>
                      <a:pt x="1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Freeform 25"/>
              <p:cNvSpPr>
                <a:spLocks noEditPoints="1"/>
              </p:cNvSpPr>
              <p:nvPr/>
            </p:nvSpPr>
            <p:spPr bwMode="auto">
              <a:xfrm>
                <a:off x="1539" y="2725"/>
                <a:ext cx="156" cy="7"/>
              </a:xfrm>
              <a:custGeom>
                <a:avLst/>
                <a:gdLst>
                  <a:gd name="T0" fmla="*/ 156 w 156"/>
                  <a:gd name="T1" fmla="*/ 7 h 7"/>
                  <a:gd name="T2" fmla="*/ 0 w 156"/>
                  <a:gd name="T3" fmla="*/ 7 h 7"/>
                  <a:gd name="T4" fmla="*/ 0 w 156"/>
                  <a:gd name="T5" fmla="*/ 0 h 7"/>
                  <a:gd name="T6" fmla="*/ 156 w 156"/>
                  <a:gd name="T7" fmla="*/ 0 h 7"/>
                  <a:gd name="T8" fmla="*/ 156 w 156"/>
                  <a:gd name="T9" fmla="*/ 7 h 7"/>
                  <a:gd name="T10" fmla="*/ 1 w 156"/>
                  <a:gd name="T11" fmla="*/ 6 h 7"/>
                  <a:gd name="T12" fmla="*/ 155 w 156"/>
                  <a:gd name="T13" fmla="*/ 6 h 7"/>
                  <a:gd name="T14" fmla="*/ 155 w 156"/>
                  <a:gd name="T15" fmla="*/ 1 h 7"/>
                  <a:gd name="T16" fmla="*/ 1 w 156"/>
                  <a:gd name="T17" fmla="*/ 1 h 7"/>
                  <a:gd name="T18" fmla="*/ 1 w 156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7">
                    <a:moveTo>
                      <a:pt x="15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7"/>
                    </a:lnTo>
                    <a:close/>
                    <a:moveTo>
                      <a:pt x="1" y="6"/>
                    </a:moveTo>
                    <a:lnTo>
                      <a:pt x="155" y="6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Freeform 26"/>
              <p:cNvSpPr>
                <a:spLocks noEditPoints="1"/>
              </p:cNvSpPr>
              <p:nvPr/>
            </p:nvSpPr>
            <p:spPr bwMode="auto">
              <a:xfrm>
                <a:off x="1539" y="2735"/>
                <a:ext cx="156" cy="9"/>
              </a:xfrm>
              <a:custGeom>
                <a:avLst/>
                <a:gdLst>
                  <a:gd name="T0" fmla="*/ 156 w 156"/>
                  <a:gd name="T1" fmla="*/ 9 h 9"/>
                  <a:gd name="T2" fmla="*/ 0 w 156"/>
                  <a:gd name="T3" fmla="*/ 9 h 9"/>
                  <a:gd name="T4" fmla="*/ 0 w 156"/>
                  <a:gd name="T5" fmla="*/ 0 h 9"/>
                  <a:gd name="T6" fmla="*/ 156 w 156"/>
                  <a:gd name="T7" fmla="*/ 0 h 9"/>
                  <a:gd name="T8" fmla="*/ 156 w 156"/>
                  <a:gd name="T9" fmla="*/ 9 h 9"/>
                  <a:gd name="T10" fmla="*/ 1 w 156"/>
                  <a:gd name="T11" fmla="*/ 7 h 9"/>
                  <a:gd name="T12" fmla="*/ 155 w 156"/>
                  <a:gd name="T13" fmla="*/ 7 h 9"/>
                  <a:gd name="T14" fmla="*/ 155 w 156"/>
                  <a:gd name="T15" fmla="*/ 1 h 9"/>
                  <a:gd name="T16" fmla="*/ 1 w 156"/>
                  <a:gd name="T17" fmla="*/ 1 h 9"/>
                  <a:gd name="T18" fmla="*/ 1 w 15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9">
                    <a:moveTo>
                      <a:pt x="156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9"/>
                    </a:lnTo>
                    <a:close/>
                    <a:moveTo>
                      <a:pt x="1" y="7"/>
                    </a:moveTo>
                    <a:lnTo>
                      <a:pt x="155" y="7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Freeform 27"/>
              <p:cNvSpPr>
                <a:spLocks noEditPoints="1"/>
              </p:cNvSpPr>
              <p:nvPr/>
            </p:nvSpPr>
            <p:spPr bwMode="auto">
              <a:xfrm>
                <a:off x="1539" y="2746"/>
                <a:ext cx="156" cy="8"/>
              </a:xfrm>
              <a:custGeom>
                <a:avLst/>
                <a:gdLst>
                  <a:gd name="T0" fmla="*/ 156 w 156"/>
                  <a:gd name="T1" fmla="*/ 8 h 8"/>
                  <a:gd name="T2" fmla="*/ 0 w 156"/>
                  <a:gd name="T3" fmla="*/ 8 h 8"/>
                  <a:gd name="T4" fmla="*/ 0 w 156"/>
                  <a:gd name="T5" fmla="*/ 0 h 8"/>
                  <a:gd name="T6" fmla="*/ 156 w 156"/>
                  <a:gd name="T7" fmla="*/ 0 h 8"/>
                  <a:gd name="T8" fmla="*/ 156 w 156"/>
                  <a:gd name="T9" fmla="*/ 8 h 8"/>
                  <a:gd name="T10" fmla="*/ 1 w 156"/>
                  <a:gd name="T11" fmla="*/ 6 h 8"/>
                  <a:gd name="T12" fmla="*/ 155 w 156"/>
                  <a:gd name="T13" fmla="*/ 6 h 8"/>
                  <a:gd name="T14" fmla="*/ 155 w 156"/>
                  <a:gd name="T15" fmla="*/ 1 h 8"/>
                  <a:gd name="T16" fmla="*/ 1 w 156"/>
                  <a:gd name="T17" fmla="*/ 1 h 8"/>
                  <a:gd name="T18" fmla="*/ 1 w 156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">
                    <a:moveTo>
                      <a:pt x="15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8"/>
                    </a:lnTo>
                    <a:close/>
                    <a:moveTo>
                      <a:pt x="1" y="6"/>
                    </a:moveTo>
                    <a:lnTo>
                      <a:pt x="155" y="6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" name="Freeform 28"/>
              <p:cNvSpPr>
                <a:spLocks noEditPoints="1"/>
              </p:cNvSpPr>
              <p:nvPr/>
            </p:nvSpPr>
            <p:spPr bwMode="auto">
              <a:xfrm>
                <a:off x="1539" y="2756"/>
                <a:ext cx="156" cy="9"/>
              </a:xfrm>
              <a:custGeom>
                <a:avLst/>
                <a:gdLst>
                  <a:gd name="T0" fmla="*/ 156 w 156"/>
                  <a:gd name="T1" fmla="*/ 9 h 9"/>
                  <a:gd name="T2" fmla="*/ 0 w 156"/>
                  <a:gd name="T3" fmla="*/ 9 h 9"/>
                  <a:gd name="T4" fmla="*/ 0 w 156"/>
                  <a:gd name="T5" fmla="*/ 0 h 9"/>
                  <a:gd name="T6" fmla="*/ 156 w 156"/>
                  <a:gd name="T7" fmla="*/ 0 h 9"/>
                  <a:gd name="T8" fmla="*/ 156 w 156"/>
                  <a:gd name="T9" fmla="*/ 9 h 9"/>
                  <a:gd name="T10" fmla="*/ 1 w 156"/>
                  <a:gd name="T11" fmla="*/ 8 h 9"/>
                  <a:gd name="T12" fmla="*/ 155 w 156"/>
                  <a:gd name="T13" fmla="*/ 8 h 9"/>
                  <a:gd name="T14" fmla="*/ 155 w 156"/>
                  <a:gd name="T15" fmla="*/ 1 h 9"/>
                  <a:gd name="T16" fmla="*/ 1 w 156"/>
                  <a:gd name="T17" fmla="*/ 1 h 9"/>
                  <a:gd name="T18" fmla="*/ 1 w 156"/>
                  <a:gd name="T1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9">
                    <a:moveTo>
                      <a:pt x="156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9"/>
                    </a:lnTo>
                    <a:close/>
                    <a:moveTo>
                      <a:pt x="1" y="8"/>
                    </a:moveTo>
                    <a:lnTo>
                      <a:pt x="155" y="8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" name="Freeform 29"/>
              <p:cNvSpPr>
                <a:spLocks noEditPoints="1"/>
              </p:cNvSpPr>
              <p:nvPr/>
            </p:nvSpPr>
            <p:spPr bwMode="auto">
              <a:xfrm>
                <a:off x="1539" y="2767"/>
                <a:ext cx="156" cy="8"/>
              </a:xfrm>
              <a:custGeom>
                <a:avLst/>
                <a:gdLst>
                  <a:gd name="T0" fmla="*/ 156 w 156"/>
                  <a:gd name="T1" fmla="*/ 8 h 8"/>
                  <a:gd name="T2" fmla="*/ 0 w 156"/>
                  <a:gd name="T3" fmla="*/ 8 h 8"/>
                  <a:gd name="T4" fmla="*/ 0 w 156"/>
                  <a:gd name="T5" fmla="*/ 0 h 8"/>
                  <a:gd name="T6" fmla="*/ 156 w 156"/>
                  <a:gd name="T7" fmla="*/ 0 h 8"/>
                  <a:gd name="T8" fmla="*/ 156 w 156"/>
                  <a:gd name="T9" fmla="*/ 8 h 8"/>
                  <a:gd name="T10" fmla="*/ 1 w 156"/>
                  <a:gd name="T11" fmla="*/ 7 h 8"/>
                  <a:gd name="T12" fmla="*/ 155 w 156"/>
                  <a:gd name="T13" fmla="*/ 7 h 8"/>
                  <a:gd name="T14" fmla="*/ 155 w 156"/>
                  <a:gd name="T15" fmla="*/ 2 h 8"/>
                  <a:gd name="T16" fmla="*/ 1 w 156"/>
                  <a:gd name="T17" fmla="*/ 2 h 8"/>
                  <a:gd name="T18" fmla="*/ 1 w 156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">
                    <a:moveTo>
                      <a:pt x="15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8"/>
                    </a:lnTo>
                    <a:close/>
                    <a:moveTo>
                      <a:pt x="1" y="7"/>
                    </a:moveTo>
                    <a:lnTo>
                      <a:pt x="155" y="7"/>
                    </a:lnTo>
                    <a:lnTo>
                      <a:pt x="155" y="2"/>
                    </a:lnTo>
                    <a:lnTo>
                      <a:pt x="1" y="2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Freeform 30"/>
              <p:cNvSpPr>
                <a:spLocks noEditPoints="1"/>
              </p:cNvSpPr>
              <p:nvPr/>
            </p:nvSpPr>
            <p:spPr bwMode="auto">
              <a:xfrm>
                <a:off x="1700" y="2725"/>
                <a:ext cx="157" cy="7"/>
              </a:xfrm>
              <a:custGeom>
                <a:avLst/>
                <a:gdLst>
                  <a:gd name="T0" fmla="*/ 157 w 157"/>
                  <a:gd name="T1" fmla="*/ 7 h 7"/>
                  <a:gd name="T2" fmla="*/ 0 w 157"/>
                  <a:gd name="T3" fmla="*/ 7 h 7"/>
                  <a:gd name="T4" fmla="*/ 0 w 157"/>
                  <a:gd name="T5" fmla="*/ 0 h 7"/>
                  <a:gd name="T6" fmla="*/ 157 w 157"/>
                  <a:gd name="T7" fmla="*/ 0 h 7"/>
                  <a:gd name="T8" fmla="*/ 157 w 157"/>
                  <a:gd name="T9" fmla="*/ 7 h 7"/>
                  <a:gd name="T10" fmla="*/ 1 w 157"/>
                  <a:gd name="T11" fmla="*/ 6 h 7"/>
                  <a:gd name="T12" fmla="*/ 155 w 157"/>
                  <a:gd name="T13" fmla="*/ 6 h 7"/>
                  <a:gd name="T14" fmla="*/ 155 w 157"/>
                  <a:gd name="T15" fmla="*/ 1 h 7"/>
                  <a:gd name="T16" fmla="*/ 1 w 157"/>
                  <a:gd name="T17" fmla="*/ 1 h 7"/>
                  <a:gd name="T18" fmla="*/ 1 w 157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7">
                    <a:moveTo>
                      <a:pt x="15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"/>
                    </a:lnTo>
                    <a:close/>
                    <a:moveTo>
                      <a:pt x="1" y="6"/>
                    </a:moveTo>
                    <a:lnTo>
                      <a:pt x="155" y="6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Freeform 31"/>
              <p:cNvSpPr>
                <a:spLocks noEditPoints="1"/>
              </p:cNvSpPr>
              <p:nvPr/>
            </p:nvSpPr>
            <p:spPr bwMode="auto">
              <a:xfrm>
                <a:off x="1700" y="2735"/>
                <a:ext cx="157" cy="9"/>
              </a:xfrm>
              <a:custGeom>
                <a:avLst/>
                <a:gdLst>
                  <a:gd name="T0" fmla="*/ 157 w 157"/>
                  <a:gd name="T1" fmla="*/ 9 h 9"/>
                  <a:gd name="T2" fmla="*/ 0 w 157"/>
                  <a:gd name="T3" fmla="*/ 9 h 9"/>
                  <a:gd name="T4" fmla="*/ 0 w 157"/>
                  <a:gd name="T5" fmla="*/ 0 h 9"/>
                  <a:gd name="T6" fmla="*/ 157 w 157"/>
                  <a:gd name="T7" fmla="*/ 0 h 9"/>
                  <a:gd name="T8" fmla="*/ 157 w 157"/>
                  <a:gd name="T9" fmla="*/ 9 h 9"/>
                  <a:gd name="T10" fmla="*/ 1 w 157"/>
                  <a:gd name="T11" fmla="*/ 7 h 9"/>
                  <a:gd name="T12" fmla="*/ 155 w 157"/>
                  <a:gd name="T13" fmla="*/ 7 h 9"/>
                  <a:gd name="T14" fmla="*/ 155 w 157"/>
                  <a:gd name="T15" fmla="*/ 1 h 9"/>
                  <a:gd name="T16" fmla="*/ 1 w 157"/>
                  <a:gd name="T17" fmla="*/ 1 h 9"/>
                  <a:gd name="T18" fmla="*/ 1 w 157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9">
                    <a:moveTo>
                      <a:pt x="157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9"/>
                    </a:lnTo>
                    <a:close/>
                    <a:moveTo>
                      <a:pt x="1" y="7"/>
                    </a:moveTo>
                    <a:lnTo>
                      <a:pt x="155" y="7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Freeform 32"/>
              <p:cNvSpPr>
                <a:spLocks noEditPoints="1"/>
              </p:cNvSpPr>
              <p:nvPr/>
            </p:nvSpPr>
            <p:spPr bwMode="auto">
              <a:xfrm>
                <a:off x="1700" y="2746"/>
                <a:ext cx="157" cy="8"/>
              </a:xfrm>
              <a:custGeom>
                <a:avLst/>
                <a:gdLst>
                  <a:gd name="T0" fmla="*/ 157 w 157"/>
                  <a:gd name="T1" fmla="*/ 8 h 8"/>
                  <a:gd name="T2" fmla="*/ 0 w 157"/>
                  <a:gd name="T3" fmla="*/ 8 h 8"/>
                  <a:gd name="T4" fmla="*/ 0 w 157"/>
                  <a:gd name="T5" fmla="*/ 0 h 8"/>
                  <a:gd name="T6" fmla="*/ 157 w 157"/>
                  <a:gd name="T7" fmla="*/ 0 h 8"/>
                  <a:gd name="T8" fmla="*/ 157 w 157"/>
                  <a:gd name="T9" fmla="*/ 8 h 8"/>
                  <a:gd name="T10" fmla="*/ 1 w 157"/>
                  <a:gd name="T11" fmla="*/ 6 h 8"/>
                  <a:gd name="T12" fmla="*/ 155 w 157"/>
                  <a:gd name="T13" fmla="*/ 6 h 8"/>
                  <a:gd name="T14" fmla="*/ 155 w 157"/>
                  <a:gd name="T15" fmla="*/ 1 h 8"/>
                  <a:gd name="T16" fmla="*/ 1 w 157"/>
                  <a:gd name="T17" fmla="*/ 1 h 8"/>
                  <a:gd name="T18" fmla="*/ 1 w 157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">
                    <a:moveTo>
                      <a:pt x="157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8"/>
                    </a:lnTo>
                    <a:close/>
                    <a:moveTo>
                      <a:pt x="1" y="6"/>
                    </a:moveTo>
                    <a:lnTo>
                      <a:pt x="155" y="6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Freeform 33"/>
              <p:cNvSpPr>
                <a:spLocks noEditPoints="1"/>
              </p:cNvSpPr>
              <p:nvPr/>
            </p:nvSpPr>
            <p:spPr bwMode="auto">
              <a:xfrm>
                <a:off x="1700" y="2756"/>
                <a:ext cx="157" cy="9"/>
              </a:xfrm>
              <a:custGeom>
                <a:avLst/>
                <a:gdLst>
                  <a:gd name="T0" fmla="*/ 157 w 157"/>
                  <a:gd name="T1" fmla="*/ 9 h 9"/>
                  <a:gd name="T2" fmla="*/ 0 w 157"/>
                  <a:gd name="T3" fmla="*/ 9 h 9"/>
                  <a:gd name="T4" fmla="*/ 0 w 157"/>
                  <a:gd name="T5" fmla="*/ 0 h 9"/>
                  <a:gd name="T6" fmla="*/ 157 w 157"/>
                  <a:gd name="T7" fmla="*/ 0 h 9"/>
                  <a:gd name="T8" fmla="*/ 157 w 157"/>
                  <a:gd name="T9" fmla="*/ 9 h 9"/>
                  <a:gd name="T10" fmla="*/ 1 w 157"/>
                  <a:gd name="T11" fmla="*/ 8 h 9"/>
                  <a:gd name="T12" fmla="*/ 155 w 157"/>
                  <a:gd name="T13" fmla="*/ 8 h 9"/>
                  <a:gd name="T14" fmla="*/ 155 w 157"/>
                  <a:gd name="T15" fmla="*/ 1 h 9"/>
                  <a:gd name="T16" fmla="*/ 1 w 157"/>
                  <a:gd name="T17" fmla="*/ 1 h 9"/>
                  <a:gd name="T18" fmla="*/ 1 w 157"/>
                  <a:gd name="T1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9">
                    <a:moveTo>
                      <a:pt x="157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9"/>
                    </a:lnTo>
                    <a:close/>
                    <a:moveTo>
                      <a:pt x="1" y="8"/>
                    </a:moveTo>
                    <a:lnTo>
                      <a:pt x="155" y="8"/>
                    </a:lnTo>
                    <a:lnTo>
                      <a:pt x="155" y="1"/>
                    </a:lnTo>
                    <a:lnTo>
                      <a:pt x="1" y="1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Freeform 34"/>
              <p:cNvSpPr>
                <a:spLocks noEditPoints="1"/>
              </p:cNvSpPr>
              <p:nvPr/>
            </p:nvSpPr>
            <p:spPr bwMode="auto">
              <a:xfrm>
                <a:off x="1700" y="2767"/>
                <a:ext cx="157" cy="8"/>
              </a:xfrm>
              <a:custGeom>
                <a:avLst/>
                <a:gdLst>
                  <a:gd name="T0" fmla="*/ 157 w 157"/>
                  <a:gd name="T1" fmla="*/ 8 h 8"/>
                  <a:gd name="T2" fmla="*/ 0 w 157"/>
                  <a:gd name="T3" fmla="*/ 8 h 8"/>
                  <a:gd name="T4" fmla="*/ 0 w 157"/>
                  <a:gd name="T5" fmla="*/ 0 h 8"/>
                  <a:gd name="T6" fmla="*/ 157 w 157"/>
                  <a:gd name="T7" fmla="*/ 0 h 8"/>
                  <a:gd name="T8" fmla="*/ 157 w 157"/>
                  <a:gd name="T9" fmla="*/ 8 h 8"/>
                  <a:gd name="T10" fmla="*/ 1 w 157"/>
                  <a:gd name="T11" fmla="*/ 7 h 8"/>
                  <a:gd name="T12" fmla="*/ 155 w 157"/>
                  <a:gd name="T13" fmla="*/ 7 h 8"/>
                  <a:gd name="T14" fmla="*/ 155 w 157"/>
                  <a:gd name="T15" fmla="*/ 2 h 8"/>
                  <a:gd name="T16" fmla="*/ 1 w 157"/>
                  <a:gd name="T17" fmla="*/ 2 h 8"/>
                  <a:gd name="T18" fmla="*/ 1 w 157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">
                    <a:moveTo>
                      <a:pt x="157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8"/>
                    </a:lnTo>
                    <a:close/>
                    <a:moveTo>
                      <a:pt x="1" y="7"/>
                    </a:moveTo>
                    <a:lnTo>
                      <a:pt x="155" y="7"/>
                    </a:lnTo>
                    <a:lnTo>
                      <a:pt x="155" y="2"/>
                    </a:lnTo>
                    <a:lnTo>
                      <a:pt x="1" y="2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Freeform 35"/>
              <p:cNvSpPr>
                <a:spLocks/>
              </p:cNvSpPr>
              <p:nvPr/>
            </p:nvSpPr>
            <p:spPr bwMode="auto">
              <a:xfrm>
                <a:off x="1537" y="2616"/>
                <a:ext cx="157" cy="106"/>
              </a:xfrm>
              <a:custGeom>
                <a:avLst/>
                <a:gdLst>
                  <a:gd name="T0" fmla="*/ 115 w 124"/>
                  <a:gd name="T1" fmla="*/ 21 h 84"/>
                  <a:gd name="T2" fmla="*/ 114 w 124"/>
                  <a:gd name="T3" fmla="*/ 19 h 84"/>
                  <a:gd name="T4" fmla="*/ 104 w 124"/>
                  <a:gd name="T5" fmla="*/ 14 h 84"/>
                  <a:gd name="T6" fmla="*/ 99 w 124"/>
                  <a:gd name="T7" fmla="*/ 8 h 84"/>
                  <a:gd name="T8" fmla="*/ 99 w 124"/>
                  <a:gd name="T9" fmla="*/ 0 h 84"/>
                  <a:gd name="T10" fmla="*/ 65 w 124"/>
                  <a:gd name="T11" fmla="*/ 0 h 84"/>
                  <a:gd name="T12" fmla="*/ 0 w 124"/>
                  <a:gd name="T13" fmla="*/ 84 h 84"/>
                  <a:gd name="T14" fmla="*/ 124 w 124"/>
                  <a:gd name="T15" fmla="*/ 84 h 84"/>
                  <a:gd name="T16" fmla="*/ 124 w 124"/>
                  <a:gd name="T17" fmla="*/ 26 h 84"/>
                  <a:gd name="T18" fmla="*/ 115 w 124"/>
                  <a:gd name="T19" fmla="*/ 2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4">
                    <a:moveTo>
                      <a:pt x="115" y="21"/>
                    </a:moveTo>
                    <a:cubicBezTo>
                      <a:pt x="115" y="20"/>
                      <a:pt x="114" y="19"/>
                      <a:pt x="114" y="19"/>
                    </a:cubicBezTo>
                    <a:cubicBezTo>
                      <a:pt x="110" y="19"/>
                      <a:pt x="107" y="17"/>
                      <a:pt x="104" y="14"/>
                    </a:cubicBezTo>
                    <a:cubicBezTo>
                      <a:pt x="101" y="12"/>
                      <a:pt x="99" y="11"/>
                      <a:pt x="99" y="8"/>
                    </a:cubicBezTo>
                    <a:cubicBezTo>
                      <a:pt x="99" y="5"/>
                      <a:pt x="99" y="3"/>
                      <a:pt x="9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6"/>
                      <a:pt x="118" y="24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Freeform 36"/>
              <p:cNvSpPr>
                <a:spLocks/>
              </p:cNvSpPr>
              <p:nvPr/>
            </p:nvSpPr>
            <p:spPr bwMode="auto">
              <a:xfrm>
                <a:off x="1700" y="2616"/>
                <a:ext cx="157" cy="106"/>
              </a:xfrm>
              <a:custGeom>
                <a:avLst/>
                <a:gdLst>
                  <a:gd name="T0" fmla="*/ 124 w 124"/>
                  <a:gd name="T1" fmla="*/ 84 h 84"/>
                  <a:gd name="T2" fmla="*/ 57 w 124"/>
                  <a:gd name="T3" fmla="*/ 0 h 84"/>
                  <a:gd name="T4" fmla="*/ 23 w 124"/>
                  <a:gd name="T5" fmla="*/ 0 h 84"/>
                  <a:gd name="T6" fmla="*/ 23 w 124"/>
                  <a:gd name="T7" fmla="*/ 10 h 84"/>
                  <a:gd name="T8" fmla="*/ 23 w 124"/>
                  <a:gd name="T9" fmla="*/ 11 h 84"/>
                  <a:gd name="T10" fmla="*/ 11 w 124"/>
                  <a:gd name="T11" fmla="*/ 19 h 84"/>
                  <a:gd name="T12" fmla="*/ 8 w 124"/>
                  <a:gd name="T13" fmla="*/ 21 h 84"/>
                  <a:gd name="T14" fmla="*/ 0 w 124"/>
                  <a:gd name="T15" fmla="*/ 26 h 84"/>
                  <a:gd name="T16" fmla="*/ 0 w 124"/>
                  <a:gd name="T17" fmla="*/ 84 h 84"/>
                  <a:gd name="T18" fmla="*/ 124 w 124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4">
                    <a:moveTo>
                      <a:pt x="124" y="84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4"/>
                      <a:pt x="23" y="7"/>
                      <a:pt x="23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18" y="13"/>
                      <a:pt x="17" y="19"/>
                      <a:pt x="11" y="19"/>
                    </a:cubicBezTo>
                    <a:cubicBezTo>
                      <a:pt x="10" y="19"/>
                      <a:pt x="8" y="20"/>
                      <a:pt x="8" y="21"/>
                    </a:cubicBezTo>
                    <a:cubicBezTo>
                      <a:pt x="5" y="24"/>
                      <a:pt x="2" y="26"/>
                      <a:pt x="0" y="26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12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72" name="Rectangle 271">
            <a:hlinkClick r:id="rId2" action="ppaction://hlinksldjump"/>
          </p:cNvPr>
          <p:cNvSpPr/>
          <p:nvPr/>
        </p:nvSpPr>
        <p:spPr>
          <a:xfrm>
            <a:off x="6705538" y="1181279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3" name="Rectangle 272">
            <a:hlinkClick r:id="rId2" action="ppaction://hlinksldjump"/>
          </p:cNvPr>
          <p:cNvSpPr/>
          <p:nvPr/>
        </p:nvSpPr>
        <p:spPr>
          <a:xfrm>
            <a:off x="230812" y="95068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47" name="Isosceles Triangle 46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Isosceles Triangle 47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49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3" name="Straight Connector 52"/>
          <p:cNvCxnSpPr>
            <a:endCxn id="5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2" name="Oval 6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8" name="Group 67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9" name="Oval 68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ight Arrow 69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3" name="Rectangle 72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9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10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17044" y="2609867"/>
            <a:ext cx="408178" cy="40817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092815" y="2701369"/>
            <a:ext cx="9773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QUESTION</a:t>
            </a:r>
          </a:p>
        </p:txBody>
      </p:sp>
      <p:sp>
        <p:nvSpPr>
          <p:cNvPr id="85" name="Rectangle 84">
            <a:hlinkClick r:id="rId11" action="ppaction://hlinksldjump"/>
          </p:cNvPr>
          <p:cNvSpPr/>
          <p:nvPr/>
        </p:nvSpPr>
        <p:spPr>
          <a:xfrm>
            <a:off x="6705538" y="2591792"/>
            <a:ext cx="1031213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562895" y="1321594"/>
            <a:ext cx="5372100" cy="35655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prstClr val="black"/>
                </a:solidFill>
              </a:rPr>
              <a:t>Discussion and Conclusions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Young patients and heart failure</a:t>
            </a:r>
          </a:p>
          <a:p>
            <a:pPr marL="534988" lvl="1" indent="-26670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prstClr val="black"/>
                </a:solidFill>
              </a:rPr>
              <a:t>heart failure can occur in the setting of methamphetamine and cocaine abuse</a:t>
            </a:r>
          </a:p>
          <a:p>
            <a:pPr marL="285750" indent="-28575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Afterload reduction</a:t>
            </a:r>
          </a:p>
          <a:p>
            <a:pPr marL="534988" lvl="1" indent="-26670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prstClr val="black"/>
                </a:solidFill>
              </a:rPr>
              <a:t>initial BP was 120/92 mmHg</a:t>
            </a:r>
          </a:p>
          <a:p>
            <a:pPr marL="534988" lvl="1" indent="-266700">
              <a:spcAft>
                <a:spcPts val="300"/>
              </a:spcAft>
              <a:buClr>
                <a:srgbClr val="92322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prstClr val="black"/>
                </a:solidFill>
              </a:rPr>
              <a:t>this patient may have benefited from a trial of intravenous nitroglycerin</a:t>
            </a:r>
          </a:p>
          <a:p>
            <a:pPr marL="720725" lvl="2" indent="-185738">
              <a:spcAft>
                <a:spcPts val="300"/>
              </a:spcAft>
              <a:buClr>
                <a:srgbClr val="923222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prstClr val="black"/>
                </a:solidFill>
              </a:rPr>
              <a:t>short acting and may be withdrawn as symptoms improve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1046132" y="1390466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6801248" y="1253142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3" name="Oval 172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Rectangle 177"/>
          <p:cNvSpPr/>
          <p:nvPr/>
        </p:nvSpPr>
        <p:spPr>
          <a:xfrm>
            <a:off x="119609" y="1724188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268" y="1092650"/>
            <a:ext cx="578153" cy="578153"/>
            <a:chOff x="844373" y="1695712"/>
            <a:chExt cx="578153" cy="578153"/>
          </a:xfrm>
        </p:grpSpPr>
        <p:sp>
          <p:nvSpPr>
            <p:cNvPr id="180" name="Oval 179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0461" y="1174670"/>
            <a:ext cx="414112" cy="414112"/>
            <a:chOff x="1742567" y="1777733"/>
            <a:chExt cx="414112" cy="414112"/>
          </a:xfrm>
        </p:grpSpPr>
        <p:sp>
          <p:nvSpPr>
            <p:cNvPr id="177" name="Oval 176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1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24" name="Rectangle 123">
            <a:hlinkClick r:id="rId2" action="ppaction://hlinksldjump"/>
          </p:cNvPr>
          <p:cNvSpPr/>
          <p:nvPr/>
        </p:nvSpPr>
        <p:spPr>
          <a:xfrm>
            <a:off x="6705538" y="1181279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>
            <a:hlinkClick r:id="rId2" action="ppaction://hlinksldjump"/>
          </p:cNvPr>
          <p:cNvSpPr/>
          <p:nvPr/>
        </p:nvSpPr>
        <p:spPr>
          <a:xfrm>
            <a:off x="230812" y="95068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1562896" y="4653203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BP=blood pressure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35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9" name="Straight Connector 38"/>
          <p:cNvCxnSpPr>
            <a:endCxn id="40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8" name="Oval 47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5" name="Oval 54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ight Arrow 55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9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10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2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Oval 51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hlinkClick r:id="rId2" action="ppaction://hlinksldjump"/>
          </p:cNvPr>
          <p:cNvSpPr/>
          <p:nvPr/>
        </p:nvSpPr>
        <p:spPr>
          <a:xfrm>
            <a:off x="4710363" y="269491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4710363" y="301831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4" action="ppaction://hlinksldjump"/>
          </p:cNvPr>
          <p:cNvSpPr/>
          <p:nvPr/>
        </p:nvSpPr>
        <p:spPr>
          <a:xfrm>
            <a:off x="4710363" y="3364187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5" action="ppaction://hlinksldjump"/>
          </p:cNvPr>
          <p:cNvSpPr/>
          <p:nvPr/>
        </p:nvSpPr>
        <p:spPr>
          <a:xfrm>
            <a:off x="4710363" y="370164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6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hlinkClick r:id="rId7" action="ppaction://hlinksldjump"/>
          </p:cNvPr>
          <p:cNvSpPr/>
          <p:nvPr/>
        </p:nvSpPr>
        <p:spPr>
          <a:xfrm>
            <a:off x="4710363" y="403195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42" name="Oval 41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3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44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46" name="Rectangle 45">
            <a:hlinkClick r:id="rId8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4" name="Straight Connector 63"/>
          <p:cNvCxnSpPr>
            <a:endCxn id="65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3" name="Oval 7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9" name="Group 78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0" name="Oval 79">
              <a:hlinkClick r:id="rId9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ight Arrow 8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4" name="Rectangle 83">
            <a:hlinkClick r:id="rId10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11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1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13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14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15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16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17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3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2" name="Straight Connector 51"/>
          <p:cNvCxnSpPr>
            <a:endCxn id="5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7" name="Oval 66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4" name="Oval 73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ight Arrow 74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9" action="ppaction://hlinksldjump"/>
          </p:cNvPr>
          <p:cNvSpPr/>
          <p:nvPr/>
        </p:nvSpPr>
        <p:spPr>
          <a:xfrm>
            <a:off x="5461177" y="76496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sp>
        <p:nvSpPr>
          <p:cNvPr id="34" name="Oval 33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hlinkClick r:id="rId11" action="ppaction://hlinksldjump"/>
          </p:cNvPr>
          <p:cNvSpPr/>
          <p:nvPr/>
        </p:nvSpPr>
        <p:spPr>
          <a:xfrm>
            <a:off x="4710363" y="301831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hlinkClick r:id="rId12" action="ppaction://hlinksldjump"/>
          </p:cNvPr>
          <p:cNvSpPr/>
          <p:nvPr/>
        </p:nvSpPr>
        <p:spPr>
          <a:xfrm>
            <a:off x="4710363" y="3364187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hlinkClick r:id="rId13" action="ppaction://hlinksldjump"/>
          </p:cNvPr>
          <p:cNvSpPr/>
          <p:nvPr/>
        </p:nvSpPr>
        <p:spPr>
          <a:xfrm>
            <a:off x="4710363" y="370164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hlinkClick r:id="rId14" action="ppaction://hlinksldjump"/>
          </p:cNvPr>
          <p:cNvSpPr/>
          <p:nvPr/>
        </p:nvSpPr>
        <p:spPr>
          <a:xfrm>
            <a:off x="4710363" y="403195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3656030" y="1494057"/>
            <a:ext cx="2333540" cy="1188986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51" name="Rectangle 50"/>
          <p:cNvSpPr/>
          <p:nvPr/>
        </p:nvSpPr>
        <p:spPr>
          <a:xfrm>
            <a:off x="3751882" y="1553504"/>
            <a:ext cx="2154190" cy="10017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r>
              <a:rPr lang="en-GB" sz="1050" i="1" dirty="0">
                <a:solidFill>
                  <a:schemeClr val="tx2"/>
                </a:solidFill>
              </a:rPr>
              <a:t>The correct answer is </a:t>
            </a:r>
            <a:r>
              <a:rPr lang="en-GB" sz="1050" i="1" dirty="0" smtClean="0">
                <a:solidFill>
                  <a:schemeClr val="tx2"/>
                </a:solidFill>
              </a:rPr>
              <a:t>D.</a:t>
            </a:r>
            <a:endParaRPr lang="en-GB" sz="1050" i="1" dirty="0">
              <a:solidFill>
                <a:schemeClr val="tx2"/>
              </a:solidFill>
            </a:endParaRPr>
          </a:p>
          <a:p>
            <a:r>
              <a:rPr lang="en-GB" sz="900" i="1" dirty="0">
                <a:solidFill>
                  <a:schemeClr val="tx2"/>
                </a:solidFill>
              </a:rPr>
              <a:t>All of these test provide diagnostic and/or prognostic information in the patient with suspected AHF. </a:t>
            </a:r>
            <a:endParaRPr lang="en-GB" sz="600" i="1" dirty="0">
              <a:solidFill>
                <a:schemeClr val="tx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" name="Oval 44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80" name="Oval 79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1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4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818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5" name="Oval 54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4" name="Group 73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5" name="Oval 74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ight Arrow 75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9" name="Rectangle 78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sp>
        <p:nvSpPr>
          <p:cNvPr id="34" name="Oval 33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hlinkClick r:id="rId11" action="ppaction://hlinksldjump"/>
          </p:cNvPr>
          <p:cNvSpPr/>
          <p:nvPr/>
        </p:nvSpPr>
        <p:spPr>
          <a:xfrm>
            <a:off x="4710363" y="269491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hlinkClick r:id="rId12" action="ppaction://hlinksldjump"/>
          </p:cNvPr>
          <p:cNvSpPr/>
          <p:nvPr/>
        </p:nvSpPr>
        <p:spPr>
          <a:xfrm>
            <a:off x="4710363" y="3364187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hlinkClick r:id="rId13" action="ppaction://hlinksldjump"/>
          </p:cNvPr>
          <p:cNvSpPr/>
          <p:nvPr/>
        </p:nvSpPr>
        <p:spPr>
          <a:xfrm>
            <a:off x="4710363" y="370164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4710363" y="403195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84" name="Oval 83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5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6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6" name="Isosceles Triangle 3"/>
          <p:cNvSpPr/>
          <p:nvPr/>
        </p:nvSpPr>
        <p:spPr>
          <a:xfrm rot="10800000">
            <a:off x="3656030" y="1844443"/>
            <a:ext cx="2333540" cy="1188986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67" name="Rectangle 66"/>
          <p:cNvSpPr/>
          <p:nvPr/>
        </p:nvSpPr>
        <p:spPr>
          <a:xfrm>
            <a:off x="3751882" y="1903890"/>
            <a:ext cx="2154190" cy="10017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r>
              <a:rPr lang="en-GB" sz="1050" i="1" dirty="0">
                <a:solidFill>
                  <a:schemeClr val="tx2"/>
                </a:solidFill>
              </a:rPr>
              <a:t>The correct answer is </a:t>
            </a:r>
            <a:r>
              <a:rPr lang="en-GB" sz="1050" i="1" dirty="0" smtClean="0">
                <a:solidFill>
                  <a:schemeClr val="tx2"/>
                </a:solidFill>
              </a:rPr>
              <a:t>D.</a:t>
            </a:r>
            <a:endParaRPr lang="en-GB" sz="1050" i="1" dirty="0">
              <a:solidFill>
                <a:schemeClr val="tx2"/>
              </a:solidFill>
            </a:endParaRPr>
          </a:p>
          <a:p>
            <a:r>
              <a:rPr lang="en-GB" sz="900" i="1" dirty="0">
                <a:solidFill>
                  <a:schemeClr val="tx2"/>
                </a:solidFill>
              </a:rPr>
              <a:t>All of these test provide diagnostic and/or prognostic information in the patient with suspected AHF. </a:t>
            </a:r>
            <a:endParaRPr lang="en-GB" sz="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6184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Straight Connector 39"/>
          <p:cNvCxnSpPr>
            <a:endCxn id="4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2" name="Oval 51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0" name="Group 7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1" name="Oval 80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ight Arrow 81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5" name="Rectangle 84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5461177" y="76496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sp>
        <p:nvSpPr>
          <p:cNvPr id="35" name="Oval 34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hlinkClick r:id="rId11" action="ppaction://hlinksldjump"/>
          </p:cNvPr>
          <p:cNvSpPr/>
          <p:nvPr/>
        </p:nvSpPr>
        <p:spPr>
          <a:xfrm>
            <a:off x="4710363" y="269491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hlinkClick r:id="rId12" action="ppaction://hlinksldjump"/>
          </p:cNvPr>
          <p:cNvSpPr/>
          <p:nvPr/>
        </p:nvSpPr>
        <p:spPr>
          <a:xfrm>
            <a:off x="4710363" y="301831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hlinkClick r:id="rId13" action="ppaction://hlinksldjump"/>
          </p:cNvPr>
          <p:cNvSpPr/>
          <p:nvPr/>
        </p:nvSpPr>
        <p:spPr>
          <a:xfrm>
            <a:off x="4710363" y="370164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hlinkClick r:id="rId14" action="ppaction://hlinksldjump"/>
          </p:cNvPr>
          <p:cNvSpPr/>
          <p:nvPr/>
        </p:nvSpPr>
        <p:spPr>
          <a:xfrm>
            <a:off x="4710363" y="403195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71" name="Oval 70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2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73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6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6" name="Isosceles Triangle 3"/>
          <p:cNvSpPr/>
          <p:nvPr/>
        </p:nvSpPr>
        <p:spPr>
          <a:xfrm rot="10800000">
            <a:off x="3656030" y="2186283"/>
            <a:ext cx="2333540" cy="1188986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67" name="Rectangle 66"/>
          <p:cNvSpPr/>
          <p:nvPr/>
        </p:nvSpPr>
        <p:spPr>
          <a:xfrm>
            <a:off x="3751882" y="2245730"/>
            <a:ext cx="2154190" cy="10017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r>
              <a:rPr lang="en-GB" sz="1050" i="1" dirty="0">
                <a:solidFill>
                  <a:schemeClr val="tx2"/>
                </a:solidFill>
              </a:rPr>
              <a:t>The correct answer is </a:t>
            </a:r>
            <a:r>
              <a:rPr lang="en-GB" sz="1050" i="1" dirty="0" smtClean="0">
                <a:solidFill>
                  <a:schemeClr val="tx2"/>
                </a:solidFill>
              </a:rPr>
              <a:t>D.</a:t>
            </a:r>
            <a:endParaRPr lang="en-GB" sz="1050" i="1" dirty="0">
              <a:solidFill>
                <a:schemeClr val="tx2"/>
              </a:solidFill>
            </a:endParaRPr>
          </a:p>
          <a:p>
            <a:r>
              <a:rPr lang="en-GB" sz="900" i="1" dirty="0">
                <a:solidFill>
                  <a:schemeClr val="tx2"/>
                </a:solidFill>
              </a:rPr>
              <a:t>All of these test provide diagnostic and/or prognostic information in the patient with suspected AHF. </a:t>
            </a:r>
            <a:endParaRPr lang="en-GB" sz="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3" name="Oval 6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0" name="Oval 69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ight Arrow 7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4" name="Rectangle 73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5461177" y="116956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sp>
        <p:nvSpPr>
          <p:cNvPr id="34" name="Oval 33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hlinkClick r:id="rId11" action="ppaction://hlinksldjump"/>
          </p:cNvPr>
          <p:cNvSpPr/>
          <p:nvPr/>
        </p:nvSpPr>
        <p:spPr>
          <a:xfrm>
            <a:off x="4710363" y="269491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hlinkClick r:id="rId12" action="ppaction://hlinksldjump"/>
          </p:cNvPr>
          <p:cNvSpPr/>
          <p:nvPr/>
        </p:nvSpPr>
        <p:spPr>
          <a:xfrm>
            <a:off x="4710363" y="301831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4710363" y="3364187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4710363" y="403195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Rectangle 61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83" name="Oval 82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4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6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0" name="Isosceles Triangle 3"/>
          <p:cNvSpPr/>
          <p:nvPr/>
        </p:nvSpPr>
        <p:spPr>
          <a:xfrm rot="10800000">
            <a:off x="3659270" y="2679083"/>
            <a:ext cx="2333540" cy="1027111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81" name="Rectangle 80"/>
          <p:cNvSpPr/>
          <p:nvPr/>
        </p:nvSpPr>
        <p:spPr>
          <a:xfrm>
            <a:off x="3755122" y="2749207"/>
            <a:ext cx="2154190" cy="73026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4"/>
                </a:solidFill>
              </a:rPr>
              <a:t>Correct </a:t>
            </a:r>
            <a:r>
              <a:rPr lang="en-GB" sz="1400" b="1" dirty="0" smtClean="0">
                <a:solidFill>
                  <a:schemeClr val="accent4"/>
                </a:solidFill>
              </a:rPr>
              <a:t>answer</a:t>
            </a:r>
            <a:endParaRPr lang="en-GB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rgbClr val="FA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Straight Connector 42"/>
          <p:cNvCxnSpPr>
            <a:endCxn id="4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3" name="Oval 5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8" name="Oval 67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ight Arrow 6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2" name="Rectangle 71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1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In this patient what tests do you routinely order?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Natriuretic peptide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Troponin level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Chemistry panel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All of the above</a:t>
            </a:r>
          </a:p>
          <a:p>
            <a:pPr marL="228600" indent="-228600">
              <a:spcAft>
                <a:spcPts val="1200"/>
              </a:spcAft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Two of the above tests</a:t>
            </a:r>
          </a:p>
        </p:txBody>
      </p:sp>
      <p:sp>
        <p:nvSpPr>
          <p:cNvPr id="35" name="Oval 34"/>
          <p:cNvSpPr/>
          <p:nvPr/>
        </p:nvSpPr>
        <p:spPr>
          <a:xfrm>
            <a:off x="4737455" y="2725803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4737455" y="3059199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4737455" y="3392595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4737455" y="372599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hlinkClick r:id="rId11" action="ppaction://hlinksldjump"/>
          </p:cNvPr>
          <p:cNvSpPr/>
          <p:nvPr/>
        </p:nvSpPr>
        <p:spPr>
          <a:xfrm>
            <a:off x="4710363" y="269491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hlinkClick r:id="rId12" action="ppaction://hlinksldjump"/>
          </p:cNvPr>
          <p:cNvSpPr/>
          <p:nvPr/>
        </p:nvSpPr>
        <p:spPr>
          <a:xfrm>
            <a:off x="4710363" y="301831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hlinkClick r:id="rId13" action="ppaction://hlinksldjump"/>
          </p:cNvPr>
          <p:cNvSpPr/>
          <p:nvPr/>
        </p:nvSpPr>
        <p:spPr>
          <a:xfrm>
            <a:off x="4710363" y="3364187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4710363" y="3701643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4737455" y="4059386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0" name="Oval 59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angle 76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1046132" y="1717945"/>
            <a:ext cx="381180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96205" y="2021463"/>
            <a:ext cx="97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3"/>
                </a:solidFill>
                <a:latin typeface="Arial Narrow" panose="020B0606020202030204" pitchFamily="34" charset="0"/>
              </a:rPr>
              <a:t>DIAGNOSTIC RESULTS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02268" y="1420129"/>
            <a:ext cx="578153" cy="578153"/>
            <a:chOff x="844373" y="1681272"/>
            <a:chExt cx="578153" cy="578153"/>
          </a:xfrm>
        </p:grpSpPr>
        <p:sp>
          <p:nvSpPr>
            <p:cNvPr id="85" name="Oval 84"/>
            <p:cNvSpPr/>
            <p:nvPr/>
          </p:nvSpPr>
          <p:spPr>
            <a:xfrm>
              <a:off x="844373" y="168127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6" name="Group 61"/>
            <p:cNvGrpSpPr>
              <a:grpSpLocks noChangeAspect="1"/>
            </p:cNvGrpSpPr>
            <p:nvPr/>
          </p:nvGrpSpPr>
          <p:grpSpPr bwMode="auto">
            <a:xfrm>
              <a:off x="966870" y="1802282"/>
              <a:ext cx="332425" cy="323818"/>
              <a:chOff x="2753" y="2668"/>
              <a:chExt cx="309" cy="301"/>
            </a:xfrm>
            <a:solidFill>
              <a:schemeClr val="accent3"/>
            </a:solidFill>
            <a:effectLst/>
          </p:grpSpPr>
          <p:sp>
            <p:nvSpPr>
              <p:cNvPr id="87" name="Freeform 62"/>
              <p:cNvSpPr>
                <a:spLocks/>
              </p:cNvSpPr>
              <p:nvPr/>
            </p:nvSpPr>
            <p:spPr bwMode="auto">
              <a:xfrm>
                <a:off x="2753" y="2668"/>
                <a:ext cx="309" cy="301"/>
              </a:xfrm>
              <a:custGeom>
                <a:avLst/>
                <a:gdLst>
                  <a:gd name="T0" fmla="*/ 309 w 309"/>
                  <a:gd name="T1" fmla="*/ 301 h 301"/>
                  <a:gd name="T2" fmla="*/ 0 w 309"/>
                  <a:gd name="T3" fmla="*/ 301 h 301"/>
                  <a:gd name="T4" fmla="*/ 0 w 309"/>
                  <a:gd name="T5" fmla="*/ 0 h 301"/>
                  <a:gd name="T6" fmla="*/ 19 w 309"/>
                  <a:gd name="T7" fmla="*/ 0 h 301"/>
                  <a:gd name="T8" fmla="*/ 19 w 309"/>
                  <a:gd name="T9" fmla="*/ 282 h 301"/>
                  <a:gd name="T10" fmla="*/ 309 w 309"/>
                  <a:gd name="T11" fmla="*/ 282 h 301"/>
                  <a:gd name="T12" fmla="*/ 309 w 309"/>
                  <a:gd name="T1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1">
                    <a:moveTo>
                      <a:pt x="309" y="301"/>
                    </a:moveTo>
                    <a:lnTo>
                      <a:pt x="0" y="30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82"/>
                    </a:lnTo>
                    <a:lnTo>
                      <a:pt x="309" y="282"/>
                    </a:lnTo>
                    <a:lnTo>
                      <a:pt x="309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Freeform 63"/>
              <p:cNvSpPr>
                <a:spLocks/>
              </p:cNvSpPr>
              <p:nvPr/>
            </p:nvSpPr>
            <p:spPr bwMode="auto">
              <a:xfrm>
                <a:off x="2797" y="2730"/>
                <a:ext cx="253" cy="181"/>
              </a:xfrm>
              <a:custGeom>
                <a:avLst/>
                <a:gdLst>
                  <a:gd name="T0" fmla="*/ 348 w 384"/>
                  <a:gd name="T1" fmla="*/ 0 h 275"/>
                  <a:gd name="T2" fmla="*/ 312 w 384"/>
                  <a:gd name="T3" fmla="*/ 36 h 275"/>
                  <a:gd name="T4" fmla="*/ 326 w 384"/>
                  <a:gd name="T5" fmla="*/ 65 h 275"/>
                  <a:gd name="T6" fmla="*/ 264 w 384"/>
                  <a:gd name="T7" fmla="*/ 225 h 275"/>
                  <a:gd name="T8" fmla="*/ 256 w 384"/>
                  <a:gd name="T9" fmla="*/ 227 h 275"/>
                  <a:gd name="T10" fmla="*/ 179 w 384"/>
                  <a:gd name="T11" fmla="*/ 146 h 275"/>
                  <a:gd name="T12" fmla="*/ 182 w 384"/>
                  <a:gd name="T13" fmla="*/ 131 h 275"/>
                  <a:gd name="T14" fmla="*/ 151 w 384"/>
                  <a:gd name="T15" fmla="*/ 100 h 275"/>
                  <a:gd name="T16" fmla="*/ 120 w 384"/>
                  <a:gd name="T17" fmla="*/ 131 h 275"/>
                  <a:gd name="T18" fmla="*/ 123 w 384"/>
                  <a:gd name="T19" fmla="*/ 143 h 275"/>
                  <a:gd name="T20" fmla="*/ 36 w 384"/>
                  <a:gd name="T21" fmla="*/ 220 h 275"/>
                  <a:gd name="T22" fmla="*/ 25 w 384"/>
                  <a:gd name="T23" fmla="*/ 218 h 275"/>
                  <a:gd name="T24" fmla="*/ 0 w 384"/>
                  <a:gd name="T25" fmla="*/ 243 h 275"/>
                  <a:gd name="T26" fmla="*/ 25 w 384"/>
                  <a:gd name="T27" fmla="*/ 268 h 275"/>
                  <a:gd name="T28" fmla="*/ 50 w 384"/>
                  <a:gd name="T29" fmla="*/ 243 h 275"/>
                  <a:gd name="T30" fmla="*/ 49 w 384"/>
                  <a:gd name="T31" fmla="*/ 235 h 275"/>
                  <a:gd name="T32" fmla="*/ 136 w 384"/>
                  <a:gd name="T33" fmla="*/ 158 h 275"/>
                  <a:gd name="T34" fmla="*/ 151 w 384"/>
                  <a:gd name="T35" fmla="*/ 162 h 275"/>
                  <a:gd name="T36" fmla="*/ 164 w 384"/>
                  <a:gd name="T37" fmla="*/ 159 h 275"/>
                  <a:gd name="T38" fmla="*/ 242 w 384"/>
                  <a:gd name="T39" fmla="*/ 241 h 275"/>
                  <a:gd name="T40" fmla="*/ 240 w 384"/>
                  <a:gd name="T41" fmla="*/ 250 h 275"/>
                  <a:gd name="T42" fmla="*/ 265 w 384"/>
                  <a:gd name="T43" fmla="*/ 275 h 275"/>
                  <a:gd name="T44" fmla="*/ 290 w 384"/>
                  <a:gd name="T45" fmla="*/ 250 h 275"/>
                  <a:gd name="T46" fmla="*/ 283 w 384"/>
                  <a:gd name="T47" fmla="*/ 232 h 275"/>
                  <a:gd name="T48" fmla="*/ 345 w 384"/>
                  <a:gd name="T49" fmla="*/ 72 h 275"/>
                  <a:gd name="T50" fmla="*/ 348 w 384"/>
                  <a:gd name="T51" fmla="*/ 72 h 275"/>
                  <a:gd name="T52" fmla="*/ 384 w 384"/>
                  <a:gd name="T53" fmla="*/ 36 h 275"/>
                  <a:gd name="T54" fmla="*/ 348 w 384"/>
                  <a:gd name="T5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4" h="275">
                    <a:moveTo>
                      <a:pt x="348" y="0"/>
                    </a:moveTo>
                    <a:cubicBezTo>
                      <a:pt x="328" y="0"/>
                      <a:pt x="312" y="16"/>
                      <a:pt x="312" y="36"/>
                    </a:cubicBezTo>
                    <a:cubicBezTo>
                      <a:pt x="312" y="48"/>
                      <a:pt x="317" y="58"/>
                      <a:pt x="326" y="65"/>
                    </a:cubicBezTo>
                    <a:cubicBezTo>
                      <a:pt x="264" y="225"/>
                      <a:pt x="264" y="225"/>
                      <a:pt x="264" y="225"/>
                    </a:cubicBezTo>
                    <a:cubicBezTo>
                      <a:pt x="261" y="225"/>
                      <a:pt x="259" y="226"/>
                      <a:pt x="256" y="22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81" y="141"/>
                      <a:pt x="182" y="136"/>
                      <a:pt x="182" y="131"/>
                    </a:cubicBezTo>
                    <a:cubicBezTo>
                      <a:pt x="182" y="114"/>
                      <a:pt x="168" y="100"/>
                      <a:pt x="151" y="100"/>
                    </a:cubicBezTo>
                    <a:cubicBezTo>
                      <a:pt x="134" y="100"/>
                      <a:pt x="120" y="114"/>
                      <a:pt x="120" y="131"/>
                    </a:cubicBezTo>
                    <a:cubicBezTo>
                      <a:pt x="120" y="136"/>
                      <a:pt x="121" y="140"/>
                      <a:pt x="123" y="143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2" y="219"/>
                      <a:pt x="29" y="218"/>
                      <a:pt x="25" y="218"/>
                    </a:cubicBezTo>
                    <a:cubicBezTo>
                      <a:pt x="11" y="218"/>
                      <a:pt x="0" y="229"/>
                      <a:pt x="0" y="243"/>
                    </a:cubicBezTo>
                    <a:cubicBezTo>
                      <a:pt x="0" y="257"/>
                      <a:pt x="11" y="268"/>
                      <a:pt x="25" y="268"/>
                    </a:cubicBezTo>
                    <a:cubicBezTo>
                      <a:pt x="39" y="268"/>
                      <a:pt x="50" y="257"/>
                      <a:pt x="50" y="243"/>
                    </a:cubicBezTo>
                    <a:cubicBezTo>
                      <a:pt x="50" y="240"/>
                      <a:pt x="50" y="238"/>
                      <a:pt x="49" y="235"/>
                    </a:cubicBez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40" y="161"/>
                      <a:pt x="146" y="162"/>
                      <a:pt x="151" y="162"/>
                    </a:cubicBezTo>
                    <a:cubicBezTo>
                      <a:pt x="156" y="162"/>
                      <a:pt x="160" y="161"/>
                      <a:pt x="164" y="159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1" y="244"/>
                      <a:pt x="240" y="247"/>
                      <a:pt x="240" y="250"/>
                    </a:cubicBezTo>
                    <a:cubicBezTo>
                      <a:pt x="240" y="264"/>
                      <a:pt x="251" y="275"/>
                      <a:pt x="265" y="275"/>
                    </a:cubicBezTo>
                    <a:cubicBezTo>
                      <a:pt x="279" y="275"/>
                      <a:pt x="290" y="264"/>
                      <a:pt x="290" y="250"/>
                    </a:cubicBezTo>
                    <a:cubicBezTo>
                      <a:pt x="290" y="243"/>
                      <a:pt x="287" y="237"/>
                      <a:pt x="283" y="23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6" y="72"/>
                      <a:pt x="347" y="72"/>
                      <a:pt x="348" y="72"/>
                    </a:cubicBezTo>
                    <a:cubicBezTo>
                      <a:pt x="368" y="72"/>
                      <a:pt x="384" y="56"/>
                      <a:pt x="384" y="36"/>
                    </a:cubicBezTo>
                    <a:cubicBezTo>
                      <a:pt x="384" y="16"/>
                      <a:pt x="368" y="0"/>
                      <a:pt x="3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230812" y="1239292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00461" y="1494057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6" name="Group 5"/>
          <p:cNvGrpSpPr>
            <a:grpSpLocks noChangeAspect="1"/>
          </p:cNvGrpSpPr>
          <p:nvPr/>
        </p:nvGrpSpPr>
        <p:grpSpPr bwMode="auto">
          <a:xfrm>
            <a:off x="1479011" y="1553504"/>
            <a:ext cx="249467" cy="312699"/>
            <a:chOff x="2722" y="1103"/>
            <a:chExt cx="288" cy="361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2722" y="1188"/>
              <a:ext cx="288" cy="276"/>
            </a:xfrm>
            <a:custGeom>
              <a:avLst/>
              <a:gdLst>
                <a:gd name="T0" fmla="*/ 9 w 159"/>
                <a:gd name="T1" fmla="*/ 0 h 152"/>
                <a:gd name="T2" fmla="*/ 148 w 159"/>
                <a:gd name="T3" fmla="*/ 0 h 152"/>
                <a:gd name="T4" fmla="*/ 150 w 159"/>
                <a:gd name="T5" fmla="*/ 22 h 152"/>
                <a:gd name="T6" fmla="*/ 104 w 159"/>
                <a:gd name="T7" fmla="*/ 22 h 152"/>
                <a:gd name="T8" fmla="*/ 104 w 159"/>
                <a:gd name="T9" fmla="*/ 141 h 152"/>
                <a:gd name="T10" fmla="*/ 83 w 159"/>
                <a:gd name="T11" fmla="*/ 141 h 152"/>
                <a:gd name="T12" fmla="*/ 83 w 159"/>
                <a:gd name="T13" fmla="*/ 80 h 152"/>
                <a:gd name="T14" fmla="*/ 75 w 159"/>
                <a:gd name="T15" fmla="*/ 80 h 152"/>
                <a:gd name="T16" fmla="*/ 75 w 159"/>
                <a:gd name="T17" fmla="*/ 144 h 152"/>
                <a:gd name="T18" fmla="*/ 53 w 159"/>
                <a:gd name="T19" fmla="*/ 140 h 152"/>
                <a:gd name="T20" fmla="*/ 53 w 159"/>
                <a:gd name="T21" fmla="*/ 22 h 152"/>
                <a:gd name="T22" fmla="*/ 9 w 159"/>
                <a:gd name="T23" fmla="*/ 22 h 152"/>
                <a:gd name="T24" fmla="*/ 9 w 159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2">
                  <a:moveTo>
                    <a:pt x="9" y="0"/>
                  </a:moveTo>
                  <a:cubicBezTo>
                    <a:pt x="9" y="0"/>
                    <a:pt x="138" y="0"/>
                    <a:pt x="148" y="0"/>
                  </a:cubicBezTo>
                  <a:cubicBezTo>
                    <a:pt x="159" y="0"/>
                    <a:pt x="159" y="22"/>
                    <a:pt x="150" y="22"/>
                  </a:cubicBezTo>
                  <a:cubicBezTo>
                    <a:pt x="141" y="22"/>
                    <a:pt x="104" y="22"/>
                    <a:pt x="104" y="22"/>
                  </a:cubicBezTo>
                  <a:cubicBezTo>
                    <a:pt x="104" y="22"/>
                    <a:pt x="104" y="135"/>
                    <a:pt x="104" y="141"/>
                  </a:cubicBezTo>
                  <a:cubicBezTo>
                    <a:pt x="104" y="151"/>
                    <a:pt x="83" y="151"/>
                    <a:pt x="83" y="141"/>
                  </a:cubicBezTo>
                  <a:cubicBezTo>
                    <a:pt x="83" y="131"/>
                    <a:pt x="83" y="89"/>
                    <a:pt x="83" y="80"/>
                  </a:cubicBezTo>
                  <a:cubicBezTo>
                    <a:pt x="83" y="71"/>
                    <a:pt x="75" y="71"/>
                    <a:pt x="75" y="80"/>
                  </a:cubicBezTo>
                  <a:cubicBezTo>
                    <a:pt x="75" y="85"/>
                    <a:pt x="75" y="137"/>
                    <a:pt x="75" y="144"/>
                  </a:cubicBezTo>
                  <a:cubicBezTo>
                    <a:pt x="75" y="151"/>
                    <a:pt x="53" y="152"/>
                    <a:pt x="53" y="140"/>
                  </a:cubicBezTo>
                  <a:cubicBezTo>
                    <a:pt x="53" y="129"/>
                    <a:pt x="53" y="22"/>
                    <a:pt x="53" y="22"/>
                  </a:cubicBezTo>
                  <a:cubicBezTo>
                    <a:pt x="53" y="22"/>
                    <a:pt x="16" y="22"/>
                    <a:pt x="9" y="22"/>
                  </a:cubicBezTo>
                  <a:cubicBezTo>
                    <a:pt x="0" y="22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2827" y="1103"/>
              <a:ext cx="73" cy="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8"/>
            <p:cNvSpPr>
              <a:spLocks noChangeArrowheads="1"/>
            </p:cNvSpPr>
            <p:nvPr/>
          </p:nvSpPr>
          <p:spPr bwMode="auto">
            <a:xfrm>
              <a:off x="2781" y="1175"/>
              <a:ext cx="166" cy="120"/>
            </a:xfrm>
            <a:prstGeom prst="rect">
              <a:avLst/>
            </a:prstGeom>
            <a:solidFill>
              <a:srgbClr val="FFFFFF"/>
            </a:solidFill>
            <a:ln w="11113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2806" y="1183"/>
              <a:ext cx="116" cy="126"/>
            </a:xfrm>
            <a:custGeom>
              <a:avLst/>
              <a:gdLst>
                <a:gd name="T0" fmla="*/ 32 w 64"/>
                <a:gd name="T1" fmla="*/ 0 h 70"/>
                <a:gd name="T2" fmla="*/ 43 w 64"/>
                <a:gd name="T3" fmla="*/ 6 h 70"/>
                <a:gd name="T4" fmla="*/ 51 w 64"/>
                <a:gd name="T5" fmla="*/ 9 h 70"/>
                <a:gd name="T6" fmla="*/ 35 w 64"/>
                <a:gd name="T7" fmla="*/ 12 h 70"/>
                <a:gd name="T8" fmla="*/ 37 w 64"/>
                <a:gd name="T9" fmla="*/ 19 h 70"/>
                <a:gd name="T10" fmla="*/ 57 w 64"/>
                <a:gd name="T11" fmla="*/ 22 h 70"/>
                <a:gd name="T12" fmla="*/ 38 w 64"/>
                <a:gd name="T13" fmla="*/ 25 h 70"/>
                <a:gd name="T14" fmla="*/ 35 w 64"/>
                <a:gd name="T15" fmla="*/ 31 h 70"/>
                <a:gd name="T16" fmla="*/ 60 w 64"/>
                <a:gd name="T17" fmla="*/ 31 h 70"/>
                <a:gd name="T18" fmla="*/ 60 w 64"/>
                <a:gd name="T19" fmla="*/ 38 h 70"/>
                <a:gd name="T20" fmla="*/ 35 w 64"/>
                <a:gd name="T21" fmla="*/ 47 h 70"/>
                <a:gd name="T22" fmla="*/ 54 w 64"/>
                <a:gd name="T23" fmla="*/ 50 h 70"/>
                <a:gd name="T24" fmla="*/ 37 w 64"/>
                <a:gd name="T25" fmla="*/ 68 h 70"/>
                <a:gd name="T26" fmla="*/ 13 w 64"/>
                <a:gd name="T27" fmla="*/ 58 h 70"/>
                <a:gd name="T28" fmla="*/ 22 w 64"/>
                <a:gd name="T29" fmla="*/ 45 h 70"/>
                <a:gd name="T30" fmla="*/ 29 w 64"/>
                <a:gd name="T31" fmla="*/ 47 h 70"/>
                <a:gd name="T32" fmla="*/ 29 w 64"/>
                <a:gd name="T33" fmla="*/ 38 h 70"/>
                <a:gd name="T34" fmla="*/ 4 w 64"/>
                <a:gd name="T35" fmla="*/ 38 h 70"/>
                <a:gd name="T36" fmla="*/ 4 w 64"/>
                <a:gd name="T37" fmla="*/ 31 h 70"/>
                <a:gd name="T38" fmla="*/ 29 w 64"/>
                <a:gd name="T39" fmla="*/ 31 h 70"/>
                <a:gd name="T40" fmla="*/ 26 w 64"/>
                <a:gd name="T41" fmla="*/ 25 h 70"/>
                <a:gd name="T42" fmla="*/ 7 w 64"/>
                <a:gd name="T43" fmla="*/ 23 h 70"/>
                <a:gd name="T44" fmla="*/ 11 w 64"/>
                <a:gd name="T45" fmla="*/ 19 h 70"/>
                <a:gd name="T46" fmla="*/ 29 w 64"/>
                <a:gd name="T47" fmla="*/ 19 h 70"/>
                <a:gd name="T48" fmla="*/ 19 w 64"/>
                <a:gd name="T49" fmla="*/ 12 h 70"/>
                <a:gd name="T50" fmla="*/ 13 w 64"/>
                <a:gd name="T51" fmla="*/ 9 h 70"/>
                <a:gd name="T52" fmla="*/ 24 w 64"/>
                <a:gd name="T53" fmla="*/ 6 h 70"/>
                <a:gd name="T54" fmla="*/ 21 w 64"/>
                <a:gd name="T55" fmla="*/ 49 h 70"/>
                <a:gd name="T56" fmla="*/ 21 w 64"/>
                <a:gd name="T57" fmla="*/ 58 h 70"/>
                <a:gd name="T58" fmla="*/ 21 w 64"/>
                <a:gd name="T59" fmla="*/ 49 h 70"/>
                <a:gd name="T60" fmla="*/ 48 w 64"/>
                <a:gd name="T61" fmla="*/ 53 h 70"/>
                <a:gd name="T62" fmla="*/ 38 w 64"/>
                <a:gd name="T63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0">
                  <a:moveTo>
                    <a:pt x="29" y="6"/>
                  </a:moveTo>
                  <a:cubicBezTo>
                    <a:pt x="29" y="1"/>
                    <a:pt x="30" y="0"/>
                    <a:pt x="32" y="0"/>
                  </a:cubicBezTo>
                  <a:cubicBezTo>
                    <a:pt x="34" y="0"/>
                    <a:pt x="35" y="1"/>
                    <a:pt x="35" y="6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0" y="6"/>
                    <a:pt x="51" y="8"/>
                    <a:pt x="51" y="9"/>
                  </a:cubicBezTo>
                  <a:cubicBezTo>
                    <a:pt x="51" y="11"/>
                    <a:pt x="50" y="12"/>
                    <a:pt x="47" y="12"/>
                  </a:cubicBezTo>
                  <a:cubicBezTo>
                    <a:pt x="43" y="12"/>
                    <a:pt x="39" y="12"/>
                    <a:pt x="35" y="12"/>
                  </a:cubicBezTo>
                  <a:cubicBezTo>
                    <a:pt x="35" y="15"/>
                    <a:pt x="35" y="17"/>
                    <a:pt x="35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3" y="19"/>
                    <a:pt x="48" y="19"/>
                    <a:pt x="53" y="19"/>
                  </a:cubicBezTo>
                  <a:cubicBezTo>
                    <a:pt x="56" y="19"/>
                    <a:pt x="57" y="20"/>
                    <a:pt x="57" y="22"/>
                  </a:cubicBezTo>
                  <a:cubicBezTo>
                    <a:pt x="57" y="24"/>
                    <a:pt x="56" y="25"/>
                    <a:pt x="53" y="25"/>
                  </a:cubicBezTo>
                  <a:cubicBezTo>
                    <a:pt x="48" y="25"/>
                    <a:pt x="43" y="25"/>
                    <a:pt x="38" y="25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7" y="31"/>
                    <a:pt x="38" y="31"/>
                    <a:pt x="40" y="31"/>
                  </a:cubicBezTo>
                  <a:cubicBezTo>
                    <a:pt x="47" y="31"/>
                    <a:pt x="53" y="31"/>
                    <a:pt x="60" y="31"/>
                  </a:cubicBezTo>
                  <a:cubicBezTo>
                    <a:pt x="62" y="31"/>
                    <a:pt x="64" y="33"/>
                    <a:pt x="64" y="35"/>
                  </a:cubicBezTo>
                  <a:cubicBezTo>
                    <a:pt x="64" y="37"/>
                    <a:pt x="62" y="38"/>
                    <a:pt x="60" y="38"/>
                  </a:cubicBezTo>
                  <a:cubicBezTo>
                    <a:pt x="52" y="38"/>
                    <a:pt x="44" y="38"/>
                    <a:pt x="35" y="38"/>
                  </a:cubicBezTo>
                  <a:cubicBezTo>
                    <a:pt x="35" y="41"/>
                    <a:pt x="35" y="44"/>
                    <a:pt x="35" y="47"/>
                  </a:cubicBezTo>
                  <a:cubicBezTo>
                    <a:pt x="38" y="47"/>
                    <a:pt x="40" y="46"/>
                    <a:pt x="42" y="45"/>
                  </a:cubicBezTo>
                  <a:cubicBezTo>
                    <a:pt x="47" y="43"/>
                    <a:pt x="52" y="45"/>
                    <a:pt x="54" y="50"/>
                  </a:cubicBezTo>
                  <a:cubicBezTo>
                    <a:pt x="55" y="53"/>
                    <a:pt x="54" y="55"/>
                    <a:pt x="52" y="57"/>
                  </a:cubicBezTo>
                  <a:cubicBezTo>
                    <a:pt x="47" y="61"/>
                    <a:pt x="42" y="64"/>
                    <a:pt x="37" y="68"/>
                  </a:cubicBezTo>
                  <a:cubicBezTo>
                    <a:pt x="33" y="70"/>
                    <a:pt x="30" y="70"/>
                    <a:pt x="26" y="67"/>
                  </a:cubicBezTo>
                  <a:cubicBezTo>
                    <a:pt x="22" y="64"/>
                    <a:pt x="18" y="61"/>
                    <a:pt x="13" y="58"/>
                  </a:cubicBezTo>
                  <a:cubicBezTo>
                    <a:pt x="9" y="55"/>
                    <a:pt x="9" y="51"/>
                    <a:pt x="11" y="48"/>
                  </a:cubicBezTo>
                  <a:cubicBezTo>
                    <a:pt x="13" y="44"/>
                    <a:pt x="18" y="43"/>
                    <a:pt x="22" y="45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29" y="45"/>
                    <a:pt x="29" y="44"/>
                    <a:pt x="29" y="42"/>
                  </a:cubicBezTo>
                  <a:cubicBezTo>
                    <a:pt x="29" y="41"/>
                    <a:pt x="29" y="40"/>
                    <a:pt x="29" y="38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18" y="38"/>
                    <a:pt x="11" y="38"/>
                    <a:pt x="4" y="38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0" y="33"/>
                    <a:pt x="1" y="31"/>
                    <a:pt x="4" y="31"/>
                  </a:cubicBezTo>
                  <a:cubicBezTo>
                    <a:pt x="11" y="31"/>
                    <a:pt x="18" y="31"/>
                    <a:pt x="25" y="31"/>
                  </a:cubicBezTo>
                  <a:cubicBezTo>
                    <a:pt x="26" y="31"/>
                    <a:pt x="27" y="31"/>
                    <a:pt x="29" y="31"/>
                  </a:cubicBezTo>
                  <a:cubicBezTo>
                    <a:pt x="29" y="29"/>
                    <a:pt x="29" y="27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1" y="25"/>
                    <a:pt x="16" y="25"/>
                    <a:pt x="10" y="25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6" y="19"/>
                    <a:pt x="21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2"/>
                    <a:pt x="13" y="11"/>
                    <a:pt x="13" y="9"/>
                  </a:cubicBezTo>
                  <a:cubicBezTo>
                    <a:pt x="13" y="8"/>
                    <a:pt x="14" y="6"/>
                    <a:pt x="16" y="6"/>
                  </a:cubicBezTo>
                  <a:cubicBezTo>
                    <a:pt x="19" y="6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lose/>
                  <a:moveTo>
                    <a:pt x="21" y="49"/>
                  </a:moveTo>
                  <a:cubicBezTo>
                    <a:pt x="18" y="49"/>
                    <a:pt x="16" y="50"/>
                    <a:pt x="16" y="53"/>
                  </a:cubicBezTo>
                  <a:cubicBezTo>
                    <a:pt x="16" y="56"/>
                    <a:pt x="18" y="58"/>
                    <a:pt x="21" y="58"/>
                  </a:cubicBezTo>
                  <a:cubicBezTo>
                    <a:pt x="24" y="59"/>
                    <a:pt x="26" y="57"/>
                    <a:pt x="26" y="54"/>
                  </a:cubicBezTo>
                  <a:cubicBezTo>
                    <a:pt x="26" y="52"/>
                    <a:pt x="24" y="49"/>
                    <a:pt x="21" y="49"/>
                  </a:cubicBezTo>
                  <a:close/>
                  <a:moveTo>
                    <a:pt x="42" y="58"/>
                  </a:moveTo>
                  <a:cubicBezTo>
                    <a:pt x="46" y="59"/>
                    <a:pt x="48" y="56"/>
                    <a:pt x="48" y="53"/>
                  </a:cubicBezTo>
                  <a:cubicBezTo>
                    <a:pt x="48" y="51"/>
                    <a:pt x="46" y="49"/>
                    <a:pt x="44" y="49"/>
                  </a:cubicBezTo>
                  <a:cubicBezTo>
                    <a:pt x="41" y="49"/>
                    <a:pt x="38" y="51"/>
                    <a:pt x="38" y="54"/>
                  </a:cubicBezTo>
                  <a:cubicBezTo>
                    <a:pt x="38" y="57"/>
                    <a:pt x="40" y="58"/>
                    <a:pt x="42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0" name="Isosceles Triangle 3"/>
          <p:cNvSpPr/>
          <p:nvPr/>
        </p:nvSpPr>
        <p:spPr>
          <a:xfrm rot="10800000">
            <a:off x="3656030" y="2844325"/>
            <a:ext cx="2333540" cy="1188986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81" name="Rectangle 80"/>
          <p:cNvSpPr/>
          <p:nvPr/>
        </p:nvSpPr>
        <p:spPr>
          <a:xfrm>
            <a:off x="3751882" y="2903772"/>
            <a:ext cx="2154190" cy="10017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r>
              <a:rPr lang="en-GB" sz="1050" i="1" dirty="0">
                <a:solidFill>
                  <a:schemeClr val="tx2"/>
                </a:solidFill>
              </a:rPr>
              <a:t>The correct answer is </a:t>
            </a:r>
            <a:r>
              <a:rPr lang="en-GB" sz="1050" i="1" dirty="0" smtClean="0">
                <a:solidFill>
                  <a:schemeClr val="tx2"/>
                </a:solidFill>
              </a:rPr>
              <a:t>D.</a:t>
            </a:r>
            <a:endParaRPr lang="en-GB" sz="1050" i="1" dirty="0">
              <a:solidFill>
                <a:schemeClr val="tx2"/>
              </a:solidFill>
            </a:endParaRPr>
          </a:p>
          <a:p>
            <a:r>
              <a:rPr lang="en-GB" sz="900" i="1" dirty="0">
                <a:solidFill>
                  <a:schemeClr val="tx2"/>
                </a:solidFill>
              </a:rPr>
              <a:t>All of these test provide diagnostic and/or prognostic information in the patient with suspected AHF. </a:t>
            </a:r>
            <a:endParaRPr lang="en-GB" sz="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/>
          <p:cNvCxnSpPr>
            <a:endCxn id="36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4" name="Oval 43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1" name="Oval 50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ight Arrow 6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8" name="Rectangle 77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2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echocardiographic findings would you expect in a person who uses methamphetamine?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A. Valvular disease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B. Hypertrophic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C. Dilated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D. Diastolic dysfunction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Oval 51"/>
          <p:cNvSpPr/>
          <p:nvPr/>
        </p:nvSpPr>
        <p:spPr>
          <a:xfrm>
            <a:off x="5335670" y="308510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5335670" y="3368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5335670" y="3662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5335670" y="393377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5296694" y="305421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5296694" y="3326823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13" action="ppaction://hlinksldjump"/>
          </p:cNvPr>
          <p:cNvSpPr/>
          <p:nvPr/>
        </p:nvSpPr>
        <p:spPr>
          <a:xfrm>
            <a:off x="5296694" y="3632052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14" action="ppaction://hlinksldjump"/>
          </p:cNvPr>
          <p:cNvSpPr/>
          <p:nvPr/>
        </p:nvSpPr>
        <p:spPr>
          <a:xfrm>
            <a:off x="5296694" y="395934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9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65" name="Oval 64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68" name="Oval 67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0" name="Rectangle 69">
            <a:hlinkClick r:id="rId9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8459788" cy="6335713"/>
          </a:xfrm>
          <a:prstGeom prst="rect">
            <a:avLst/>
          </a:prstGeom>
          <a:solidFill>
            <a:schemeClr val="accent5">
              <a:lumMod val="20000"/>
              <a:lumOff val="8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4229895" y="2093912"/>
            <a:ext cx="0" cy="784225"/>
          </a:xfrm>
          <a:prstGeom prst="line">
            <a:avLst/>
          </a:prstGeom>
          <a:ln w="190500">
            <a:solidFill>
              <a:schemeClr val="accent5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3732034" y="1134866"/>
            <a:ext cx="998538" cy="1000125"/>
            <a:chOff x="3390901" y="-4638296"/>
            <a:chExt cx="998538" cy="1000125"/>
          </a:xfrm>
        </p:grpSpPr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3390901" y="-4638296"/>
              <a:ext cx="998538" cy="1000125"/>
            </a:xfrm>
            <a:custGeom>
              <a:avLst/>
              <a:gdLst>
                <a:gd name="T0" fmla="*/ 293 w 318"/>
                <a:gd name="T1" fmla="*/ 114 h 318"/>
                <a:gd name="T2" fmla="*/ 204 w 318"/>
                <a:gd name="T3" fmla="*/ 293 h 318"/>
                <a:gd name="T4" fmla="*/ 25 w 318"/>
                <a:gd name="T5" fmla="*/ 204 h 318"/>
                <a:gd name="T6" fmla="*/ 114 w 318"/>
                <a:gd name="T7" fmla="*/ 25 h 318"/>
                <a:gd name="T8" fmla="*/ 293 w 318"/>
                <a:gd name="T9" fmla="*/ 11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18">
                  <a:moveTo>
                    <a:pt x="293" y="114"/>
                  </a:moveTo>
                  <a:cubicBezTo>
                    <a:pt x="318" y="188"/>
                    <a:pt x="278" y="268"/>
                    <a:pt x="204" y="293"/>
                  </a:cubicBezTo>
                  <a:cubicBezTo>
                    <a:pt x="130" y="318"/>
                    <a:pt x="50" y="278"/>
                    <a:pt x="25" y="204"/>
                  </a:cubicBezTo>
                  <a:cubicBezTo>
                    <a:pt x="0" y="130"/>
                    <a:pt x="40" y="50"/>
                    <a:pt x="114" y="25"/>
                  </a:cubicBezTo>
                  <a:cubicBezTo>
                    <a:pt x="188" y="0"/>
                    <a:pt x="268" y="40"/>
                    <a:pt x="293" y="11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3689351" y="-4385884"/>
              <a:ext cx="406117" cy="494506"/>
              <a:chOff x="9461500" y="2505075"/>
              <a:chExt cx="539751" cy="657225"/>
            </a:xfrm>
          </p:grpSpPr>
          <p:sp>
            <p:nvSpPr>
              <p:cNvPr id="146" name="Freeform 39"/>
              <p:cNvSpPr>
                <a:spLocks noEditPoints="1"/>
              </p:cNvSpPr>
              <p:nvPr/>
            </p:nvSpPr>
            <p:spPr bwMode="auto">
              <a:xfrm>
                <a:off x="9493250" y="2540000"/>
                <a:ext cx="466725" cy="622300"/>
              </a:xfrm>
              <a:custGeom>
                <a:avLst/>
                <a:gdLst>
                  <a:gd name="T0" fmla="*/ 121 w 122"/>
                  <a:gd name="T1" fmla="*/ 163 h 163"/>
                  <a:gd name="T2" fmla="*/ 0 w 122"/>
                  <a:gd name="T3" fmla="*/ 163 h 163"/>
                  <a:gd name="T4" fmla="*/ 0 w 122"/>
                  <a:gd name="T5" fmla="*/ 0 h 163"/>
                  <a:gd name="T6" fmla="*/ 4 w 122"/>
                  <a:gd name="T7" fmla="*/ 0 h 163"/>
                  <a:gd name="T8" fmla="*/ 77 w 122"/>
                  <a:gd name="T9" fmla="*/ 0 h 163"/>
                  <a:gd name="T10" fmla="*/ 83 w 122"/>
                  <a:gd name="T11" fmla="*/ 2 h 163"/>
                  <a:gd name="T12" fmla="*/ 119 w 122"/>
                  <a:gd name="T13" fmla="*/ 38 h 163"/>
                  <a:gd name="T14" fmla="*/ 122 w 122"/>
                  <a:gd name="T15" fmla="*/ 43 h 163"/>
                  <a:gd name="T16" fmla="*/ 122 w 122"/>
                  <a:gd name="T17" fmla="*/ 161 h 163"/>
                  <a:gd name="T18" fmla="*/ 121 w 122"/>
                  <a:gd name="T19" fmla="*/ 163 h 163"/>
                  <a:gd name="T20" fmla="*/ 81 w 122"/>
                  <a:gd name="T21" fmla="*/ 7 h 163"/>
                  <a:gd name="T22" fmla="*/ 6 w 122"/>
                  <a:gd name="T23" fmla="*/ 7 h 163"/>
                  <a:gd name="T24" fmla="*/ 6 w 122"/>
                  <a:gd name="T25" fmla="*/ 157 h 163"/>
                  <a:gd name="T26" fmla="*/ 115 w 122"/>
                  <a:gd name="T27" fmla="*/ 157 h 163"/>
                  <a:gd name="T28" fmla="*/ 115 w 122"/>
                  <a:gd name="T29" fmla="*/ 40 h 163"/>
                  <a:gd name="T30" fmla="*/ 81 w 122"/>
                  <a:gd name="T31" fmla="*/ 40 h 163"/>
                  <a:gd name="T32" fmla="*/ 81 w 122"/>
                  <a:gd name="T33" fmla="*/ 7 h 163"/>
                  <a:gd name="T34" fmla="*/ 105 w 122"/>
                  <a:gd name="T35" fmla="*/ 34 h 163"/>
                  <a:gd name="T36" fmla="*/ 88 w 122"/>
                  <a:gd name="T37" fmla="*/ 17 h 163"/>
                  <a:gd name="T38" fmla="*/ 88 w 122"/>
                  <a:gd name="T39" fmla="*/ 34 h 163"/>
                  <a:gd name="T40" fmla="*/ 105 w 122"/>
                  <a:gd name="T41" fmla="*/ 3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63">
                    <a:moveTo>
                      <a:pt x="121" y="163"/>
                    </a:moveTo>
                    <a:cubicBezTo>
                      <a:pt x="81" y="163"/>
                      <a:pt x="40" y="163"/>
                      <a:pt x="0" y="163"/>
                    </a:cubicBezTo>
                    <a:cubicBezTo>
                      <a:pt x="0" y="109"/>
                      <a:pt x="0" y="55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28" y="0"/>
                      <a:pt x="53" y="0"/>
                      <a:pt x="77" y="0"/>
                    </a:cubicBezTo>
                    <a:cubicBezTo>
                      <a:pt x="79" y="0"/>
                      <a:pt x="82" y="1"/>
                      <a:pt x="83" y="2"/>
                    </a:cubicBezTo>
                    <a:cubicBezTo>
                      <a:pt x="95" y="14"/>
                      <a:pt x="107" y="26"/>
                      <a:pt x="119" y="38"/>
                    </a:cubicBezTo>
                    <a:cubicBezTo>
                      <a:pt x="120" y="40"/>
                      <a:pt x="122" y="42"/>
                      <a:pt x="122" y="43"/>
                    </a:cubicBezTo>
                    <a:cubicBezTo>
                      <a:pt x="122" y="83"/>
                      <a:pt x="122" y="122"/>
                      <a:pt x="122" y="161"/>
                    </a:cubicBezTo>
                    <a:cubicBezTo>
                      <a:pt x="122" y="162"/>
                      <a:pt x="121" y="162"/>
                      <a:pt x="121" y="163"/>
                    </a:cubicBezTo>
                    <a:close/>
                    <a:moveTo>
                      <a:pt x="81" y="7"/>
                    </a:moveTo>
                    <a:cubicBezTo>
                      <a:pt x="56" y="7"/>
                      <a:pt x="31" y="7"/>
                      <a:pt x="6" y="7"/>
                    </a:cubicBezTo>
                    <a:cubicBezTo>
                      <a:pt x="6" y="57"/>
                      <a:pt x="6" y="107"/>
                      <a:pt x="6" y="157"/>
                    </a:cubicBezTo>
                    <a:cubicBezTo>
                      <a:pt x="42" y="157"/>
                      <a:pt x="78" y="157"/>
                      <a:pt x="115" y="157"/>
                    </a:cubicBezTo>
                    <a:cubicBezTo>
                      <a:pt x="115" y="118"/>
                      <a:pt x="115" y="80"/>
                      <a:pt x="115" y="40"/>
                    </a:cubicBezTo>
                    <a:cubicBezTo>
                      <a:pt x="104" y="40"/>
                      <a:pt x="93" y="40"/>
                      <a:pt x="81" y="40"/>
                    </a:cubicBezTo>
                    <a:cubicBezTo>
                      <a:pt x="81" y="29"/>
                      <a:pt x="81" y="18"/>
                      <a:pt x="81" y="7"/>
                    </a:cubicBezTo>
                    <a:close/>
                    <a:moveTo>
                      <a:pt x="105" y="34"/>
                    </a:moveTo>
                    <a:cubicBezTo>
                      <a:pt x="99" y="28"/>
                      <a:pt x="93" y="22"/>
                      <a:pt x="88" y="17"/>
                    </a:cubicBezTo>
                    <a:cubicBezTo>
                      <a:pt x="88" y="22"/>
                      <a:pt x="88" y="28"/>
                      <a:pt x="88" y="34"/>
                    </a:cubicBezTo>
                    <a:cubicBezTo>
                      <a:pt x="94" y="34"/>
                      <a:pt x="99" y="34"/>
                      <a:pt x="105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" name="Freeform 40"/>
              <p:cNvSpPr>
                <a:spLocks/>
              </p:cNvSpPr>
              <p:nvPr/>
            </p:nvSpPr>
            <p:spPr bwMode="auto">
              <a:xfrm>
                <a:off x="9542463" y="2505075"/>
                <a:ext cx="458788" cy="608013"/>
              </a:xfrm>
              <a:custGeom>
                <a:avLst/>
                <a:gdLst>
                  <a:gd name="T0" fmla="*/ 115 w 120"/>
                  <a:gd name="T1" fmla="*/ 5 h 159"/>
                  <a:gd name="T2" fmla="*/ 110 w 120"/>
                  <a:gd name="T3" fmla="*/ 5 h 159"/>
                  <a:gd name="T4" fmla="*/ 10 w 120"/>
                  <a:gd name="T5" fmla="*/ 5 h 159"/>
                  <a:gd name="T6" fmla="*/ 4 w 120"/>
                  <a:gd name="T7" fmla="*/ 7 h 159"/>
                  <a:gd name="T8" fmla="*/ 0 w 120"/>
                  <a:gd name="T9" fmla="*/ 7 h 159"/>
                  <a:gd name="T10" fmla="*/ 0 w 120"/>
                  <a:gd name="T11" fmla="*/ 0 h 159"/>
                  <a:gd name="T12" fmla="*/ 120 w 120"/>
                  <a:gd name="T13" fmla="*/ 0 h 159"/>
                  <a:gd name="T14" fmla="*/ 120 w 120"/>
                  <a:gd name="T15" fmla="*/ 159 h 159"/>
                  <a:gd name="T16" fmla="*/ 110 w 120"/>
                  <a:gd name="T17" fmla="*/ 159 h 159"/>
                  <a:gd name="T18" fmla="*/ 110 w 120"/>
                  <a:gd name="T19" fmla="*/ 155 h 159"/>
                  <a:gd name="T20" fmla="*/ 115 w 120"/>
                  <a:gd name="T21" fmla="*/ 154 h 159"/>
                  <a:gd name="T22" fmla="*/ 115 w 120"/>
                  <a:gd name="T23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159">
                    <a:moveTo>
                      <a:pt x="115" y="5"/>
                    </a:moveTo>
                    <a:cubicBezTo>
                      <a:pt x="113" y="5"/>
                      <a:pt x="111" y="5"/>
                      <a:pt x="110" y="5"/>
                    </a:cubicBezTo>
                    <a:cubicBezTo>
                      <a:pt x="76" y="5"/>
                      <a:pt x="43" y="5"/>
                      <a:pt x="10" y="5"/>
                    </a:cubicBezTo>
                    <a:cubicBezTo>
                      <a:pt x="8" y="5"/>
                      <a:pt x="6" y="6"/>
                      <a:pt x="4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40" y="0"/>
                      <a:pt x="80" y="0"/>
                      <a:pt x="120" y="0"/>
                    </a:cubicBezTo>
                    <a:cubicBezTo>
                      <a:pt x="120" y="53"/>
                      <a:pt x="120" y="106"/>
                      <a:pt x="120" y="159"/>
                    </a:cubicBezTo>
                    <a:cubicBezTo>
                      <a:pt x="117" y="159"/>
                      <a:pt x="114" y="159"/>
                      <a:pt x="110" y="159"/>
                    </a:cubicBezTo>
                    <a:cubicBezTo>
                      <a:pt x="110" y="158"/>
                      <a:pt x="110" y="156"/>
                      <a:pt x="110" y="155"/>
                    </a:cubicBezTo>
                    <a:cubicBezTo>
                      <a:pt x="112" y="154"/>
                      <a:pt x="113" y="154"/>
                      <a:pt x="115" y="154"/>
                    </a:cubicBezTo>
                    <a:cubicBezTo>
                      <a:pt x="115" y="104"/>
                      <a:pt x="115" y="55"/>
                      <a:pt x="115" y="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" name="Freeform 41"/>
              <p:cNvSpPr>
                <a:spLocks/>
              </p:cNvSpPr>
              <p:nvPr/>
            </p:nvSpPr>
            <p:spPr bwMode="auto">
              <a:xfrm>
                <a:off x="9596438" y="2741613"/>
                <a:ext cx="290513" cy="23813"/>
              </a:xfrm>
              <a:custGeom>
                <a:avLst/>
                <a:gdLst>
                  <a:gd name="T0" fmla="*/ 0 w 76"/>
                  <a:gd name="T1" fmla="*/ 6 h 6"/>
                  <a:gd name="T2" fmla="*/ 0 w 76"/>
                  <a:gd name="T3" fmla="*/ 0 h 6"/>
                  <a:gd name="T4" fmla="*/ 4 w 76"/>
                  <a:gd name="T5" fmla="*/ 0 h 6"/>
                  <a:gd name="T6" fmla="*/ 70 w 76"/>
                  <a:gd name="T7" fmla="*/ 0 h 6"/>
                  <a:gd name="T8" fmla="*/ 75 w 76"/>
                  <a:gd name="T9" fmla="*/ 6 h 6"/>
                  <a:gd name="T10" fmla="*/ 0 w 7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">
                    <a:moveTo>
                      <a:pt x="0" y="6"/>
                    </a:moveTo>
                    <a:cubicBezTo>
                      <a:pt x="0" y="4"/>
                      <a:pt x="0" y="3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29" y="0"/>
                      <a:pt x="45" y="0"/>
                      <a:pt x="70" y="0"/>
                    </a:cubicBezTo>
                    <a:cubicBezTo>
                      <a:pt x="75" y="0"/>
                      <a:pt x="76" y="1"/>
                      <a:pt x="75" y="6"/>
                    </a:cubicBezTo>
                    <a:cubicBezTo>
                      <a:pt x="47" y="6"/>
                      <a:pt x="28" y="6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42"/>
              <p:cNvSpPr>
                <a:spLocks/>
              </p:cNvSpPr>
              <p:nvPr/>
            </p:nvSpPr>
            <p:spPr bwMode="auto">
              <a:xfrm>
                <a:off x="9596438" y="2792413"/>
                <a:ext cx="290513" cy="22225"/>
              </a:xfrm>
              <a:custGeom>
                <a:avLst/>
                <a:gdLst>
                  <a:gd name="T0" fmla="*/ 75 w 76"/>
                  <a:gd name="T1" fmla="*/ 0 h 6"/>
                  <a:gd name="T2" fmla="*/ 70 w 76"/>
                  <a:gd name="T3" fmla="*/ 6 h 6"/>
                  <a:gd name="T4" fmla="*/ 4 w 76"/>
                  <a:gd name="T5" fmla="*/ 6 h 6"/>
                  <a:gd name="T6" fmla="*/ 0 w 76"/>
                  <a:gd name="T7" fmla="*/ 5 h 6"/>
                  <a:gd name="T8" fmla="*/ 0 w 76"/>
                  <a:gd name="T9" fmla="*/ 0 h 6"/>
                  <a:gd name="T10" fmla="*/ 75 w 7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">
                    <a:moveTo>
                      <a:pt x="75" y="0"/>
                    </a:moveTo>
                    <a:cubicBezTo>
                      <a:pt x="76" y="5"/>
                      <a:pt x="76" y="6"/>
                      <a:pt x="70" y="6"/>
                    </a:cubicBezTo>
                    <a:cubicBezTo>
                      <a:pt x="45" y="6"/>
                      <a:pt x="29" y="6"/>
                      <a:pt x="4" y="6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28" y="0"/>
                      <a:pt x="46" y="0"/>
                      <a:pt x="7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" name="Freeform 43"/>
              <p:cNvSpPr>
                <a:spLocks/>
              </p:cNvSpPr>
              <p:nvPr/>
            </p:nvSpPr>
            <p:spPr bwMode="auto">
              <a:xfrm>
                <a:off x="9596438" y="2928938"/>
                <a:ext cx="290513" cy="23813"/>
              </a:xfrm>
              <a:custGeom>
                <a:avLst/>
                <a:gdLst>
                  <a:gd name="T0" fmla="*/ 0 w 76"/>
                  <a:gd name="T1" fmla="*/ 6 h 6"/>
                  <a:gd name="T2" fmla="*/ 0 w 76"/>
                  <a:gd name="T3" fmla="*/ 0 h 6"/>
                  <a:gd name="T4" fmla="*/ 4 w 76"/>
                  <a:gd name="T5" fmla="*/ 0 h 6"/>
                  <a:gd name="T6" fmla="*/ 70 w 76"/>
                  <a:gd name="T7" fmla="*/ 0 h 6"/>
                  <a:gd name="T8" fmla="*/ 75 w 76"/>
                  <a:gd name="T9" fmla="*/ 6 h 6"/>
                  <a:gd name="T10" fmla="*/ 0 w 7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30" y="0"/>
                      <a:pt x="45" y="0"/>
                      <a:pt x="70" y="0"/>
                    </a:cubicBezTo>
                    <a:cubicBezTo>
                      <a:pt x="75" y="0"/>
                      <a:pt x="76" y="1"/>
                      <a:pt x="75" y="6"/>
                    </a:cubicBezTo>
                    <a:cubicBezTo>
                      <a:pt x="47" y="6"/>
                      <a:pt x="28" y="6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" name="Freeform 44"/>
              <p:cNvSpPr>
                <a:spLocks/>
              </p:cNvSpPr>
              <p:nvPr/>
            </p:nvSpPr>
            <p:spPr bwMode="auto">
              <a:xfrm>
                <a:off x="9596438" y="2838450"/>
                <a:ext cx="287338" cy="19050"/>
              </a:xfrm>
              <a:custGeom>
                <a:avLst/>
                <a:gdLst>
                  <a:gd name="T0" fmla="*/ 75 w 75"/>
                  <a:gd name="T1" fmla="*/ 0 h 5"/>
                  <a:gd name="T2" fmla="*/ 75 w 75"/>
                  <a:gd name="T3" fmla="*/ 5 h 5"/>
                  <a:gd name="T4" fmla="*/ 0 w 75"/>
                  <a:gd name="T5" fmla="*/ 5 h 5"/>
                  <a:gd name="T6" fmla="*/ 0 w 75"/>
                  <a:gd name="T7" fmla="*/ 0 h 5"/>
                  <a:gd name="T8" fmla="*/ 75 w 7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">
                    <a:moveTo>
                      <a:pt x="75" y="0"/>
                    </a:moveTo>
                    <a:cubicBezTo>
                      <a:pt x="75" y="2"/>
                      <a:pt x="75" y="3"/>
                      <a:pt x="75" y="5"/>
                    </a:cubicBezTo>
                    <a:cubicBezTo>
                      <a:pt x="47" y="5"/>
                      <a:pt x="28" y="5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28" y="0"/>
                      <a:pt x="46" y="0"/>
                      <a:pt x="7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" name="Freeform 45"/>
              <p:cNvSpPr>
                <a:spLocks/>
              </p:cNvSpPr>
              <p:nvPr/>
            </p:nvSpPr>
            <p:spPr bwMode="auto">
              <a:xfrm>
                <a:off x="9596438" y="2884488"/>
                <a:ext cx="287338" cy="22225"/>
              </a:xfrm>
              <a:custGeom>
                <a:avLst/>
                <a:gdLst>
                  <a:gd name="T0" fmla="*/ 0 w 75"/>
                  <a:gd name="T1" fmla="*/ 6 h 6"/>
                  <a:gd name="T2" fmla="*/ 0 w 75"/>
                  <a:gd name="T3" fmla="*/ 0 h 6"/>
                  <a:gd name="T4" fmla="*/ 75 w 75"/>
                  <a:gd name="T5" fmla="*/ 0 h 6"/>
                  <a:gd name="T6" fmla="*/ 75 w 75"/>
                  <a:gd name="T7" fmla="*/ 6 h 6"/>
                  <a:gd name="T8" fmla="*/ 0 w 7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28" y="0"/>
                      <a:pt x="46" y="0"/>
                      <a:pt x="75" y="0"/>
                    </a:cubicBezTo>
                    <a:cubicBezTo>
                      <a:pt x="75" y="2"/>
                      <a:pt x="75" y="4"/>
                      <a:pt x="75" y="6"/>
                    </a:cubicBezTo>
                    <a:cubicBezTo>
                      <a:pt x="47" y="6"/>
                      <a:pt x="28" y="6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46"/>
              <p:cNvSpPr>
                <a:spLocks/>
              </p:cNvSpPr>
              <p:nvPr/>
            </p:nvSpPr>
            <p:spPr bwMode="auto">
              <a:xfrm>
                <a:off x="9596438" y="2670175"/>
                <a:ext cx="122238" cy="22225"/>
              </a:xfrm>
              <a:custGeom>
                <a:avLst/>
                <a:gdLst>
                  <a:gd name="T0" fmla="*/ 32 w 32"/>
                  <a:gd name="T1" fmla="*/ 0 h 6"/>
                  <a:gd name="T2" fmla="*/ 32 w 32"/>
                  <a:gd name="T3" fmla="*/ 6 h 6"/>
                  <a:gd name="T4" fmla="*/ 0 w 32"/>
                  <a:gd name="T5" fmla="*/ 6 h 6"/>
                  <a:gd name="T6" fmla="*/ 0 w 32"/>
                  <a:gd name="T7" fmla="*/ 0 h 6"/>
                  <a:gd name="T8" fmla="*/ 32 w 3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6">
                    <a:moveTo>
                      <a:pt x="32" y="0"/>
                    </a:moveTo>
                    <a:cubicBezTo>
                      <a:pt x="32" y="2"/>
                      <a:pt x="32" y="4"/>
                      <a:pt x="32" y="6"/>
                    </a:cubicBezTo>
                    <a:cubicBezTo>
                      <a:pt x="18" y="6"/>
                      <a:pt x="14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4" y="0"/>
                      <a:pt x="18" y="0"/>
                      <a:pt x="3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" name="Freeform 47"/>
              <p:cNvSpPr>
                <a:spLocks/>
              </p:cNvSpPr>
              <p:nvPr/>
            </p:nvSpPr>
            <p:spPr bwMode="auto">
              <a:xfrm>
                <a:off x="9596438" y="3063875"/>
                <a:ext cx="144463" cy="19050"/>
              </a:xfrm>
              <a:custGeom>
                <a:avLst/>
                <a:gdLst>
                  <a:gd name="T0" fmla="*/ 0 w 38"/>
                  <a:gd name="T1" fmla="*/ 5 h 5"/>
                  <a:gd name="T2" fmla="*/ 0 w 38"/>
                  <a:gd name="T3" fmla="*/ 0 h 5"/>
                  <a:gd name="T4" fmla="*/ 38 w 38"/>
                  <a:gd name="T5" fmla="*/ 0 h 5"/>
                  <a:gd name="T6" fmla="*/ 38 w 38"/>
                  <a:gd name="T7" fmla="*/ 5 h 5"/>
                  <a:gd name="T8" fmla="*/ 0 w 3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">
                    <a:moveTo>
                      <a:pt x="0" y="5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16" y="0"/>
                      <a:pt x="22" y="0"/>
                      <a:pt x="38" y="0"/>
                    </a:cubicBezTo>
                    <a:cubicBezTo>
                      <a:pt x="38" y="1"/>
                      <a:pt x="38" y="3"/>
                      <a:pt x="38" y="5"/>
                    </a:cubicBezTo>
                    <a:cubicBezTo>
                      <a:pt x="22" y="5"/>
                      <a:pt x="16" y="5"/>
                      <a:pt x="0" y="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" name="Freeform 48"/>
              <p:cNvSpPr>
                <a:spLocks/>
              </p:cNvSpPr>
              <p:nvPr/>
            </p:nvSpPr>
            <p:spPr bwMode="auto">
              <a:xfrm>
                <a:off x="9596438" y="2619375"/>
                <a:ext cx="122238" cy="23813"/>
              </a:xfrm>
              <a:custGeom>
                <a:avLst/>
                <a:gdLst>
                  <a:gd name="T0" fmla="*/ 32 w 32"/>
                  <a:gd name="T1" fmla="*/ 0 h 6"/>
                  <a:gd name="T2" fmla="*/ 32 w 32"/>
                  <a:gd name="T3" fmla="*/ 6 h 6"/>
                  <a:gd name="T4" fmla="*/ 0 w 32"/>
                  <a:gd name="T5" fmla="*/ 6 h 6"/>
                  <a:gd name="T6" fmla="*/ 0 w 32"/>
                  <a:gd name="T7" fmla="*/ 0 h 6"/>
                  <a:gd name="T8" fmla="*/ 32 w 3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6">
                    <a:moveTo>
                      <a:pt x="32" y="0"/>
                    </a:moveTo>
                    <a:cubicBezTo>
                      <a:pt x="32" y="2"/>
                      <a:pt x="32" y="4"/>
                      <a:pt x="32" y="6"/>
                    </a:cubicBezTo>
                    <a:cubicBezTo>
                      <a:pt x="18" y="6"/>
                      <a:pt x="14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4" y="0"/>
                      <a:pt x="18" y="0"/>
                      <a:pt x="3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" name="Freeform 49"/>
              <p:cNvSpPr>
                <a:spLocks/>
              </p:cNvSpPr>
              <p:nvPr/>
            </p:nvSpPr>
            <p:spPr bwMode="auto">
              <a:xfrm>
                <a:off x="9596438" y="2971800"/>
                <a:ext cx="53975" cy="22225"/>
              </a:xfrm>
              <a:custGeom>
                <a:avLst/>
                <a:gdLst>
                  <a:gd name="T0" fmla="*/ 14 w 14"/>
                  <a:gd name="T1" fmla="*/ 0 h 6"/>
                  <a:gd name="T2" fmla="*/ 14 w 14"/>
                  <a:gd name="T3" fmla="*/ 6 h 6"/>
                  <a:gd name="T4" fmla="*/ 0 w 14"/>
                  <a:gd name="T5" fmla="*/ 6 h 6"/>
                  <a:gd name="T6" fmla="*/ 0 w 14"/>
                  <a:gd name="T7" fmla="*/ 0 h 6"/>
                  <a:gd name="T8" fmla="*/ 14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4" y="2"/>
                      <a:pt x="14" y="4"/>
                      <a:pt x="14" y="6"/>
                    </a:cubicBezTo>
                    <a:cubicBezTo>
                      <a:pt x="6" y="6"/>
                      <a:pt x="8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8" y="0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" name="Freeform 50"/>
              <p:cNvSpPr>
                <a:spLocks/>
              </p:cNvSpPr>
              <p:nvPr/>
            </p:nvSpPr>
            <p:spPr bwMode="auto">
              <a:xfrm>
                <a:off x="9461500" y="2586038"/>
                <a:ext cx="103188" cy="49213"/>
              </a:xfrm>
              <a:custGeom>
                <a:avLst/>
                <a:gdLst>
                  <a:gd name="T0" fmla="*/ 3 w 27"/>
                  <a:gd name="T1" fmla="*/ 13 h 13"/>
                  <a:gd name="T2" fmla="*/ 4 w 27"/>
                  <a:gd name="T3" fmla="*/ 13 h 13"/>
                  <a:gd name="T4" fmla="*/ 19 w 27"/>
                  <a:gd name="T5" fmla="*/ 9 h 13"/>
                  <a:gd name="T6" fmla="*/ 22 w 27"/>
                  <a:gd name="T7" fmla="*/ 10 h 13"/>
                  <a:gd name="T8" fmla="*/ 27 w 27"/>
                  <a:gd name="T9" fmla="*/ 5 h 13"/>
                  <a:gd name="T10" fmla="*/ 22 w 27"/>
                  <a:gd name="T11" fmla="*/ 0 h 13"/>
                  <a:gd name="T12" fmla="*/ 18 w 27"/>
                  <a:gd name="T13" fmla="*/ 3 h 13"/>
                  <a:gd name="T14" fmla="*/ 2 w 27"/>
                  <a:gd name="T15" fmla="*/ 7 h 13"/>
                  <a:gd name="T16" fmla="*/ 0 w 27"/>
                  <a:gd name="T17" fmla="*/ 10 h 13"/>
                  <a:gd name="T18" fmla="*/ 3 w 27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3">
                    <a:moveTo>
                      <a:pt x="3" y="13"/>
                    </a:moveTo>
                    <a:cubicBezTo>
                      <a:pt x="3" y="13"/>
                      <a:pt x="4" y="13"/>
                      <a:pt x="4" y="13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10"/>
                      <a:pt x="22" y="10"/>
                    </a:cubicBezTo>
                    <a:cubicBezTo>
                      <a:pt x="25" y="10"/>
                      <a:pt x="27" y="8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ubicBezTo>
                      <a:pt x="20" y="0"/>
                      <a:pt x="19" y="1"/>
                      <a:pt x="1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1" y="12"/>
                      <a:pt x="2" y="13"/>
                      <a:pt x="3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" name="Freeform 51"/>
              <p:cNvSpPr>
                <a:spLocks/>
              </p:cNvSpPr>
              <p:nvPr/>
            </p:nvSpPr>
            <p:spPr bwMode="auto">
              <a:xfrm>
                <a:off x="9461500" y="2643188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3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5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" name="Freeform 52"/>
              <p:cNvSpPr>
                <a:spLocks/>
              </p:cNvSpPr>
              <p:nvPr/>
            </p:nvSpPr>
            <p:spPr bwMode="auto">
              <a:xfrm>
                <a:off x="9461500" y="2700338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2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4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4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" name="Freeform 53"/>
              <p:cNvSpPr>
                <a:spLocks/>
              </p:cNvSpPr>
              <p:nvPr/>
            </p:nvSpPr>
            <p:spPr bwMode="auto">
              <a:xfrm>
                <a:off x="9461500" y="2754313"/>
                <a:ext cx="103188" cy="49213"/>
              </a:xfrm>
              <a:custGeom>
                <a:avLst/>
                <a:gdLst>
                  <a:gd name="T0" fmla="*/ 22 w 27"/>
                  <a:gd name="T1" fmla="*/ 0 h 13"/>
                  <a:gd name="T2" fmla="*/ 18 w 27"/>
                  <a:gd name="T3" fmla="*/ 3 h 13"/>
                  <a:gd name="T4" fmla="*/ 2 w 27"/>
                  <a:gd name="T5" fmla="*/ 7 h 13"/>
                  <a:gd name="T6" fmla="*/ 0 w 27"/>
                  <a:gd name="T7" fmla="*/ 10 h 13"/>
                  <a:gd name="T8" fmla="*/ 3 w 27"/>
                  <a:gd name="T9" fmla="*/ 13 h 13"/>
                  <a:gd name="T10" fmla="*/ 4 w 27"/>
                  <a:gd name="T11" fmla="*/ 12 h 13"/>
                  <a:gd name="T12" fmla="*/ 19 w 27"/>
                  <a:gd name="T13" fmla="*/ 9 h 13"/>
                  <a:gd name="T14" fmla="*/ 22 w 27"/>
                  <a:gd name="T15" fmla="*/ 10 h 13"/>
                  <a:gd name="T16" fmla="*/ 27 w 27"/>
                  <a:gd name="T17" fmla="*/ 5 h 13"/>
                  <a:gd name="T18" fmla="*/ 22 w 27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3">
                    <a:moveTo>
                      <a:pt x="22" y="0"/>
                    </a:moveTo>
                    <a:cubicBezTo>
                      <a:pt x="20" y="0"/>
                      <a:pt x="19" y="1"/>
                      <a:pt x="1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10"/>
                      <a:pt x="22" y="10"/>
                    </a:cubicBezTo>
                    <a:cubicBezTo>
                      <a:pt x="25" y="10"/>
                      <a:pt x="27" y="7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" name="Freeform 54"/>
              <p:cNvSpPr>
                <a:spLocks/>
              </p:cNvSpPr>
              <p:nvPr/>
            </p:nvSpPr>
            <p:spPr bwMode="auto">
              <a:xfrm>
                <a:off x="9461500" y="2811463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2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4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4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" name="Freeform 55"/>
              <p:cNvSpPr>
                <a:spLocks/>
              </p:cNvSpPr>
              <p:nvPr/>
            </p:nvSpPr>
            <p:spPr bwMode="auto">
              <a:xfrm>
                <a:off x="9461500" y="2863850"/>
                <a:ext cx="103188" cy="50800"/>
              </a:xfrm>
              <a:custGeom>
                <a:avLst/>
                <a:gdLst>
                  <a:gd name="T0" fmla="*/ 22 w 27"/>
                  <a:gd name="T1" fmla="*/ 0 h 13"/>
                  <a:gd name="T2" fmla="*/ 18 w 27"/>
                  <a:gd name="T3" fmla="*/ 3 h 13"/>
                  <a:gd name="T4" fmla="*/ 2 w 27"/>
                  <a:gd name="T5" fmla="*/ 7 h 13"/>
                  <a:gd name="T6" fmla="*/ 0 w 27"/>
                  <a:gd name="T7" fmla="*/ 10 h 13"/>
                  <a:gd name="T8" fmla="*/ 3 w 27"/>
                  <a:gd name="T9" fmla="*/ 13 h 13"/>
                  <a:gd name="T10" fmla="*/ 4 w 27"/>
                  <a:gd name="T11" fmla="*/ 13 h 13"/>
                  <a:gd name="T12" fmla="*/ 19 w 27"/>
                  <a:gd name="T13" fmla="*/ 9 h 13"/>
                  <a:gd name="T14" fmla="*/ 22 w 27"/>
                  <a:gd name="T15" fmla="*/ 10 h 13"/>
                  <a:gd name="T16" fmla="*/ 27 w 27"/>
                  <a:gd name="T17" fmla="*/ 5 h 13"/>
                  <a:gd name="T18" fmla="*/ 22 w 27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3">
                    <a:moveTo>
                      <a:pt x="22" y="0"/>
                    </a:moveTo>
                    <a:cubicBezTo>
                      <a:pt x="20" y="0"/>
                      <a:pt x="19" y="1"/>
                      <a:pt x="1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10"/>
                      <a:pt x="22" y="10"/>
                    </a:cubicBezTo>
                    <a:cubicBezTo>
                      <a:pt x="25" y="10"/>
                      <a:pt x="27" y="8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" name="Freeform 56"/>
              <p:cNvSpPr>
                <a:spLocks/>
              </p:cNvSpPr>
              <p:nvPr/>
            </p:nvSpPr>
            <p:spPr bwMode="auto">
              <a:xfrm>
                <a:off x="9461500" y="2922588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3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5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" name="Freeform 57"/>
              <p:cNvSpPr>
                <a:spLocks/>
              </p:cNvSpPr>
              <p:nvPr/>
            </p:nvSpPr>
            <p:spPr bwMode="auto">
              <a:xfrm>
                <a:off x="9461500" y="2979738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2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4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4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" name="Freeform 58"/>
              <p:cNvSpPr>
                <a:spLocks/>
              </p:cNvSpPr>
              <p:nvPr/>
            </p:nvSpPr>
            <p:spPr bwMode="auto">
              <a:xfrm>
                <a:off x="9461500" y="3033713"/>
                <a:ext cx="103188" cy="49213"/>
              </a:xfrm>
              <a:custGeom>
                <a:avLst/>
                <a:gdLst>
                  <a:gd name="T0" fmla="*/ 22 w 27"/>
                  <a:gd name="T1" fmla="*/ 0 h 13"/>
                  <a:gd name="T2" fmla="*/ 18 w 27"/>
                  <a:gd name="T3" fmla="*/ 3 h 13"/>
                  <a:gd name="T4" fmla="*/ 2 w 27"/>
                  <a:gd name="T5" fmla="*/ 7 h 13"/>
                  <a:gd name="T6" fmla="*/ 0 w 27"/>
                  <a:gd name="T7" fmla="*/ 10 h 13"/>
                  <a:gd name="T8" fmla="*/ 3 w 27"/>
                  <a:gd name="T9" fmla="*/ 13 h 13"/>
                  <a:gd name="T10" fmla="*/ 4 w 27"/>
                  <a:gd name="T11" fmla="*/ 12 h 13"/>
                  <a:gd name="T12" fmla="*/ 19 w 27"/>
                  <a:gd name="T13" fmla="*/ 9 h 13"/>
                  <a:gd name="T14" fmla="*/ 22 w 27"/>
                  <a:gd name="T15" fmla="*/ 10 h 13"/>
                  <a:gd name="T16" fmla="*/ 27 w 27"/>
                  <a:gd name="T17" fmla="*/ 5 h 13"/>
                  <a:gd name="T18" fmla="*/ 22 w 27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3">
                    <a:moveTo>
                      <a:pt x="22" y="0"/>
                    </a:moveTo>
                    <a:cubicBezTo>
                      <a:pt x="20" y="0"/>
                      <a:pt x="19" y="1"/>
                      <a:pt x="1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10"/>
                      <a:pt x="22" y="10"/>
                    </a:cubicBezTo>
                    <a:cubicBezTo>
                      <a:pt x="25" y="10"/>
                      <a:pt x="27" y="7"/>
                      <a:pt x="27" y="5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" name="Freeform 59"/>
              <p:cNvSpPr>
                <a:spLocks/>
              </p:cNvSpPr>
              <p:nvPr/>
            </p:nvSpPr>
            <p:spPr bwMode="auto">
              <a:xfrm>
                <a:off x="9461500" y="3090863"/>
                <a:ext cx="103188" cy="46038"/>
              </a:xfrm>
              <a:custGeom>
                <a:avLst/>
                <a:gdLst>
                  <a:gd name="T0" fmla="*/ 22 w 27"/>
                  <a:gd name="T1" fmla="*/ 0 h 12"/>
                  <a:gd name="T2" fmla="*/ 18 w 27"/>
                  <a:gd name="T3" fmla="*/ 2 h 12"/>
                  <a:gd name="T4" fmla="*/ 2 w 27"/>
                  <a:gd name="T5" fmla="*/ 6 h 12"/>
                  <a:gd name="T6" fmla="*/ 0 w 27"/>
                  <a:gd name="T7" fmla="*/ 10 h 12"/>
                  <a:gd name="T8" fmla="*/ 3 w 27"/>
                  <a:gd name="T9" fmla="*/ 12 h 12"/>
                  <a:gd name="T10" fmla="*/ 4 w 27"/>
                  <a:gd name="T11" fmla="*/ 12 h 12"/>
                  <a:gd name="T12" fmla="*/ 19 w 27"/>
                  <a:gd name="T13" fmla="*/ 8 h 12"/>
                  <a:gd name="T14" fmla="*/ 22 w 27"/>
                  <a:gd name="T15" fmla="*/ 9 h 12"/>
                  <a:gd name="T16" fmla="*/ 27 w 27"/>
                  <a:gd name="T17" fmla="*/ 4 h 12"/>
                  <a:gd name="T18" fmla="*/ 22 w 2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22" y="0"/>
                    </a:moveTo>
                    <a:cubicBezTo>
                      <a:pt x="20" y="0"/>
                      <a:pt x="19" y="1"/>
                      <a:pt x="18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1" y="9"/>
                      <a:pt x="22" y="9"/>
                    </a:cubicBezTo>
                    <a:cubicBezTo>
                      <a:pt x="25" y="9"/>
                      <a:pt x="27" y="7"/>
                      <a:pt x="27" y="4"/>
                    </a:cubicBezTo>
                    <a:cubicBezTo>
                      <a:pt x="27" y="2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3337761" y="857826"/>
            <a:ext cx="1786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tx2"/>
                </a:solidFill>
              </a:rPr>
              <a:t>Nurse Documentation</a:t>
            </a:r>
          </a:p>
        </p:txBody>
      </p:sp>
      <p:sp>
        <p:nvSpPr>
          <p:cNvPr id="168" name="Rectangle 167">
            <a:hlinkClick r:id="rId2" action="ppaction://hlinksldjump"/>
          </p:cNvPr>
          <p:cNvSpPr/>
          <p:nvPr/>
        </p:nvSpPr>
        <p:spPr>
          <a:xfrm>
            <a:off x="3691334" y="920620"/>
            <a:ext cx="1079580" cy="12319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9" name="TextBox 168"/>
          <p:cNvSpPr txBox="1"/>
          <p:nvPr/>
        </p:nvSpPr>
        <p:spPr>
          <a:xfrm>
            <a:off x="505966" y="3508297"/>
            <a:ext cx="1185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Chief Complaint and Vital Signs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97081" y="2018788"/>
            <a:ext cx="1800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History of Present Illness and Review of systems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140455" y="1953200"/>
            <a:ext cx="16486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2"/>
                </a:solidFill>
              </a:rPr>
              <a:t>Past History, Allergy History, Medications, and Social History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0775" y="3508297"/>
            <a:ext cx="1478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2"/>
                </a:solidFill>
              </a:rPr>
              <a:t>Physical Examination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5887057" y="3297101"/>
            <a:ext cx="828432" cy="828432"/>
            <a:chOff x="6233082" y="4087507"/>
            <a:chExt cx="1011543" cy="1011543"/>
          </a:xfrm>
        </p:grpSpPr>
        <p:sp>
          <p:nvSpPr>
            <p:cNvPr id="174" name="Oval 173"/>
            <p:cNvSpPr/>
            <p:nvPr/>
          </p:nvSpPr>
          <p:spPr>
            <a:xfrm>
              <a:off x="6233082" y="4087507"/>
              <a:ext cx="1011543" cy="101154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6485895" y="4268190"/>
              <a:ext cx="558576" cy="696577"/>
              <a:chOff x="6711832" y="3564008"/>
              <a:chExt cx="2003396" cy="2498352"/>
            </a:xfrm>
            <a:solidFill>
              <a:schemeClr val="tx2"/>
            </a:solidFill>
            <a:effectLst/>
          </p:grpSpPr>
          <p:sp>
            <p:nvSpPr>
              <p:cNvPr id="176" name="Oval 32"/>
              <p:cNvSpPr>
                <a:spLocks noChangeArrowheads="1"/>
              </p:cNvSpPr>
              <p:nvPr/>
            </p:nvSpPr>
            <p:spPr bwMode="auto">
              <a:xfrm>
                <a:off x="7442482" y="3564008"/>
                <a:ext cx="506741" cy="5008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auto">
              <a:xfrm>
                <a:off x="6711832" y="4159134"/>
                <a:ext cx="2003396" cy="1903226"/>
              </a:xfrm>
              <a:custGeom>
                <a:avLst/>
                <a:gdLst>
                  <a:gd name="T0" fmla="*/ 22 w 383"/>
                  <a:gd name="T1" fmla="*/ 0 h 364"/>
                  <a:gd name="T2" fmla="*/ 357 w 383"/>
                  <a:gd name="T3" fmla="*/ 0 h 364"/>
                  <a:gd name="T4" fmla="*/ 360 w 383"/>
                  <a:gd name="T5" fmla="*/ 52 h 364"/>
                  <a:gd name="T6" fmla="*/ 251 w 383"/>
                  <a:gd name="T7" fmla="*/ 52 h 364"/>
                  <a:gd name="T8" fmla="*/ 251 w 383"/>
                  <a:gd name="T9" fmla="*/ 338 h 364"/>
                  <a:gd name="T10" fmla="*/ 200 w 383"/>
                  <a:gd name="T11" fmla="*/ 338 h 364"/>
                  <a:gd name="T12" fmla="*/ 200 w 383"/>
                  <a:gd name="T13" fmla="*/ 191 h 364"/>
                  <a:gd name="T14" fmla="*/ 180 w 383"/>
                  <a:gd name="T15" fmla="*/ 191 h 364"/>
                  <a:gd name="T16" fmla="*/ 180 w 383"/>
                  <a:gd name="T17" fmla="*/ 345 h 364"/>
                  <a:gd name="T18" fmla="*/ 128 w 383"/>
                  <a:gd name="T19" fmla="*/ 336 h 364"/>
                  <a:gd name="T20" fmla="*/ 128 w 383"/>
                  <a:gd name="T21" fmla="*/ 52 h 364"/>
                  <a:gd name="T22" fmla="*/ 21 w 383"/>
                  <a:gd name="T23" fmla="*/ 52 h 364"/>
                  <a:gd name="T24" fmla="*/ 22 w 383"/>
                  <a:gd name="T25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364">
                    <a:moveTo>
                      <a:pt x="22" y="0"/>
                    </a:moveTo>
                    <a:cubicBezTo>
                      <a:pt x="22" y="0"/>
                      <a:pt x="332" y="0"/>
                      <a:pt x="357" y="0"/>
                    </a:cubicBezTo>
                    <a:cubicBezTo>
                      <a:pt x="383" y="0"/>
                      <a:pt x="382" y="52"/>
                      <a:pt x="360" y="52"/>
                    </a:cubicBezTo>
                    <a:cubicBezTo>
                      <a:pt x="339" y="52"/>
                      <a:pt x="251" y="52"/>
                      <a:pt x="251" y="52"/>
                    </a:cubicBezTo>
                    <a:cubicBezTo>
                      <a:pt x="251" y="52"/>
                      <a:pt x="251" y="323"/>
                      <a:pt x="251" y="338"/>
                    </a:cubicBezTo>
                    <a:cubicBezTo>
                      <a:pt x="251" y="361"/>
                      <a:pt x="200" y="363"/>
                      <a:pt x="200" y="338"/>
                    </a:cubicBezTo>
                    <a:cubicBezTo>
                      <a:pt x="200" y="313"/>
                      <a:pt x="200" y="213"/>
                      <a:pt x="200" y="191"/>
                    </a:cubicBezTo>
                    <a:cubicBezTo>
                      <a:pt x="200" y="169"/>
                      <a:pt x="180" y="169"/>
                      <a:pt x="180" y="191"/>
                    </a:cubicBezTo>
                    <a:cubicBezTo>
                      <a:pt x="180" y="202"/>
                      <a:pt x="180" y="330"/>
                      <a:pt x="180" y="345"/>
                    </a:cubicBezTo>
                    <a:cubicBezTo>
                      <a:pt x="180" y="361"/>
                      <a:pt x="128" y="364"/>
                      <a:pt x="128" y="336"/>
                    </a:cubicBezTo>
                    <a:cubicBezTo>
                      <a:pt x="128" y="308"/>
                      <a:pt x="128" y="52"/>
                      <a:pt x="128" y="52"/>
                    </a:cubicBezTo>
                    <a:cubicBezTo>
                      <a:pt x="128" y="52"/>
                      <a:pt x="39" y="52"/>
                      <a:pt x="21" y="52"/>
                    </a:cubicBezTo>
                    <a:cubicBezTo>
                      <a:pt x="0" y="52"/>
                      <a:pt x="1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78" name="Rectangle 177"/>
          <p:cNvSpPr/>
          <p:nvPr/>
        </p:nvSpPr>
        <p:spPr>
          <a:xfrm>
            <a:off x="3032433" y="4659888"/>
            <a:ext cx="2409996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2351454" y="1827737"/>
            <a:ext cx="828432" cy="828432"/>
            <a:chOff x="-2991763" y="-1436352"/>
            <a:chExt cx="828432" cy="828432"/>
          </a:xfrm>
        </p:grpSpPr>
        <p:sp>
          <p:nvSpPr>
            <p:cNvPr id="180" name="Oval 179"/>
            <p:cNvSpPr/>
            <p:nvPr/>
          </p:nvSpPr>
          <p:spPr>
            <a:xfrm>
              <a:off x="-2991763" y="-1436352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-2852316" y="-1176775"/>
              <a:ext cx="298575" cy="323221"/>
              <a:chOff x="-3513918" y="2233061"/>
              <a:chExt cx="404229" cy="437595"/>
            </a:xfrm>
          </p:grpSpPr>
          <p:grpSp>
            <p:nvGrpSpPr>
              <p:cNvPr id="185" name="Group 5"/>
              <p:cNvGrpSpPr>
                <a:grpSpLocks noChangeAspect="1"/>
              </p:cNvGrpSpPr>
              <p:nvPr/>
            </p:nvGrpSpPr>
            <p:grpSpPr bwMode="auto">
              <a:xfrm rot="19991893">
                <a:off x="-3488314" y="2233061"/>
                <a:ext cx="327145" cy="437595"/>
                <a:chOff x="3913" y="1437"/>
                <a:chExt cx="545" cy="729"/>
              </a:xfrm>
              <a:effectLst/>
            </p:grpSpPr>
            <p:sp>
              <p:nvSpPr>
                <p:cNvPr id="187" name="Freeform 7"/>
                <p:cNvSpPr>
                  <a:spLocks/>
                </p:cNvSpPr>
                <p:nvPr/>
              </p:nvSpPr>
              <p:spPr bwMode="auto">
                <a:xfrm>
                  <a:off x="3913" y="1438"/>
                  <a:ext cx="539" cy="728"/>
                </a:xfrm>
                <a:custGeom>
                  <a:avLst/>
                  <a:gdLst>
                    <a:gd name="T0" fmla="*/ 154 w 228"/>
                    <a:gd name="T1" fmla="*/ 80 h 308"/>
                    <a:gd name="T2" fmla="*/ 148 w 228"/>
                    <a:gd name="T3" fmla="*/ 74 h 308"/>
                    <a:gd name="T4" fmla="*/ 148 w 228"/>
                    <a:gd name="T5" fmla="*/ 16 h 308"/>
                    <a:gd name="T6" fmla="*/ 132 w 228"/>
                    <a:gd name="T7" fmla="*/ 0 h 308"/>
                    <a:gd name="T8" fmla="*/ 17 w 228"/>
                    <a:gd name="T9" fmla="*/ 0 h 308"/>
                    <a:gd name="T10" fmla="*/ 0 w 228"/>
                    <a:gd name="T11" fmla="*/ 16 h 308"/>
                    <a:gd name="T12" fmla="*/ 0 w 228"/>
                    <a:gd name="T13" fmla="*/ 292 h 308"/>
                    <a:gd name="T14" fmla="*/ 17 w 228"/>
                    <a:gd name="T15" fmla="*/ 308 h 308"/>
                    <a:gd name="T16" fmla="*/ 212 w 228"/>
                    <a:gd name="T17" fmla="*/ 308 h 308"/>
                    <a:gd name="T18" fmla="*/ 228 w 228"/>
                    <a:gd name="T19" fmla="*/ 292 h 308"/>
                    <a:gd name="T20" fmla="*/ 228 w 228"/>
                    <a:gd name="T21" fmla="*/ 97 h 308"/>
                    <a:gd name="T22" fmla="*/ 212 w 228"/>
                    <a:gd name="T23" fmla="*/ 80 h 308"/>
                    <a:gd name="T24" fmla="*/ 154 w 228"/>
                    <a:gd name="T25" fmla="*/ 80 h 308"/>
                    <a:gd name="T26" fmla="*/ 154 w 228"/>
                    <a:gd name="T27" fmla="*/ 8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8" h="308">
                      <a:moveTo>
                        <a:pt x="154" y="80"/>
                      </a:moveTo>
                      <a:cubicBezTo>
                        <a:pt x="150" y="80"/>
                        <a:pt x="148" y="78"/>
                        <a:pt x="148" y="74"/>
                      </a:cubicBezTo>
                      <a:cubicBezTo>
                        <a:pt x="148" y="16"/>
                        <a:pt x="148" y="16"/>
                        <a:pt x="148" y="16"/>
                      </a:cubicBezTo>
                      <a:cubicBezTo>
                        <a:pt x="148" y="7"/>
                        <a:pt x="141" y="0"/>
                        <a:pt x="132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301"/>
                        <a:pt x="8" y="308"/>
                        <a:pt x="17" y="308"/>
                      </a:cubicBezTo>
                      <a:cubicBezTo>
                        <a:pt x="212" y="308"/>
                        <a:pt x="212" y="308"/>
                        <a:pt x="212" y="308"/>
                      </a:cubicBezTo>
                      <a:cubicBezTo>
                        <a:pt x="221" y="308"/>
                        <a:pt x="228" y="301"/>
                        <a:pt x="228" y="292"/>
                      </a:cubicBezTo>
                      <a:cubicBezTo>
                        <a:pt x="228" y="97"/>
                        <a:pt x="228" y="97"/>
                        <a:pt x="228" y="97"/>
                      </a:cubicBezTo>
                      <a:cubicBezTo>
                        <a:pt x="228" y="88"/>
                        <a:pt x="221" y="80"/>
                        <a:pt x="212" y="80"/>
                      </a:cubicBezTo>
                      <a:cubicBezTo>
                        <a:pt x="154" y="80"/>
                        <a:pt x="154" y="80"/>
                        <a:pt x="154" y="80"/>
                      </a:cubicBezTo>
                      <a:cubicBezTo>
                        <a:pt x="154" y="80"/>
                        <a:pt x="154" y="80"/>
                        <a:pt x="154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050" dirty="0"/>
                </a:p>
              </p:txBody>
            </p:sp>
            <p:sp>
              <p:nvSpPr>
                <p:cNvPr id="188" name="Freeform 6"/>
                <p:cNvSpPr>
                  <a:spLocks/>
                </p:cNvSpPr>
                <p:nvPr/>
              </p:nvSpPr>
              <p:spPr bwMode="auto">
                <a:xfrm>
                  <a:off x="4248" y="1437"/>
                  <a:ext cx="210" cy="208"/>
                </a:xfrm>
                <a:custGeom>
                  <a:avLst/>
                  <a:gdLst>
                    <a:gd name="T0" fmla="*/ 0 w 141"/>
                    <a:gd name="T1" fmla="*/ 0 h 140"/>
                    <a:gd name="T2" fmla="*/ 0 w 141"/>
                    <a:gd name="T3" fmla="*/ 140 h 140"/>
                    <a:gd name="T4" fmla="*/ 141 w 141"/>
                    <a:gd name="T5" fmla="*/ 140 h 140"/>
                    <a:gd name="T6" fmla="*/ 0 w 141"/>
                    <a:gd name="T7" fmla="*/ 0 h 140"/>
                    <a:gd name="T8" fmla="*/ 0 w 141"/>
                    <a:gd name="T9" fmla="*/ 0 h 140"/>
                    <a:gd name="T10" fmla="*/ 0 w 141"/>
                    <a:gd name="T11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" h="140">
                      <a:moveTo>
                        <a:pt x="0" y="0"/>
                      </a:moveTo>
                      <a:lnTo>
                        <a:pt x="0" y="140"/>
                      </a:lnTo>
                      <a:lnTo>
                        <a:pt x="141" y="14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050" dirty="0"/>
                </a:p>
              </p:txBody>
            </p:sp>
          </p:grpSp>
          <p:sp>
            <p:nvSpPr>
              <p:cNvPr id="186" name="TextBox 185"/>
              <p:cNvSpPr txBox="1"/>
              <p:nvPr/>
            </p:nvSpPr>
            <p:spPr>
              <a:xfrm rot="19992897">
                <a:off x="-3513918" y="2358126"/>
                <a:ext cx="404229" cy="270846"/>
              </a:xfrm>
              <a:prstGeom prst="rect">
                <a:avLst/>
              </a:prstGeom>
              <a:noFill/>
              <a:effectLst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700" b="1" dirty="0">
                    <a:solidFill>
                      <a:schemeClr val="tx2"/>
                    </a:solidFill>
                  </a:rPr>
                  <a:t>HPI</a:t>
                </a: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 rot="19798420">
              <a:off x="-2506410" y="-1168840"/>
              <a:ext cx="194971" cy="304096"/>
              <a:chOff x="4349745" y="1966912"/>
              <a:chExt cx="425450" cy="663574"/>
            </a:xfrm>
            <a:solidFill>
              <a:schemeClr val="tx2"/>
            </a:solidFill>
            <a:effectLst/>
          </p:grpSpPr>
          <p:sp>
            <p:nvSpPr>
              <p:cNvPr id="183" name="Freeform 73"/>
              <p:cNvSpPr>
                <a:spLocks noEditPoints="1"/>
              </p:cNvSpPr>
              <p:nvPr/>
            </p:nvSpPr>
            <p:spPr bwMode="auto">
              <a:xfrm>
                <a:off x="4349745" y="1966912"/>
                <a:ext cx="425450" cy="663574"/>
              </a:xfrm>
              <a:custGeom>
                <a:avLst/>
                <a:gdLst>
                  <a:gd name="T0" fmla="*/ 99 w 197"/>
                  <a:gd name="T1" fmla="*/ 0 h 309"/>
                  <a:gd name="T2" fmla="*/ 0 w 197"/>
                  <a:gd name="T3" fmla="*/ 98 h 309"/>
                  <a:gd name="T4" fmla="*/ 77 w 197"/>
                  <a:gd name="T5" fmla="*/ 194 h 309"/>
                  <a:gd name="T6" fmla="*/ 71 w 197"/>
                  <a:gd name="T7" fmla="*/ 309 h 309"/>
                  <a:gd name="T8" fmla="*/ 126 w 197"/>
                  <a:gd name="T9" fmla="*/ 309 h 309"/>
                  <a:gd name="T10" fmla="*/ 121 w 197"/>
                  <a:gd name="T11" fmla="*/ 194 h 309"/>
                  <a:gd name="T12" fmla="*/ 197 w 197"/>
                  <a:gd name="T13" fmla="*/ 98 h 309"/>
                  <a:gd name="T14" fmla="*/ 99 w 197"/>
                  <a:gd name="T15" fmla="*/ 0 h 309"/>
                  <a:gd name="T16" fmla="*/ 99 w 197"/>
                  <a:gd name="T17" fmla="*/ 174 h 309"/>
                  <a:gd name="T18" fmla="*/ 23 w 197"/>
                  <a:gd name="T19" fmla="*/ 98 h 309"/>
                  <a:gd name="T20" fmla="*/ 99 w 197"/>
                  <a:gd name="T21" fmla="*/ 23 h 309"/>
                  <a:gd name="T22" fmla="*/ 174 w 197"/>
                  <a:gd name="T23" fmla="*/ 98 h 309"/>
                  <a:gd name="T24" fmla="*/ 99 w 197"/>
                  <a:gd name="T25" fmla="*/ 17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309">
                    <a:moveTo>
                      <a:pt x="99" y="0"/>
                    </a:moveTo>
                    <a:cubicBezTo>
                      <a:pt x="44" y="0"/>
                      <a:pt x="0" y="44"/>
                      <a:pt x="0" y="98"/>
                    </a:cubicBezTo>
                    <a:cubicBezTo>
                      <a:pt x="0" y="145"/>
                      <a:pt x="33" y="184"/>
                      <a:pt x="77" y="194"/>
                    </a:cubicBezTo>
                    <a:cubicBezTo>
                      <a:pt x="71" y="309"/>
                      <a:pt x="71" y="309"/>
                      <a:pt x="71" y="309"/>
                    </a:cubicBezTo>
                    <a:cubicBezTo>
                      <a:pt x="126" y="309"/>
                      <a:pt x="126" y="309"/>
                      <a:pt x="126" y="309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65" y="184"/>
                      <a:pt x="197" y="145"/>
                      <a:pt x="197" y="98"/>
                    </a:cubicBezTo>
                    <a:cubicBezTo>
                      <a:pt x="197" y="44"/>
                      <a:pt x="153" y="0"/>
                      <a:pt x="99" y="0"/>
                    </a:cubicBezTo>
                    <a:close/>
                    <a:moveTo>
                      <a:pt x="99" y="174"/>
                    </a:moveTo>
                    <a:cubicBezTo>
                      <a:pt x="57" y="174"/>
                      <a:pt x="23" y="140"/>
                      <a:pt x="23" y="98"/>
                    </a:cubicBezTo>
                    <a:cubicBezTo>
                      <a:pt x="23" y="57"/>
                      <a:pt x="57" y="23"/>
                      <a:pt x="99" y="23"/>
                    </a:cubicBezTo>
                    <a:cubicBezTo>
                      <a:pt x="140" y="23"/>
                      <a:pt x="174" y="57"/>
                      <a:pt x="174" y="98"/>
                    </a:cubicBezTo>
                    <a:cubicBezTo>
                      <a:pt x="174" y="140"/>
                      <a:pt x="140" y="174"/>
                      <a:pt x="99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392339" y="2011442"/>
                <a:ext cx="338852" cy="3388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1741059" y="3296973"/>
            <a:ext cx="828432" cy="828432"/>
            <a:chOff x="-2414311" y="2794061"/>
            <a:chExt cx="828432" cy="828432"/>
          </a:xfrm>
        </p:grpSpPr>
        <p:sp>
          <p:nvSpPr>
            <p:cNvPr id="190" name="Oval 189"/>
            <p:cNvSpPr/>
            <p:nvPr/>
          </p:nvSpPr>
          <p:spPr>
            <a:xfrm>
              <a:off x="-2414311" y="2794061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1" name="Group 5"/>
            <p:cNvGrpSpPr>
              <a:grpSpLocks noChangeAspect="1"/>
            </p:cNvGrpSpPr>
            <p:nvPr/>
          </p:nvGrpSpPr>
          <p:grpSpPr bwMode="auto">
            <a:xfrm>
              <a:off x="-2291423" y="3039385"/>
              <a:ext cx="388222" cy="335337"/>
              <a:chOff x="1367" y="2734"/>
              <a:chExt cx="323" cy="279"/>
            </a:xfrm>
            <a:solidFill>
              <a:schemeClr val="tx2"/>
            </a:solidFill>
          </p:grpSpPr>
          <p:sp>
            <p:nvSpPr>
              <p:cNvPr id="200" name="Freeform 6"/>
              <p:cNvSpPr>
                <a:spLocks noEditPoints="1"/>
              </p:cNvSpPr>
              <p:nvPr/>
            </p:nvSpPr>
            <p:spPr bwMode="auto">
              <a:xfrm>
                <a:off x="1448" y="2734"/>
                <a:ext cx="66" cy="61"/>
              </a:xfrm>
              <a:custGeom>
                <a:avLst/>
                <a:gdLst>
                  <a:gd name="T0" fmla="*/ 26 w 72"/>
                  <a:gd name="T1" fmla="*/ 38 h 67"/>
                  <a:gd name="T2" fmla="*/ 26 w 72"/>
                  <a:gd name="T3" fmla="*/ 67 h 67"/>
                  <a:gd name="T4" fmla="*/ 0 w 72"/>
                  <a:gd name="T5" fmla="*/ 67 h 67"/>
                  <a:gd name="T6" fmla="*/ 0 w 72"/>
                  <a:gd name="T7" fmla="*/ 44 h 67"/>
                  <a:gd name="T8" fmla="*/ 4 w 72"/>
                  <a:gd name="T9" fmla="*/ 17 h 67"/>
                  <a:gd name="T10" fmla="*/ 23 w 72"/>
                  <a:gd name="T11" fmla="*/ 0 h 67"/>
                  <a:gd name="T12" fmla="*/ 29 w 72"/>
                  <a:gd name="T13" fmla="*/ 10 h 67"/>
                  <a:gd name="T14" fmla="*/ 17 w 72"/>
                  <a:gd name="T15" fmla="*/ 20 h 67"/>
                  <a:gd name="T16" fmla="*/ 13 w 72"/>
                  <a:gd name="T17" fmla="*/ 38 h 67"/>
                  <a:gd name="T18" fmla="*/ 26 w 72"/>
                  <a:gd name="T19" fmla="*/ 38 h 67"/>
                  <a:gd name="T20" fmla="*/ 70 w 72"/>
                  <a:gd name="T21" fmla="*/ 38 h 67"/>
                  <a:gd name="T22" fmla="*/ 70 w 72"/>
                  <a:gd name="T23" fmla="*/ 67 h 67"/>
                  <a:gd name="T24" fmla="*/ 43 w 72"/>
                  <a:gd name="T25" fmla="*/ 67 h 67"/>
                  <a:gd name="T26" fmla="*/ 43 w 72"/>
                  <a:gd name="T27" fmla="*/ 44 h 67"/>
                  <a:gd name="T28" fmla="*/ 47 w 72"/>
                  <a:gd name="T29" fmla="*/ 17 h 67"/>
                  <a:gd name="T30" fmla="*/ 66 w 72"/>
                  <a:gd name="T31" fmla="*/ 0 h 67"/>
                  <a:gd name="T32" fmla="*/ 72 w 72"/>
                  <a:gd name="T33" fmla="*/ 10 h 67"/>
                  <a:gd name="T34" fmla="*/ 61 w 72"/>
                  <a:gd name="T35" fmla="*/ 20 h 67"/>
                  <a:gd name="T36" fmla="*/ 57 w 72"/>
                  <a:gd name="T37" fmla="*/ 38 h 67"/>
                  <a:gd name="T38" fmla="*/ 70 w 72"/>
                  <a:gd name="T39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7">
                    <a:moveTo>
                      <a:pt x="26" y="38"/>
                    </a:moveTo>
                    <a:cubicBezTo>
                      <a:pt x="26" y="67"/>
                      <a:pt x="26" y="67"/>
                      <a:pt x="26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2"/>
                      <a:pt x="1" y="23"/>
                      <a:pt x="4" y="17"/>
                    </a:cubicBezTo>
                    <a:cubicBezTo>
                      <a:pt x="8" y="10"/>
                      <a:pt x="14" y="4"/>
                      <a:pt x="23" y="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4" y="12"/>
                      <a:pt x="20" y="16"/>
                      <a:pt x="17" y="20"/>
                    </a:cubicBezTo>
                    <a:cubicBezTo>
                      <a:pt x="15" y="24"/>
                      <a:pt x="14" y="30"/>
                      <a:pt x="13" y="38"/>
                    </a:cubicBezTo>
                    <a:lnTo>
                      <a:pt x="26" y="38"/>
                    </a:lnTo>
                    <a:close/>
                    <a:moveTo>
                      <a:pt x="70" y="38"/>
                    </a:moveTo>
                    <a:cubicBezTo>
                      <a:pt x="70" y="67"/>
                      <a:pt x="70" y="67"/>
                      <a:pt x="70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32"/>
                      <a:pt x="44" y="23"/>
                      <a:pt x="47" y="17"/>
                    </a:cubicBezTo>
                    <a:cubicBezTo>
                      <a:pt x="51" y="10"/>
                      <a:pt x="57" y="4"/>
                      <a:pt x="66" y="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67" y="12"/>
                      <a:pt x="63" y="16"/>
                      <a:pt x="61" y="20"/>
                    </a:cubicBezTo>
                    <a:cubicBezTo>
                      <a:pt x="58" y="24"/>
                      <a:pt x="57" y="30"/>
                      <a:pt x="57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7"/>
              <p:cNvSpPr>
                <a:spLocks noEditPoints="1"/>
              </p:cNvSpPr>
              <p:nvPr/>
            </p:nvSpPr>
            <p:spPr bwMode="auto">
              <a:xfrm>
                <a:off x="1555" y="2734"/>
                <a:ext cx="66" cy="61"/>
              </a:xfrm>
              <a:custGeom>
                <a:avLst/>
                <a:gdLst>
                  <a:gd name="T0" fmla="*/ 45 w 72"/>
                  <a:gd name="T1" fmla="*/ 30 h 67"/>
                  <a:gd name="T2" fmla="*/ 45 w 72"/>
                  <a:gd name="T3" fmla="*/ 0 h 67"/>
                  <a:gd name="T4" fmla="*/ 72 w 72"/>
                  <a:gd name="T5" fmla="*/ 0 h 67"/>
                  <a:gd name="T6" fmla="*/ 72 w 72"/>
                  <a:gd name="T7" fmla="*/ 23 h 67"/>
                  <a:gd name="T8" fmla="*/ 68 w 72"/>
                  <a:gd name="T9" fmla="*/ 50 h 67"/>
                  <a:gd name="T10" fmla="*/ 49 w 72"/>
                  <a:gd name="T11" fmla="*/ 67 h 67"/>
                  <a:gd name="T12" fmla="*/ 43 w 72"/>
                  <a:gd name="T13" fmla="*/ 58 h 67"/>
                  <a:gd name="T14" fmla="*/ 54 w 72"/>
                  <a:gd name="T15" fmla="*/ 48 h 67"/>
                  <a:gd name="T16" fmla="*/ 58 w 72"/>
                  <a:gd name="T17" fmla="*/ 30 h 67"/>
                  <a:gd name="T18" fmla="*/ 45 w 72"/>
                  <a:gd name="T19" fmla="*/ 30 h 67"/>
                  <a:gd name="T20" fmla="*/ 2 w 72"/>
                  <a:gd name="T21" fmla="*/ 30 h 67"/>
                  <a:gd name="T22" fmla="*/ 2 w 72"/>
                  <a:gd name="T23" fmla="*/ 0 h 67"/>
                  <a:gd name="T24" fmla="*/ 29 w 72"/>
                  <a:gd name="T25" fmla="*/ 0 h 67"/>
                  <a:gd name="T26" fmla="*/ 29 w 72"/>
                  <a:gd name="T27" fmla="*/ 23 h 67"/>
                  <a:gd name="T28" fmla="*/ 25 w 72"/>
                  <a:gd name="T29" fmla="*/ 50 h 67"/>
                  <a:gd name="T30" fmla="*/ 6 w 72"/>
                  <a:gd name="T31" fmla="*/ 67 h 67"/>
                  <a:gd name="T32" fmla="*/ 0 w 72"/>
                  <a:gd name="T33" fmla="*/ 58 h 67"/>
                  <a:gd name="T34" fmla="*/ 11 w 72"/>
                  <a:gd name="T35" fmla="*/ 48 h 67"/>
                  <a:gd name="T36" fmla="*/ 15 w 72"/>
                  <a:gd name="T37" fmla="*/ 30 h 67"/>
                  <a:gd name="T38" fmla="*/ 2 w 72"/>
                  <a:gd name="T39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7">
                    <a:moveTo>
                      <a:pt x="45" y="3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36"/>
                      <a:pt x="71" y="45"/>
                      <a:pt x="68" y="50"/>
                    </a:cubicBezTo>
                    <a:cubicBezTo>
                      <a:pt x="64" y="58"/>
                      <a:pt x="58" y="64"/>
                      <a:pt x="49" y="6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8" y="55"/>
                      <a:pt x="52" y="52"/>
                      <a:pt x="54" y="48"/>
                    </a:cubicBezTo>
                    <a:cubicBezTo>
                      <a:pt x="57" y="44"/>
                      <a:pt x="58" y="38"/>
                      <a:pt x="58" y="30"/>
                    </a:cubicBezTo>
                    <a:lnTo>
                      <a:pt x="45" y="30"/>
                    </a:lnTo>
                    <a:close/>
                    <a:moveTo>
                      <a:pt x="2" y="3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36"/>
                      <a:pt x="28" y="45"/>
                      <a:pt x="25" y="50"/>
                    </a:cubicBezTo>
                    <a:cubicBezTo>
                      <a:pt x="21" y="58"/>
                      <a:pt x="15" y="64"/>
                      <a:pt x="6" y="6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5" y="55"/>
                      <a:pt x="9" y="52"/>
                      <a:pt x="11" y="48"/>
                    </a:cubicBezTo>
                    <a:cubicBezTo>
                      <a:pt x="14" y="44"/>
                      <a:pt x="15" y="38"/>
                      <a:pt x="15" y="30"/>
                    </a:cubicBezTo>
                    <a:lnTo>
                      <a:pt x="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Freeform 8"/>
              <p:cNvSpPr>
                <a:spLocks/>
              </p:cNvSpPr>
              <p:nvPr/>
            </p:nvSpPr>
            <p:spPr bwMode="auto">
              <a:xfrm>
                <a:off x="1367" y="2901"/>
                <a:ext cx="323" cy="97"/>
              </a:xfrm>
              <a:custGeom>
                <a:avLst/>
                <a:gdLst>
                  <a:gd name="T0" fmla="*/ 13 w 354"/>
                  <a:gd name="T1" fmla="*/ 0 h 106"/>
                  <a:gd name="T2" fmla="*/ 341 w 354"/>
                  <a:gd name="T3" fmla="*/ 0 h 106"/>
                  <a:gd name="T4" fmla="*/ 354 w 354"/>
                  <a:gd name="T5" fmla="*/ 12 h 106"/>
                  <a:gd name="T6" fmla="*/ 354 w 354"/>
                  <a:gd name="T7" fmla="*/ 19 h 106"/>
                  <a:gd name="T8" fmla="*/ 341 w 354"/>
                  <a:gd name="T9" fmla="*/ 32 h 106"/>
                  <a:gd name="T10" fmla="*/ 225 w 354"/>
                  <a:gd name="T11" fmla="*/ 32 h 106"/>
                  <a:gd name="T12" fmla="*/ 225 w 354"/>
                  <a:gd name="T13" fmla="*/ 61 h 106"/>
                  <a:gd name="T14" fmla="*/ 318 w 354"/>
                  <a:gd name="T15" fmla="*/ 61 h 106"/>
                  <a:gd name="T16" fmla="*/ 318 w 354"/>
                  <a:gd name="T17" fmla="*/ 106 h 106"/>
                  <a:gd name="T18" fmla="*/ 281 w 354"/>
                  <a:gd name="T19" fmla="*/ 106 h 106"/>
                  <a:gd name="T20" fmla="*/ 262 w 354"/>
                  <a:gd name="T21" fmla="*/ 87 h 106"/>
                  <a:gd name="T22" fmla="*/ 242 w 354"/>
                  <a:gd name="T23" fmla="*/ 106 h 106"/>
                  <a:gd name="T24" fmla="*/ 116 w 354"/>
                  <a:gd name="T25" fmla="*/ 106 h 106"/>
                  <a:gd name="T26" fmla="*/ 96 w 354"/>
                  <a:gd name="T27" fmla="*/ 87 h 106"/>
                  <a:gd name="T28" fmla="*/ 77 w 354"/>
                  <a:gd name="T29" fmla="*/ 106 h 106"/>
                  <a:gd name="T30" fmla="*/ 43 w 354"/>
                  <a:gd name="T31" fmla="*/ 106 h 106"/>
                  <a:gd name="T32" fmla="*/ 43 w 354"/>
                  <a:gd name="T33" fmla="*/ 61 h 106"/>
                  <a:gd name="T34" fmla="*/ 132 w 354"/>
                  <a:gd name="T35" fmla="*/ 61 h 106"/>
                  <a:gd name="T36" fmla="*/ 132 w 354"/>
                  <a:gd name="T37" fmla="*/ 32 h 106"/>
                  <a:gd name="T38" fmla="*/ 13 w 354"/>
                  <a:gd name="T39" fmla="*/ 32 h 106"/>
                  <a:gd name="T40" fmla="*/ 0 w 354"/>
                  <a:gd name="T41" fmla="*/ 19 h 106"/>
                  <a:gd name="T42" fmla="*/ 0 w 354"/>
                  <a:gd name="T43" fmla="*/ 12 h 106"/>
                  <a:gd name="T44" fmla="*/ 13 w 354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06">
                    <a:moveTo>
                      <a:pt x="13" y="0"/>
                    </a:moveTo>
                    <a:cubicBezTo>
                      <a:pt x="341" y="0"/>
                      <a:pt x="341" y="0"/>
                      <a:pt x="341" y="0"/>
                    </a:cubicBezTo>
                    <a:cubicBezTo>
                      <a:pt x="348" y="0"/>
                      <a:pt x="354" y="5"/>
                      <a:pt x="354" y="12"/>
                    </a:cubicBezTo>
                    <a:cubicBezTo>
                      <a:pt x="354" y="19"/>
                      <a:pt x="354" y="19"/>
                      <a:pt x="354" y="19"/>
                    </a:cubicBezTo>
                    <a:cubicBezTo>
                      <a:pt x="354" y="26"/>
                      <a:pt x="348" y="32"/>
                      <a:pt x="341" y="32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25" y="61"/>
                      <a:pt x="225" y="61"/>
                      <a:pt x="225" y="61"/>
                    </a:cubicBezTo>
                    <a:cubicBezTo>
                      <a:pt x="318" y="61"/>
                      <a:pt x="318" y="61"/>
                      <a:pt x="318" y="61"/>
                    </a:cubicBezTo>
                    <a:cubicBezTo>
                      <a:pt x="318" y="106"/>
                      <a:pt x="318" y="106"/>
                      <a:pt x="318" y="106"/>
                    </a:cubicBezTo>
                    <a:cubicBezTo>
                      <a:pt x="281" y="106"/>
                      <a:pt x="281" y="106"/>
                      <a:pt x="281" y="106"/>
                    </a:cubicBezTo>
                    <a:cubicBezTo>
                      <a:pt x="281" y="96"/>
                      <a:pt x="273" y="87"/>
                      <a:pt x="262" y="87"/>
                    </a:cubicBezTo>
                    <a:cubicBezTo>
                      <a:pt x="251" y="87"/>
                      <a:pt x="242" y="96"/>
                      <a:pt x="242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6" y="96"/>
                      <a:pt x="107" y="87"/>
                      <a:pt x="96" y="87"/>
                    </a:cubicBezTo>
                    <a:cubicBezTo>
                      <a:pt x="85" y="87"/>
                      <a:pt x="77" y="96"/>
                      <a:pt x="77" y="106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132" y="61"/>
                      <a:pt x="132" y="61"/>
                      <a:pt x="132" y="6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5" y="32"/>
                      <a:pt x="0" y="26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Oval 9"/>
              <p:cNvSpPr>
                <a:spLocks noChangeArrowheads="1"/>
              </p:cNvSpPr>
              <p:nvPr/>
            </p:nvSpPr>
            <p:spPr bwMode="auto">
              <a:xfrm>
                <a:off x="1592" y="298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Oval 10"/>
              <p:cNvSpPr>
                <a:spLocks noChangeArrowheads="1"/>
              </p:cNvSpPr>
              <p:nvPr/>
            </p:nvSpPr>
            <p:spPr bwMode="auto">
              <a:xfrm>
                <a:off x="1439" y="2984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Oval 11"/>
              <p:cNvSpPr>
                <a:spLocks noChangeArrowheads="1"/>
              </p:cNvSpPr>
              <p:nvPr/>
            </p:nvSpPr>
            <p:spPr bwMode="auto">
              <a:xfrm>
                <a:off x="1380" y="2830"/>
                <a:ext cx="54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Freeform 12"/>
              <p:cNvSpPr>
                <a:spLocks/>
              </p:cNvSpPr>
              <p:nvPr/>
            </p:nvSpPr>
            <p:spPr bwMode="auto">
              <a:xfrm>
                <a:off x="1451" y="2839"/>
                <a:ext cx="29" cy="23"/>
              </a:xfrm>
              <a:custGeom>
                <a:avLst/>
                <a:gdLst>
                  <a:gd name="T0" fmla="*/ 32 w 32"/>
                  <a:gd name="T1" fmla="*/ 0 h 25"/>
                  <a:gd name="T2" fmla="*/ 32 w 32"/>
                  <a:gd name="T3" fmla="*/ 25 h 25"/>
                  <a:gd name="T4" fmla="*/ 0 w 32"/>
                  <a:gd name="T5" fmla="*/ 25 h 25"/>
                  <a:gd name="T6" fmla="*/ 32 w 32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" name="Freeform 13"/>
              <p:cNvSpPr>
                <a:spLocks/>
              </p:cNvSpPr>
              <p:nvPr/>
            </p:nvSpPr>
            <p:spPr bwMode="auto">
              <a:xfrm>
                <a:off x="1481" y="2832"/>
                <a:ext cx="73" cy="28"/>
              </a:xfrm>
              <a:custGeom>
                <a:avLst/>
                <a:gdLst>
                  <a:gd name="T0" fmla="*/ 0 w 80"/>
                  <a:gd name="T1" fmla="*/ 13 h 31"/>
                  <a:gd name="T2" fmla="*/ 14 w 80"/>
                  <a:gd name="T3" fmla="*/ 0 h 31"/>
                  <a:gd name="T4" fmla="*/ 80 w 80"/>
                  <a:gd name="T5" fmla="*/ 0 h 31"/>
                  <a:gd name="T6" fmla="*/ 0 w 80"/>
                  <a:gd name="T7" fmla="*/ 31 h 31"/>
                  <a:gd name="T8" fmla="*/ 0 w 8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31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23"/>
                      <a:pt x="23" y="30"/>
                      <a:pt x="0" y="3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Freeform 14"/>
              <p:cNvSpPr>
                <a:spLocks/>
              </p:cNvSpPr>
              <p:nvPr/>
            </p:nvSpPr>
            <p:spPr bwMode="auto">
              <a:xfrm>
                <a:off x="1457" y="2830"/>
                <a:ext cx="116" cy="50"/>
              </a:xfrm>
              <a:custGeom>
                <a:avLst/>
                <a:gdLst>
                  <a:gd name="T0" fmla="*/ 19 w 128"/>
                  <a:gd name="T1" fmla="*/ 55 h 55"/>
                  <a:gd name="T2" fmla="*/ 124 w 128"/>
                  <a:gd name="T3" fmla="*/ 17 h 55"/>
                  <a:gd name="T4" fmla="*/ 125 w 128"/>
                  <a:gd name="T5" fmla="*/ 4 h 55"/>
                  <a:gd name="T6" fmla="*/ 112 w 128"/>
                  <a:gd name="T7" fmla="*/ 3 h 55"/>
                  <a:gd name="T8" fmla="*/ 11 w 128"/>
                  <a:gd name="T9" fmla="*/ 37 h 55"/>
                  <a:gd name="T10" fmla="*/ 1 w 128"/>
                  <a:gd name="T11" fmla="*/ 45 h 55"/>
                  <a:gd name="T12" fmla="*/ 9 w 128"/>
                  <a:gd name="T13" fmla="*/ 55 h 55"/>
                  <a:gd name="T14" fmla="*/ 19 w 128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55">
                    <a:moveTo>
                      <a:pt x="19" y="55"/>
                    </a:moveTo>
                    <a:cubicBezTo>
                      <a:pt x="40" y="55"/>
                      <a:pt x="86" y="51"/>
                      <a:pt x="124" y="17"/>
                    </a:cubicBezTo>
                    <a:cubicBezTo>
                      <a:pt x="128" y="13"/>
                      <a:pt x="128" y="7"/>
                      <a:pt x="125" y="4"/>
                    </a:cubicBezTo>
                    <a:cubicBezTo>
                      <a:pt x="121" y="0"/>
                      <a:pt x="115" y="0"/>
                      <a:pt x="112" y="3"/>
                    </a:cubicBezTo>
                    <a:cubicBezTo>
                      <a:pt x="69" y="43"/>
                      <a:pt x="11" y="37"/>
                      <a:pt x="11" y="37"/>
                    </a:cubicBezTo>
                    <a:cubicBezTo>
                      <a:pt x="6" y="36"/>
                      <a:pt x="1" y="40"/>
                      <a:pt x="1" y="45"/>
                    </a:cubicBezTo>
                    <a:cubicBezTo>
                      <a:pt x="0" y="50"/>
                      <a:pt x="4" y="54"/>
                      <a:pt x="9" y="55"/>
                    </a:cubicBezTo>
                    <a:cubicBezTo>
                      <a:pt x="9" y="55"/>
                      <a:pt x="13" y="55"/>
                      <a:pt x="19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" name="Freeform 15"/>
              <p:cNvSpPr>
                <a:spLocks/>
              </p:cNvSpPr>
              <p:nvPr/>
            </p:nvSpPr>
            <p:spPr bwMode="auto">
              <a:xfrm>
                <a:off x="1491" y="2834"/>
                <a:ext cx="197" cy="53"/>
              </a:xfrm>
              <a:custGeom>
                <a:avLst/>
                <a:gdLst>
                  <a:gd name="T0" fmla="*/ 89 w 216"/>
                  <a:gd name="T1" fmla="*/ 14 h 58"/>
                  <a:gd name="T2" fmla="*/ 90 w 216"/>
                  <a:gd name="T3" fmla="*/ 0 h 58"/>
                  <a:gd name="T4" fmla="*/ 90 w 216"/>
                  <a:gd name="T5" fmla="*/ 0 h 58"/>
                  <a:gd name="T6" fmla="*/ 172 w 216"/>
                  <a:gd name="T7" fmla="*/ 0 h 58"/>
                  <a:gd name="T8" fmla="*/ 209 w 216"/>
                  <a:gd name="T9" fmla="*/ 5 h 58"/>
                  <a:gd name="T10" fmla="*/ 216 w 216"/>
                  <a:gd name="T11" fmla="*/ 13 h 58"/>
                  <a:gd name="T12" fmla="*/ 216 w 216"/>
                  <a:gd name="T13" fmla="*/ 45 h 58"/>
                  <a:gd name="T14" fmla="*/ 202 w 216"/>
                  <a:gd name="T15" fmla="*/ 58 h 58"/>
                  <a:gd name="T16" fmla="*/ 9 w 216"/>
                  <a:gd name="T17" fmla="*/ 58 h 58"/>
                  <a:gd name="T18" fmla="*/ 0 w 216"/>
                  <a:gd name="T19" fmla="*/ 54 h 58"/>
                  <a:gd name="T20" fmla="*/ 89 w 216"/>
                  <a:gd name="T21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58">
                    <a:moveTo>
                      <a:pt x="89" y="14"/>
                    </a:moveTo>
                    <a:cubicBezTo>
                      <a:pt x="93" y="10"/>
                      <a:pt x="93" y="4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99" y="0"/>
                      <a:pt x="209" y="5"/>
                      <a:pt x="209" y="5"/>
                    </a:cubicBezTo>
                    <a:cubicBezTo>
                      <a:pt x="213" y="6"/>
                      <a:pt x="216" y="8"/>
                      <a:pt x="216" y="13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16" y="52"/>
                      <a:pt x="210" y="58"/>
                      <a:pt x="202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" y="58"/>
                      <a:pt x="2" y="57"/>
                      <a:pt x="0" y="54"/>
                    </a:cubicBezTo>
                    <a:cubicBezTo>
                      <a:pt x="25" y="51"/>
                      <a:pt x="59" y="41"/>
                      <a:pt x="8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-1869786" y="3034035"/>
              <a:ext cx="139675" cy="353526"/>
              <a:chOff x="860060" y="3124462"/>
              <a:chExt cx="250877" cy="634985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860060" y="3124462"/>
                <a:ext cx="250877" cy="634985"/>
                <a:chOff x="742949" y="1513383"/>
                <a:chExt cx="546099" cy="1382217"/>
              </a:xfrm>
              <a:effectLst/>
            </p:grpSpPr>
            <p:sp>
              <p:nvSpPr>
                <p:cNvPr id="195" name="Oval 5"/>
                <p:cNvSpPr/>
                <p:nvPr/>
              </p:nvSpPr>
              <p:spPr>
                <a:xfrm>
                  <a:off x="742949" y="1513383"/>
                  <a:ext cx="546099" cy="138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0" h="1382217">
                      <a:moveTo>
                        <a:pt x="279400" y="0"/>
                      </a:moveTo>
                      <a:cubicBezTo>
                        <a:pt x="363568" y="0"/>
                        <a:pt x="431800" y="68232"/>
                        <a:pt x="431800" y="152400"/>
                      </a:cubicBezTo>
                      <a:lnTo>
                        <a:pt x="431800" y="887771"/>
                      </a:lnTo>
                      <a:cubicBezTo>
                        <a:pt x="501164" y="936807"/>
                        <a:pt x="546100" y="1017740"/>
                        <a:pt x="546100" y="1109167"/>
                      </a:cubicBezTo>
                      <a:cubicBezTo>
                        <a:pt x="546100" y="1259968"/>
                        <a:pt x="423851" y="1382217"/>
                        <a:pt x="273050" y="1382217"/>
                      </a:cubicBezTo>
                      <a:cubicBezTo>
                        <a:pt x="122249" y="1382217"/>
                        <a:pt x="0" y="1259968"/>
                        <a:pt x="0" y="1109167"/>
                      </a:cubicBezTo>
                      <a:cubicBezTo>
                        <a:pt x="0" y="1012227"/>
                        <a:pt x="50518" y="927085"/>
                        <a:pt x="127000" y="879160"/>
                      </a:cubicBezTo>
                      <a:lnTo>
                        <a:pt x="127000" y="152400"/>
                      </a:lnTo>
                      <a:cubicBezTo>
                        <a:pt x="127000" y="68232"/>
                        <a:pt x="195232" y="0"/>
                        <a:pt x="2794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6" name="Rounded Rectangle 195"/>
                <p:cNvSpPr/>
                <p:nvPr/>
              </p:nvSpPr>
              <p:spPr>
                <a:xfrm>
                  <a:off x="890736" y="1733103"/>
                  <a:ext cx="129778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7" name="Rounded Rectangle 196"/>
                <p:cNvSpPr/>
                <p:nvPr/>
              </p:nvSpPr>
              <p:spPr>
                <a:xfrm>
                  <a:off x="852045" y="1792134"/>
                  <a:ext cx="129778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8" name="Rounded Rectangle 197"/>
                <p:cNvSpPr/>
                <p:nvPr/>
              </p:nvSpPr>
              <p:spPr>
                <a:xfrm>
                  <a:off x="852045" y="1851165"/>
                  <a:ext cx="129778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9" name="Rounded Rectangle 198"/>
                <p:cNvSpPr/>
                <p:nvPr/>
              </p:nvSpPr>
              <p:spPr>
                <a:xfrm>
                  <a:off x="890736" y="1910197"/>
                  <a:ext cx="129778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94" name="Rounded Rectangle 13"/>
              <p:cNvSpPr/>
              <p:nvPr/>
            </p:nvSpPr>
            <p:spPr>
              <a:xfrm>
                <a:off x="916945" y="3357972"/>
                <a:ext cx="137107" cy="335982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731355">
                    <a:moveTo>
                      <a:pt x="148592" y="0"/>
                    </a:moveTo>
                    <a:cubicBezTo>
                      <a:pt x="161217" y="0"/>
                      <a:pt x="171452" y="10235"/>
                      <a:pt x="171452" y="22860"/>
                    </a:cubicBezTo>
                    <a:lnTo>
                      <a:pt x="171451" y="437392"/>
                    </a:lnTo>
                    <a:cubicBezTo>
                      <a:pt x="243541" y="445525"/>
                      <a:pt x="298450" y="507415"/>
                      <a:pt x="298450" y="582130"/>
                    </a:cubicBezTo>
                    <a:cubicBezTo>
                      <a:pt x="298450" y="664545"/>
                      <a:pt x="231640" y="731355"/>
                      <a:pt x="149225" y="731355"/>
                    </a:cubicBezTo>
                    <a:cubicBezTo>
                      <a:pt x="66810" y="731355"/>
                      <a:pt x="0" y="664545"/>
                      <a:pt x="0" y="582130"/>
                    </a:cubicBezTo>
                    <a:cubicBezTo>
                      <a:pt x="0" y="507868"/>
                      <a:pt x="54246" y="446275"/>
                      <a:pt x="125732" y="437648"/>
                    </a:cubicBezTo>
                    <a:lnTo>
                      <a:pt x="125732" y="22860"/>
                    </a:lnTo>
                    <a:cubicBezTo>
                      <a:pt x="125732" y="10235"/>
                      <a:pt x="135967" y="0"/>
                      <a:pt x="14859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5279202" y="1829896"/>
            <a:ext cx="828432" cy="828432"/>
            <a:chOff x="6051793" y="-3278332"/>
            <a:chExt cx="828432" cy="828432"/>
          </a:xfrm>
        </p:grpSpPr>
        <p:sp>
          <p:nvSpPr>
            <p:cNvPr id="211" name="Oval 210"/>
            <p:cNvSpPr/>
            <p:nvPr/>
          </p:nvSpPr>
          <p:spPr>
            <a:xfrm>
              <a:off x="6051793" y="-3278332"/>
              <a:ext cx="828432" cy="8284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6249958" y="-3056989"/>
              <a:ext cx="432102" cy="380976"/>
              <a:chOff x="4149729" y="2005014"/>
              <a:chExt cx="831849" cy="733426"/>
            </a:xfrm>
            <a:effectLst/>
          </p:grpSpPr>
          <p:sp>
            <p:nvSpPr>
              <p:cNvPr id="213" name="Freeform 24"/>
              <p:cNvSpPr>
                <a:spLocks/>
              </p:cNvSpPr>
              <p:nvPr/>
            </p:nvSpPr>
            <p:spPr bwMode="auto">
              <a:xfrm>
                <a:off x="4149729" y="2012952"/>
                <a:ext cx="223839" cy="714376"/>
              </a:xfrm>
              <a:custGeom>
                <a:avLst/>
                <a:gdLst>
                  <a:gd name="T0" fmla="*/ 64 w 82"/>
                  <a:gd name="T1" fmla="*/ 262 h 262"/>
                  <a:gd name="T2" fmla="*/ 18 w 82"/>
                  <a:gd name="T3" fmla="*/ 262 h 262"/>
                  <a:gd name="T4" fmla="*/ 0 w 82"/>
                  <a:gd name="T5" fmla="*/ 244 h 262"/>
                  <a:gd name="T6" fmla="*/ 0 w 82"/>
                  <a:gd name="T7" fmla="*/ 18 h 262"/>
                  <a:gd name="T8" fmla="*/ 18 w 82"/>
                  <a:gd name="T9" fmla="*/ 0 h 262"/>
                  <a:gd name="T10" fmla="*/ 64 w 82"/>
                  <a:gd name="T11" fmla="*/ 0 h 262"/>
                  <a:gd name="T12" fmla="*/ 82 w 82"/>
                  <a:gd name="T13" fmla="*/ 18 h 262"/>
                  <a:gd name="T14" fmla="*/ 82 w 82"/>
                  <a:gd name="T15" fmla="*/ 244 h 262"/>
                  <a:gd name="T16" fmla="*/ 64 w 82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62">
                    <a:moveTo>
                      <a:pt x="64" y="262"/>
                    </a:moveTo>
                    <a:cubicBezTo>
                      <a:pt x="18" y="262"/>
                      <a:pt x="18" y="262"/>
                      <a:pt x="18" y="262"/>
                    </a:cubicBezTo>
                    <a:cubicBezTo>
                      <a:pt x="8" y="262"/>
                      <a:pt x="0" y="254"/>
                      <a:pt x="0" y="2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4" y="0"/>
                      <a:pt x="82" y="8"/>
                      <a:pt x="82" y="18"/>
                    </a:cubicBezTo>
                    <a:cubicBezTo>
                      <a:pt x="82" y="244"/>
                      <a:pt x="82" y="244"/>
                      <a:pt x="82" y="244"/>
                    </a:cubicBezTo>
                    <a:cubicBezTo>
                      <a:pt x="82" y="254"/>
                      <a:pt x="74" y="262"/>
                      <a:pt x="64" y="26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" name="Freeform 25"/>
              <p:cNvSpPr>
                <a:spLocks/>
              </p:cNvSpPr>
              <p:nvPr/>
            </p:nvSpPr>
            <p:spPr bwMode="auto">
              <a:xfrm>
                <a:off x="4191005" y="2089152"/>
                <a:ext cx="138113" cy="334963"/>
              </a:xfrm>
              <a:custGeom>
                <a:avLst/>
                <a:gdLst>
                  <a:gd name="T0" fmla="*/ 41 w 51"/>
                  <a:gd name="T1" fmla="*/ 123 h 123"/>
                  <a:gd name="T2" fmla="*/ 10 w 51"/>
                  <a:gd name="T3" fmla="*/ 123 h 123"/>
                  <a:gd name="T4" fmla="*/ 0 w 51"/>
                  <a:gd name="T5" fmla="*/ 113 h 123"/>
                  <a:gd name="T6" fmla="*/ 0 w 51"/>
                  <a:gd name="T7" fmla="*/ 10 h 123"/>
                  <a:gd name="T8" fmla="*/ 10 w 51"/>
                  <a:gd name="T9" fmla="*/ 0 h 123"/>
                  <a:gd name="T10" fmla="*/ 41 w 51"/>
                  <a:gd name="T11" fmla="*/ 0 h 123"/>
                  <a:gd name="T12" fmla="*/ 51 w 51"/>
                  <a:gd name="T13" fmla="*/ 10 h 123"/>
                  <a:gd name="T14" fmla="*/ 51 w 51"/>
                  <a:gd name="T15" fmla="*/ 113 h 123"/>
                  <a:gd name="T16" fmla="*/ 41 w 51"/>
                  <a:gd name="T1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23">
                    <a:moveTo>
                      <a:pt x="41" y="123"/>
                    </a:moveTo>
                    <a:cubicBezTo>
                      <a:pt x="10" y="123"/>
                      <a:pt x="10" y="123"/>
                      <a:pt x="10" y="123"/>
                    </a:cubicBezTo>
                    <a:cubicBezTo>
                      <a:pt x="5" y="123"/>
                      <a:pt x="0" y="118"/>
                      <a:pt x="0" y="1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7" y="0"/>
                      <a:pt x="51" y="4"/>
                      <a:pt x="51" y="10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8"/>
                      <a:pt x="47" y="123"/>
                      <a:pt x="41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" name="Rectangle 26"/>
              <p:cNvSpPr>
                <a:spLocks noChangeArrowheads="1"/>
              </p:cNvSpPr>
              <p:nvPr/>
            </p:nvSpPr>
            <p:spPr bwMode="auto">
              <a:xfrm>
                <a:off x="4214815" y="2146302"/>
                <a:ext cx="87313" cy="730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" name="Rectangle 27"/>
              <p:cNvSpPr>
                <a:spLocks noChangeArrowheads="1"/>
              </p:cNvSpPr>
              <p:nvPr/>
            </p:nvSpPr>
            <p:spPr bwMode="auto">
              <a:xfrm>
                <a:off x="4214815" y="2305052"/>
                <a:ext cx="87313" cy="127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" name="Rectangle 28"/>
              <p:cNvSpPr>
                <a:spLocks noChangeArrowheads="1"/>
              </p:cNvSpPr>
              <p:nvPr/>
            </p:nvSpPr>
            <p:spPr bwMode="auto">
              <a:xfrm>
                <a:off x="4214815" y="2359027"/>
                <a:ext cx="87313" cy="14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" name="Rectangle 29"/>
              <p:cNvSpPr>
                <a:spLocks noChangeArrowheads="1"/>
              </p:cNvSpPr>
              <p:nvPr/>
            </p:nvSpPr>
            <p:spPr bwMode="auto">
              <a:xfrm>
                <a:off x="4214815" y="2332039"/>
                <a:ext cx="87313" cy="14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" name="Freeform 30"/>
              <p:cNvSpPr>
                <a:spLocks noEditPoints="1"/>
              </p:cNvSpPr>
              <p:nvPr/>
            </p:nvSpPr>
            <p:spPr bwMode="auto">
              <a:xfrm>
                <a:off x="4203702" y="2509840"/>
                <a:ext cx="115888" cy="1143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21 w 42"/>
                  <a:gd name="T11" fmla="*/ 4 h 42"/>
                  <a:gd name="T12" fmla="*/ 4 w 42"/>
                  <a:gd name="T13" fmla="*/ 21 h 42"/>
                  <a:gd name="T14" fmla="*/ 21 w 42"/>
                  <a:gd name="T15" fmla="*/ 38 h 42"/>
                  <a:gd name="T16" fmla="*/ 38 w 42"/>
                  <a:gd name="T17" fmla="*/ 21 h 42"/>
                  <a:gd name="T18" fmla="*/ 21 w 42"/>
                  <a:gd name="T19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cubicBezTo>
                      <a:pt x="9" y="42"/>
                      <a:pt x="0" y="33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2" y="10"/>
                      <a:pt x="42" y="21"/>
                    </a:cubicBezTo>
                    <a:cubicBezTo>
                      <a:pt x="42" y="33"/>
                      <a:pt x="33" y="42"/>
                      <a:pt x="21" y="42"/>
                    </a:cubicBezTo>
                    <a:close/>
                    <a:moveTo>
                      <a:pt x="21" y="4"/>
                    </a:moveTo>
                    <a:cubicBezTo>
                      <a:pt x="11" y="4"/>
                      <a:pt x="4" y="12"/>
                      <a:pt x="4" y="21"/>
                    </a:cubicBezTo>
                    <a:cubicBezTo>
                      <a:pt x="4" y="31"/>
                      <a:pt x="11" y="38"/>
                      <a:pt x="21" y="38"/>
                    </a:cubicBezTo>
                    <a:cubicBezTo>
                      <a:pt x="30" y="38"/>
                      <a:pt x="38" y="31"/>
                      <a:pt x="38" y="21"/>
                    </a:cubicBezTo>
                    <a:cubicBezTo>
                      <a:pt x="38" y="12"/>
                      <a:pt x="30" y="4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" name="Freeform 31"/>
              <p:cNvSpPr>
                <a:spLocks/>
              </p:cNvSpPr>
              <p:nvPr/>
            </p:nvSpPr>
            <p:spPr bwMode="auto">
              <a:xfrm>
                <a:off x="4411665" y="2012952"/>
                <a:ext cx="223838" cy="714376"/>
              </a:xfrm>
              <a:custGeom>
                <a:avLst/>
                <a:gdLst>
                  <a:gd name="T0" fmla="*/ 64 w 82"/>
                  <a:gd name="T1" fmla="*/ 262 h 262"/>
                  <a:gd name="T2" fmla="*/ 18 w 82"/>
                  <a:gd name="T3" fmla="*/ 262 h 262"/>
                  <a:gd name="T4" fmla="*/ 0 w 82"/>
                  <a:gd name="T5" fmla="*/ 244 h 262"/>
                  <a:gd name="T6" fmla="*/ 0 w 82"/>
                  <a:gd name="T7" fmla="*/ 18 h 262"/>
                  <a:gd name="T8" fmla="*/ 18 w 82"/>
                  <a:gd name="T9" fmla="*/ 0 h 262"/>
                  <a:gd name="T10" fmla="*/ 64 w 82"/>
                  <a:gd name="T11" fmla="*/ 0 h 262"/>
                  <a:gd name="T12" fmla="*/ 82 w 82"/>
                  <a:gd name="T13" fmla="*/ 18 h 262"/>
                  <a:gd name="T14" fmla="*/ 82 w 82"/>
                  <a:gd name="T15" fmla="*/ 244 h 262"/>
                  <a:gd name="T16" fmla="*/ 64 w 82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62">
                    <a:moveTo>
                      <a:pt x="64" y="262"/>
                    </a:moveTo>
                    <a:cubicBezTo>
                      <a:pt x="18" y="262"/>
                      <a:pt x="18" y="262"/>
                      <a:pt x="18" y="262"/>
                    </a:cubicBezTo>
                    <a:cubicBezTo>
                      <a:pt x="8" y="262"/>
                      <a:pt x="0" y="254"/>
                      <a:pt x="0" y="2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4" y="0"/>
                      <a:pt x="82" y="8"/>
                      <a:pt x="82" y="18"/>
                    </a:cubicBezTo>
                    <a:cubicBezTo>
                      <a:pt x="82" y="244"/>
                      <a:pt x="82" y="244"/>
                      <a:pt x="82" y="244"/>
                    </a:cubicBezTo>
                    <a:cubicBezTo>
                      <a:pt x="82" y="254"/>
                      <a:pt x="74" y="262"/>
                      <a:pt x="64" y="26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" name="Freeform 32"/>
              <p:cNvSpPr>
                <a:spLocks/>
              </p:cNvSpPr>
              <p:nvPr/>
            </p:nvSpPr>
            <p:spPr bwMode="auto">
              <a:xfrm>
                <a:off x="4452940" y="2089152"/>
                <a:ext cx="139700" cy="334963"/>
              </a:xfrm>
              <a:custGeom>
                <a:avLst/>
                <a:gdLst>
                  <a:gd name="T0" fmla="*/ 41 w 51"/>
                  <a:gd name="T1" fmla="*/ 123 h 123"/>
                  <a:gd name="T2" fmla="*/ 10 w 51"/>
                  <a:gd name="T3" fmla="*/ 123 h 123"/>
                  <a:gd name="T4" fmla="*/ 0 w 51"/>
                  <a:gd name="T5" fmla="*/ 113 h 123"/>
                  <a:gd name="T6" fmla="*/ 0 w 51"/>
                  <a:gd name="T7" fmla="*/ 10 h 123"/>
                  <a:gd name="T8" fmla="*/ 10 w 51"/>
                  <a:gd name="T9" fmla="*/ 0 h 123"/>
                  <a:gd name="T10" fmla="*/ 41 w 51"/>
                  <a:gd name="T11" fmla="*/ 0 h 123"/>
                  <a:gd name="T12" fmla="*/ 51 w 51"/>
                  <a:gd name="T13" fmla="*/ 10 h 123"/>
                  <a:gd name="T14" fmla="*/ 51 w 51"/>
                  <a:gd name="T15" fmla="*/ 113 h 123"/>
                  <a:gd name="T16" fmla="*/ 41 w 51"/>
                  <a:gd name="T1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23">
                    <a:moveTo>
                      <a:pt x="41" y="123"/>
                    </a:moveTo>
                    <a:cubicBezTo>
                      <a:pt x="10" y="123"/>
                      <a:pt x="10" y="123"/>
                      <a:pt x="10" y="123"/>
                    </a:cubicBezTo>
                    <a:cubicBezTo>
                      <a:pt x="5" y="123"/>
                      <a:pt x="0" y="118"/>
                      <a:pt x="0" y="1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7" y="0"/>
                      <a:pt x="51" y="4"/>
                      <a:pt x="51" y="10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8"/>
                      <a:pt x="47" y="123"/>
                      <a:pt x="41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" name="Rectangle 33"/>
              <p:cNvSpPr>
                <a:spLocks noChangeArrowheads="1"/>
              </p:cNvSpPr>
              <p:nvPr/>
            </p:nvSpPr>
            <p:spPr bwMode="auto">
              <a:xfrm>
                <a:off x="4476752" y="2146302"/>
                <a:ext cx="87313" cy="730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" name="Rectangle 34"/>
              <p:cNvSpPr>
                <a:spLocks noChangeArrowheads="1"/>
              </p:cNvSpPr>
              <p:nvPr/>
            </p:nvSpPr>
            <p:spPr bwMode="auto">
              <a:xfrm>
                <a:off x="4476752" y="2305052"/>
                <a:ext cx="87313" cy="127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" name="Rectangle 35"/>
              <p:cNvSpPr>
                <a:spLocks noChangeArrowheads="1"/>
              </p:cNvSpPr>
              <p:nvPr/>
            </p:nvSpPr>
            <p:spPr bwMode="auto">
              <a:xfrm>
                <a:off x="4476752" y="2359027"/>
                <a:ext cx="87313" cy="14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" name="Rectangle 36"/>
              <p:cNvSpPr>
                <a:spLocks noChangeArrowheads="1"/>
              </p:cNvSpPr>
              <p:nvPr/>
            </p:nvSpPr>
            <p:spPr bwMode="auto">
              <a:xfrm>
                <a:off x="4476752" y="2332039"/>
                <a:ext cx="87313" cy="142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" name="Freeform 37"/>
              <p:cNvSpPr>
                <a:spLocks noEditPoints="1"/>
              </p:cNvSpPr>
              <p:nvPr/>
            </p:nvSpPr>
            <p:spPr bwMode="auto">
              <a:xfrm>
                <a:off x="4465640" y="2509840"/>
                <a:ext cx="115888" cy="1143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21 w 42"/>
                  <a:gd name="T11" fmla="*/ 4 h 42"/>
                  <a:gd name="T12" fmla="*/ 4 w 42"/>
                  <a:gd name="T13" fmla="*/ 21 h 42"/>
                  <a:gd name="T14" fmla="*/ 21 w 42"/>
                  <a:gd name="T15" fmla="*/ 38 h 42"/>
                  <a:gd name="T16" fmla="*/ 38 w 42"/>
                  <a:gd name="T17" fmla="*/ 21 h 42"/>
                  <a:gd name="T18" fmla="*/ 21 w 42"/>
                  <a:gd name="T19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cubicBezTo>
                      <a:pt x="9" y="42"/>
                      <a:pt x="0" y="33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2" y="10"/>
                      <a:pt x="42" y="21"/>
                    </a:cubicBezTo>
                    <a:cubicBezTo>
                      <a:pt x="42" y="33"/>
                      <a:pt x="33" y="42"/>
                      <a:pt x="21" y="42"/>
                    </a:cubicBezTo>
                    <a:close/>
                    <a:moveTo>
                      <a:pt x="21" y="4"/>
                    </a:moveTo>
                    <a:cubicBezTo>
                      <a:pt x="11" y="4"/>
                      <a:pt x="4" y="12"/>
                      <a:pt x="4" y="21"/>
                    </a:cubicBezTo>
                    <a:cubicBezTo>
                      <a:pt x="4" y="31"/>
                      <a:pt x="11" y="38"/>
                      <a:pt x="21" y="38"/>
                    </a:cubicBezTo>
                    <a:cubicBezTo>
                      <a:pt x="30" y="38"/>
                      <a:pt x="38" y="31"/>
                      <a:pt x="38" y="21"/>
                    </a:cubicBezTo>
                    <a:cubicBezTo>
                      <a:pt x="38" y="12"/>
                      <a:pt x="30" y="4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" name="Freeform 38"/>
              <p:cNvSpPr>
                <a:spLocks/>
              </p:cNvSpPr>
              <p:nvPr/>
            </p:nvSpPr>
            <p:spPr bwMode="auto">
              <a:xfrm>
                <a:off x="4643440" y="2005014"/>
                <a:ext cx="338138" cy="733426"/>
              </a:xfrm>
              <a:custGeom>
                <a:avLst/>
                <a:gdLst>
                  <a:gd name="T0" fmla="*/ 108 w 124"/>
                  <a:gd name="T1" fmla="*/ 259 h 269"/>
                  <a:gd name="T2" fmla="*/ 62 w 124"/>
                  <a:gd name="T3" fmla="*/ 267 h 269"/>
                  <a:gd name="T4" fmla="*/ 41 w 124"/>
                  <a:gd name="T5" fmla="*/ 253 h 269"/>
                  <a:gd name="T6" fmla="*/ 2 w 124"/>
                  <a:gd name="T7" fmla="*/ 30 h 269"/>
                  <a:gd name="T8" fmla="*/ 17 w 124"/>
                  <a:gd name="T9" fmla="*/ 9 h 269"/>
                  <a:gd name="T10" fmla="*/ 63 w 124"/>
                  <a:gd name="T11" fmla="*/ 1 h 269"/>
                  <a:gd name="T12" fmla="*/ 84 w 124"/>
                  <a:gd name="T13" fmla="*/ 16 h 269"/>
                  <a:gd name="T14" fmla="*/ 122 w 124"/>
                  <a:gd name="T15" fmla="*/ 239 h 269"/>
                  <a:gd name="T16" fmla="*/ 108 w 124"/>
                  <a:gd name="T17" fmla="*/ 25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269">
                    <a:moveTo>
                      <a:pt x="108" y="259"/>
                    </a:moveTo>
                    <a:cubicBezTo>
                      <a:pt x="62" y="267"/>
                      <a:pt x="62" y="267"/>
                      <a:pt x="62" y="267"/>
                    </a:cubicBezTo>
                    <a:cubicBezTo>
                      <a:pt x="52" y="269"/>
                      <a:pt x="43" y="263"/>
                      <a:pt x="41" y="25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0"/>
                      <a:pt x="7" y="11"/>
                      <a:pt x="17" y="9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73" y="0"/>
                      <a:pt x="82" y="6"/>
                      <a:pt x="84" y="16"/>
                    </a:cubicBezTo>
                    <a:cubicBezTo>
                      <a:pt x="122" y="239"/>
                      <a:pt x="122" y="239"/>
                      <a:pt x="122" y="239"/>
                    </a:cubicBezTo>
                    <a:cubicBezTo>
                      <a:pt x="124" y="248"/>
                      <a:pt x="118" y="258"/>
                      <a:pt x="108" y="25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Freeform 39"/>
              <p:cNvSpPr>
                <a:spLocks/>
              </p:cNvSpPr>
              <p:nvPr/>
            </p:nvSpPr>
            <p:spPr bwMode="auto">
              <a:xfrm>
                <a:off x="4699003" y="2082802"/>
                <a:ext cx="190500" cy="350838"/>
              </a:xfrm>
              <a:custGeom>
                <a:avLst/>
                <a:gdLst>
                  <a:gd name="T0" fmla="*/ 61 w 70"/>
                  <a:gd name="T1" fmla="*/ 122 h 128"/>
                  <a:gd name="T2" fmla="*/ 30 w 70"/>
                  <a:gd name="T3" fmla="*/ 127 h 128"/>
                  <a:gd name="T4" fmla="*/ 19 w 70"/>
                  <a:gd name="T5" fmla="*/ 119 h 128"/>
                  <a:gd name="T6" fmla="*/ 1 w 70"/>
                  <a:gd name="T7" fmla="*/ 18 h 128"/>
                  <a:gd name="T8" fmla="*/ 9 w 70"/>
                  <a:gd name="T9" fmla="*/ 6 h 128"/>
                  <a:gd name="T10" fmla="*/ 40 w 70"/>
                  <a:gd name="T11" fmla="*/ 1 h 128"/>
                  <a:gd name="T12" fmla="*/ 51 w 70"/>
                  <a:gd name="T13" fmla="*/ 9 h 128"/>
                  <a:gd name="T14" fmla="*/ 69 w 70"/>
                  <a:gd name="T15" fmla="*/ 110 h 128"/>
                  <a:gd name="T16" fmla="*/ 61 w 70"/>
                  <a:gd name="T17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8">
                    <a:moveTo>
                      <a:pt x="61" y="122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25" y="128"/>
                      <a:pt x="20" y="125"/>
                      <a:pt x="19" y="1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4" y="7"/>
                      <a:pt x="9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5" y="0"/>
                      <a:pt x="50" y="3"/>
                      <a:pt x="51" y="9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70" y="116"/>
                      <a:pt x="66" y="121"/>
                      <a:pt x="61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Freeform 40"/>
              <p:cNvSpPr>
                <a:spLocks/>
              </p:cNvSpPr>
              <p:nvPr/>
            </p:nvSpPr>
            <p:spPr bwMode="auto">
              <a:xfrm>
                <a:off x="4730753" y="2141539"/>
                <a:ext cx="98425" cy="88900"/>
              </a:xfrm>
              <a:custGeom>
                <a:avLst/>
                <a:gdLst>
                  <a:gd name="T0" fmla="*/ 62 w 62"/>
                  <a:gd name="T1" fmla="*/ 48 h 56"/>
                  <a:gd name="T2" fmla="*/ 7 w 62"/>
                  <a:gd name="T3" fmla="*/ 56 h 56"/>
                  <a:gd name="T4" fmla="*/ 0 w 62"/>
                  <a:gd name="T5" fmla="*/ 10 h 56"/>
                  <a:gd name="T6" fmla="*/ 54 w 62"/>
                  <a:gd name="T7" fmla="*/ 0 h 56"/>
                  <a:gd name="T8" fmla="*/ 62 w 62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6">
                    <a:moveTo>
                      <a:pt x="62" y="48"/>
                    </a:moveTo>
                    <a:lnTo>
                      <a:pt x="7" y="56"/>
                    </a:lnTo>
                    <a:lnTo>
                      <a:pt x="0" y="10"/>
                    </a:lnTo>
                    <a:lnTo>
                      <a:pt x="54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Freeform 41"/>
              <p:cNvSpPr>
                <a:spLocks/>
              </p:cNvSpPr>
              <p:nvPr/>
            </p:nvSpPr>
            <p:spPr bwMode="auto">
              <a:xfrm>
                <a:off x="4757740" y="2298702"/>
                <a:ext cx="87313" cy="26988"/>
              </a:xfrm>
              <a:custGeom>
                <a:avLst/>
                <a:gdLst>
                  <a:gd name="T0" fmla="*/ 55 w 55"/>
                  <a:gd name="T1" fmla="*/ 9 h 17"/>
                  <a:gd name="T2" fmla="*/ 2 w 55"/>
                  <a:gd name="T3" fmla="*/ 17 h 17"/>
                  <a:gd name="T4" fmla="*/ 0 w 55"/>
                  <a:gd name="T5" fmla="*/ 11 h 17"/>
                  <a:gd name="T6" fmla="*/ 54 w 55"/>
                  <a:gd name="T7" fmla="*/ 0 h 17"/>
                  <a:gd name="T8" fmla="*/ 55 w 55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lnTo>
                      <a:pt x="2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Freeform 42"/>
              <p:cNvSpPr>
                <a:spLocks/>
              </p:cNvSpPr>
              <p:nvPr/>
            </p:nvSpPr>
            <p:spPr bwMode="auto">
              <a:xfrm>
                <a:off x="4767265" y="2354264"/>
                <a:ext cx="88900" cy="26988"/>
              </a:xfrm>
              <a:custGeom>
                <a:avLst/>
                <a:gdLst>
                  <a:gd name="T0" fmla="*/ 56 w 56"/>
                  <a:gd name="T1" fmla="*/ 8 h 17"/>
                  <a:gd name="T2" fmla="*/ 1 w 56"/>
                  <a:gd name="T3" fmla="*/ 17 h 17"/>
                  <a:gd name="T4" fmla="*/ 0 w 56"/>
                  <a:gd name="T5" fmla="*/ 8 h 17"/>
                  <a:gd name="T6" fmla="*/ 55 w 56"/>
                  <a:gd name="T7" fmla="*/ 0 h 17"/>
                  <a:gd name="T8" fmla="*/ 56 w 5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6" y="8"/>
                    </a:moveTo>
                    <a:lnTo>
                      <a:pt x="1" y="17"/>
                    </a:lnTo>
                    <a:lnTo>
                      <a:pt x="0" y="8"/>
                    </a:lnTo>
                    <a:lnTo>
                      <a:pt x="55" y="0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Freeform 43"/>
              <p:cNvSpPr>
                <a:spLocks/>
              </p:cNvSpPr>
              <p:nvPr/>
            </p:nvSpPr>
            <p:spPr bwMode="auto">
              <a:xfrm>
                <a:off x="4760915" y="2325689"/>
                <a:ext cx="90488" cy="28575"/>
              </a:xfrm>
              <a:custGeom>
                <a:avLst/>
                <a:gdLst>
                  <a:gd name="T0" fmla="*/ 57 w 57"/>
                  <a:gd name="T1" fmla="*/ 9 h 18"/>
                  <a:gd name="T2" fmla="*/ 2 w 57"/>
                  <a:gd name="T3" fmla="*/ 18 h 18"/>
                  <a:gd name="T4" fmla="*/ 0 w 57"/>
                  <a:gd name="T5" fmla="*/ 9 h 18"/>
                  <a:gd name="T6" fmla="*/ 55 w 57"/>
                  <a:gd name="T7" fmla="*/ 0 h 18"/>
                  <a:gd name="T8" fmla="*/ 57 w 57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8">
                    <a:moveTo>
                      <a:pt x="57" y="9"/>
                    </a:moveTo>
                    <a:lnTo>
                      <a:pt x="2" y="18"/>
                    </a:lnTo>
                    <a:lnTo>
                      <a:pt x="0" y="9"/>
                    </a:lnTo>
                    <a:lnTo>
                      <a:pt x="55" y="0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Freeform 44"/>
              <p:cNvSpPr>
                <a:spLocks noEditPoints="1"/>
              </p:cNvSpPr>
              <p:nvPr/>
            </p:nvSpPr>
            <p:spPr bwMode="auto">
              <a:xfrm>
                <a:off x="4786315" y="2501902"/>
                <a:ext cx="125413" cy="125413"/>
              </a:xfrm>
              <a:custGeom>
                <a:avLst/>
                <a:gdLst>
                  <a:gd name="T0" fmla="*/ 26 w 46"/>
                  <a:gd name="T1" fmla="*/ 44 h 46"/>
                  <a:gd name="T2" fmla="*/ 2 w 46"/>
                  <a:gd name="T3" fmla="*/ 27 h 46"/>
                  <a:gd name="T4" fmla="*/ 19 w 46"/>
                  <a:gd name="T5" fmla="*/ 2 h 46"/>
                  <a:gd name="T6" fmla="*/ 44 w 46"/>
                  <a:gd name="T7" fmla="*/ 20 h 46"/>
                  <a:gd name="T8" fmla="*/ 26 w 46"/>
                  <a:gd name="T9" fmla="*/ 44 h 46"/>
                  <a:gd name="T10" fmla="*/ 20 w 46"/>
                  <a:gd name="T11" fmla="*/ 6 h 46"/>
                  <a:gd name="T12" fmla="*/ 6 w 46"/>
                  <a:gd name="T13" fmla="*/ 26 h 46"/>
                  <a:gd name="T14" fmla="*/ 26 w 46"/>
                  <a:gd name="T15" fmla="*/ 40 h 46"/>
                  <a:gd name="T16" fmla="*/ 40 w 46"/>
                  <a:gd name="T17" fmla="*/ 20 h 46"/>
                  <a:gd name="T18" fmla="*/ 20 w 46"/>
                  <a:gd name="T1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6" y="44"/>
                    </a:moveTo>
                    <a:cubicBezTo>
                      <a:pt x="15" y="46"/>
                      <a:pt x="4" y="38"/>
                      <a:pt x="2" y="27"/>
                    </a:cubicBezTo>
                    <a:cubicBezTo>
                      <a:pt x="0" y="15"/>
                      <a:pt x="8" y="4"/>
                      <a:pt x="19" y="2"/>
                    </a:cubicBezTo>
                    <a:cubicBezTo>
                      <a:pt x="31" y="0"/>
                      <a:pt x="42" y="8"/>
                      <a:pt x="44" y="20"/>
                    </a:cubicBezTo>
                    <a:cubicBezTo>
                      <a:pt x="46" y="31"/>
                      <a:pt x="38" y="42"/>
                      <a:pt x="26" y="44"/>
                    </a:cubicBezTo>
                    <a:close/>
                    <a:moveTo>
                      <a:pt x="20" y="6"/>
                    </a:moveTo>
                    <a:cubicBezTo>
                      <a:pt x="10" y="8"/>
                      <a:pt x="4" y="17"/>
                      <a:pt x="6" y="26"/>
                    </a:cubicBezTo>
                    <a:cubicBezTo>
                      <a:pt x="7" y="35"/>
                      <a:pt x="16" y="42"/>
                      <a:pt x="26" y="40"/>
                    </a:cubicBezTo>
                    <a:cubicBezTo>
                      <a:pt x="35" y="38"/>
                      <a:pt x="41" y="30"/>
                      <a:pt x="40" y="20"/>
                    </a:cubicBezTo>
                    <a:cubicBezTo>
                      <a:pt x="38" y="11"/>
                      <a:pt x="29" y="5"/>
                      <a:pt x="2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47" name="AutoShape 3"/>
          <p:cNvSpPr>
            <a:spLocks noChangeAspect="1" noChangeArrowheads="1" noTextEdit="1"/>
          </p:cNvSpPr>
          <p:nvPr/>
        </p:nvSpPr>
        <p:spPr bwMode="auto">
          <a:xfrm>
            <a:off x="1694658" y="1786732"/>
            <a:ext cx="50704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8" name="Oval 5"/>
          <p:cNvSpPr>
            <a:spLocks noChangeArrowheads="1"/>
          </p:cNvSpPr>
          <p:nvPr/>
        </p:nvSpPr>
        <p:spPr bwMode="auto">
          <a:xfrm>
            <a:off x="3388520" y="2866231"/>
            <a:ext cx="1682750" cy="16891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061496" y="2540794"/>
            <a:ext cx="569913" cy="571500"/>
          </a:xfrm>
          <a:prstGeom prst="line">
            <a:avLst/>
          </a:prstGeom>
          <a:ln w="190500">
            <a:solidFill>
              <a:schemeClr val="accent5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0" name="Line 9"/>
          <p:cNvSpPr>
            <a:spLocks noChangeShapeType="1"/>
          </p:cNvSpPr>
          <p:nvPr/>
        </p:nvSpPr>
        <p:spPr bwMode="auto">
          <a:xfrm>
            <a:off x="2577308" y="3710781"/>
            <a:ext cx="811213" cy="0"/>
          </a:xfrm>
          <a:prstGeom prst="line">
            <a:avLst/>
          </a:prstGeom>
          <a:ln w="190500">
            <a:solidFill>
              <a:schemeClr val="accent5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1" name="Line 11"/>
          <p:cNvSpPr>
            <a:spLocks noChangeShapeType="1"/>
          </p:cNvSpPr>
          <p:nvPr/>
        </p:nvSpPr>
        <p:spPr bwMode="auto">
          <a:xfrm flipH="1">
            <a:off x="5071270" y="3710781"/>
            <a:ext cx="808038" cy="0"/>
          </a:xfrm>
          <a:prstGeom prst="line">
            <a:avLst/>
          </a:prstGeom>
          <a:ln w="190500">
            <a:solidFill>
              <a:schemeClr val="accent5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2" name="Line 13"/>
          <p:cNvSpPr>
            <a:spLocks noChangeShapeType="1"/>
          </p:cNvSpPr>
          <p:nvPr/>
        </p:nvSpPr>
        <p:spPr bwMode="auto">
          <a:xfrm flipH="1">
            <a:off x="4825208" y="2540794"/>
            <a:ext cx="569913" cy="571500"/>
          </a:xfrm>
          <a:prstGeom prst="line">
            <a:avLst/>
          </a:prstGeom>
          <a:ln w="190500">
            <a:solidFill>
              <a:schemeClr val="accent5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53" name="Group 31"/>
          <p:cNvGrpSpPr>
            <a:grpSpLocks noChangeAspect="1"/>
          </p:cNvGrpSpPr>
          <p:nvPr/>
        </p:nvGrpSpPr>
        <p:grpSpPr bwMode="auto">
          <a:xfrm>
            <a:off x="3722368" y="3132054"/>
            <a:ext cx="1050309" cy="1124572"/>
            <a:chOff x="3356" y="1658"/>
            <a:chExt cx="396" cy="424"/>
          </a:xfrm>
          <a:solidFill>
            <a:schemeClr val="accent5"/>
          </a:solidFill>
        </p:grpSpPr>
        <p:sp>
          <p:nvSpPr>
            <p:cNvPr id="254" name="Oval 32"/>
            <p:cNvSpPr>
              <a:spLocks noChangeArrowheads="1"/>
            </p:cNvSpPr>
            <p:nvPr/>
          </p:nvSpPr>
          <p:spPr bwMode="auto">
            <a:xfrm>
              <a:off x="3480" y="1658"/>
              <a:ext cx="86" cy="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33"/>
            <p:cNvSpPr>
              <a:spLocks/>
            </p:cNvSpPr>
            <p:nvPr/>
          </p:nvSpPr>
          <p:spPr bwMode="auto">
            <a:xfrm>
              <a:off x="3356" y="1759"/>
              <a:ext cx="340" cy="323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34"/>
            <p:cNvSpPr>
              <a:spLocks noEditPoints="1"/>
            </p:cNvSpPr>
            <p:nvPr/>
          </p:nvSpPr>
          <p:spPr bwMode="auto">
            <a:xfrm>
              <a:off x="3459" y="1759"/>
              <a:ext cx="293" cy="296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grp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7" name="Rectangle 256">
            <a:hlinkClick r:id="rId3" action="ppaction://hlinksldjump"/>
          </p:cNvPr>
          <p:cNvSpPr/>
          <p:nvPr/>
        </p:nvSpPr>
        <p:spPr>
          <a:xfrm>
            <a:off x="615427" y="3231940"/>
            <a:ext cx="2019031" cy="9531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8" name="Rectangle 257">
            <a:hlinkClick r:id="rId4" action="ppaction://hlinksldjump"/>
          </p:cNvPr>
          <p:cNvSpPr/>
          <p:nvPr/>
        </p:nvSpPr>
        <p:spPr>
          <a:xfrm flipH="1">
            <a:off x="615426" y="1786731"/>
            <a:ext cx="2608290" cy="9531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Rectangle 258">
            <a:hlinkClick r:id="rId5" action="ppaction://hlinksldjump"/>
          </p:cNvPr>
          <p:cNvSpPr/>
          <p:nvPr/>
        </p:nvSpPr>
        <p:spPr>
          <a:xfrm>
            <a:off x="5249631" y="1788640"/>
            <a:ext cx="2333063" cy="8929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0" name="Rectangle 259">
            <a:hlinkClick r:id="rId6" action="ppaction://hlinksldjump"/>
          </p:cNvPr>
          <p:cNvSpPr/>
          <p:nvPr/>
        </p:nvSpPr>
        <p:spPr>
          <a:xfrm>
            <a:off x="5804743" y="3239897"/>
            <a:ext cx="1852357" cy="9661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262" name="Isosceles Triangle 261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Isosceles Triangle 262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Rectangle 264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tangle 265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tangle 266">
              <a:hlinkClick r:id="rId7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68" name="Straight Connector 267"/>
          <p:cNvCxnSpPr>
            <a:endCxn id="269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0" name="TextBox 269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277" name="Oval 276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8" name="Oval 277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Oval 278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Oval 279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Oval 280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2" name="Oval 281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284" name="Oval 283">
              <a:hlinkClick r:id="rId8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5" name="Right Arrow 284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6" name="Rectangle 285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7" name="TextBox 286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288" name="Rectangle 287">
            <a:hlinkClick r:id="rId7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9" name="Rectangle 288">
            <a:hlinkClick r:id="rId9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0" name="Rectangle 289">
            <a:hlinkClick r:id="rId10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1" name="Rectangle 290">
            <a:hlinkClick r:id="rId11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2" name="Rectangle 291">
            <a:hlinkClick r:id="rId12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3" name="Rectangle 292">
            <a:hlinkClick r:id="rId13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4" name="Rectangle 293">
            <a:hlinkClick r:id="rId14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5" name="Rectangle 294">
            <a:hlinkClick r:id="rId15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6" name="Rectangle 295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7" name="Rectangle 296"/>
          <p:cNvSpPr/>
          <p:nvPr/>
        </p:nvSpPr>
        <p:spPr>
          <a:xfrm>
            <a:off x="3048794" y="5622602"/>
            <a:ext cx="2362200" cy="5355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TextBox 297"/>
          <p:cNvSpPr txBox="1"/>
          <p:nvPr/>
        </p:nvSpPr>
        <p:spPr>
          <a:xfrm>
            <a:off x="3610359" y="5628216"/>
            <a:ext cx="1235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4"/>
                </a:solidFill>
              </a:rPr>
              <a:t>Author:</a:t>
            </a:r>
          </a:p>
        </p:txBody>
      </p:sp>
      <p:cxnSp>
        <p:nvCxnSpPr>
          <p:cNvPr id="299" name="Straight Connector 298"/>
          <p:cNvCxnSpPr/>
          <p:nvPr/>
        </p:nvCxnSpPr>
        <p:spPr>
          <a:xfrm>
            <a:off x="3518694" y="5870776"/>
            <a:ext cx="153035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3345657" y="5872602"/>
            <a:ext cx="17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Deborah Diercks, </a:t>
            </a:r>
            <a:r>
              <a:rPr lang="en-GB" sz="1200" dirty="0">
                <a:solidFill>
                  <a:schemeClr val="accent2"/>
                </a:solidFill>
              </a:rPr>
              <a:t>MD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59115" y="1269270"/>
            <a:ext cx="34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Click on the icons for more information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0" name="Straight Connector 49"/>
          <p:cNvCxnSpPr>
            <a:endCxn id="61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3" name="Oval 7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9" name="Group 78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0" name="Oval 79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ight Arrow 8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2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echocardiographic findings would you expect in a person who uses methamphetamine?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A. Valvular disease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B. Hypertrophic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C. Dilated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D. Diastolic dysfunction</a:t>
            </a:r>
          </a:p>
        </p:txBody>
      </p:sp>
      <p:sp>
        <p:nvSpPr>
          <p:cNvPr id="52" name="Oval 51"/>
          <p:cNvSpPr/>
          <p:nvPr/>
        </p:nvSpPr>
        <p:spPr>
          <a:xfrm>
            <a:off x="5335587" y="3086033"/>
            <a:ext cx="176212" cy="176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4248944" y="1793168"/>
            <a:ext cx="2333540" cy="1241802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51" name="Rectangle 50"/>
          <p:cNvSpPr/>
          <p:nvPr/>
        </p:nvSpPr>
        <p:spPr>
          <a:xfrm>
            <a:off x="4344796" y="1849481"/>
            <a:ext cx="2154190" cy="95876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pPr>
              <a:spcAft>
                <a:spcPts val="600"/>
              </a:spcAft>
            </a:pPr>
            <a:r>
              <a:rPr lang="en-GB" sz="1050" i="1" dirty="0">
                <a:solidFill>
                  <a:schemeClr val="tx2"/>
                </a:solidFill>
              </a:rPr>
              <a:t>The correct answer is </a:t>
            </a:r>
            <a:r>
              <a:rPr lang="en-GB" sz="1050" i="1" dirty="0" smtClean="0">
                <a:solidFill>
                  <a:schemeClr val="tx2"/>
                </a:solidFill>
              </a:rPr>
              <a:t>C.</a:t>
            </a:r>
          </a:p>
          <a:p>
            <a:pPr>
              <a:spcAft>
                <a:spcPts val="600"/>
              </a:spcAft>
            </a:pPr>
            <a:r>
              <a:rPr lang="en-GB" sz="900" i="1" dirty="0">
                <a:solidFill>
                  <a:schemeClr val="tx2"/>
                </a:solidFill>
              </a:rPr>
              <a:t>Dilated cardiomyopathy may occur as a result of methamphetamine use </a:t>
            </a:r>
          </a:p>
        </p:txBody>
      </p:sp>
      <p:sp>
        <p:nvSpPr>
          <p:cNvPr id="57" name="Oval 56"/>
          <p:cNvSpPr/>
          <p:nvPr/>
        </p:nvSpPr>
        <p:spPr>
          <a:xfrm>
            <a:off x="5335587" y="3368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5335587" y="3662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5335587" y="393377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11" action="ppaction://hlinksldjump"/>
          </p:cNvPr>
          <p:cNvSpPr/>
          <p:nvPr/>
        </p:nvSpPr>
        <p:spPr>
          <a:xfrm>
            <a:off x="5296694" y="3326823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12" action="ppaction://hlinksldjump"/>
          </p:cNvPr>
          <p:cNvSpPr/>
          <p:nvPr/>
        </p:nvSpPr>
        <p:spPr>
          <a:xfrm>
            <a:off x="5296694" y="3632052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13" action="ppaction://hlinksldjump"/>
          </p:cNvPr>
          <p:cNvSpPr/>
          <p:nvPr/>
        </p:nvSpPr>
        <p:spPr>
          <a:xfrm>
            <a:off x="5296694" y="395934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" name="Oval 53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Rectangle 61">
            <a:hlinkClick r:id="rId9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38" name="Oval 37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41" name="Oval 40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8" name="Rectangle 47">
            <a:hlinkClick r:id="rId9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0" name="Straight Connector 49"/>
          <p:cNvCxnSpPr>
            <a:endCxn id="51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4" name="Oval 73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0" name="Group 7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1" name="Oval 80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ight Arrow 81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5" name="Rectangle 84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2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echocardiographic findings would you expect in a person who uses methamphetamine?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A. Valvular disease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B. Hypertrophic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C. Dilated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D. Diastolic dysfunction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64">
            <a:hlinkClick r:id="rId9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5335587" y="308510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11" action="ppaction://hlinksldjump"/>
          </p:cNvPr>
          <p:cNvSpPr/>
          <p:nvPr/>
        </p:nvSpPr>
        <p:spPr>
          <a:xfrm>
            <a:off x="5296694" y="305421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5335587" y="3370582"/>
            <a:ext cx="176212" cy="176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5335587" y="3662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5335587" y="393377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12" action="ppaction://hlinksldjump"/>
          </p:cNvPr>
          <p:cNvSpPr/>
          <p:nvPr/>
        </p:nvSpPr>
        <p:spPr>
          <a:xfrm>
            <a:off x="5296694" y="3632052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13" action="ppaction://hlinksldjump"/>
          </p:cNvPr>
          <p:cNvSpPr/>
          <p:nvPr/>
        </p:nvSpPr>
        <p:spPr>
          <a:xfrm>
            <a:off x="5296694" y="395934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Isosceles Triangle 3"/>
          <p:cNvSpPr/>
          <p:nvPr/>
        </p:nvSpPr>
        <p:spPr>
          <a:xfrm rot="10800000">
            <a:off x="4248944" y="2066105"/>
            <a:ext cx="2333540" cy="1242395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55" name="Rectangle 54"/>
          <p:cNvSpPr/>
          <p:nvPr/>
        </p:nvSpPr>
        <p:spPr>
          <a:xfrm>
            <a:off x="4344796" y="2127903"/>
            <a:ext cx="2154190" cy="95387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pPr>
              <a:spcAft>
                <a:spcPts val="600"/>
              </a:spcAft>
            </a:pPr>
            <a:r>
              <a:rPr lang="en-GB" sz="1050" i="1" dirty="0">
                <a:solidFill>
                  <a:schemeClr val="tx2"/>
                </a:solidFill>
              </a:rPr>
              <a:t>The correct answer is C.</a:t>
            </a:r>
          </a:p>
          <a:p>
            <a:pPr>
              <a:spcAft>
                <a:spcPts val="600"/>
              </a:spcAft>
            </a:pPr>
            <a:r>
              <a:rPr lang="en-GB" sz="900" i="1" dirty="0">
                <a:solidFill>
                  <a:schemeClr val="tx2"/>
                </a:solidFill>
              </a:rPr>
              <a:t>Dilated cardiomyopathy may occur as a result of methamphetamine use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38" name="Oval 37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41" name="Oval 40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8" name="Rectangle 47">
            <a:hlinkClick r:id="rId9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Straight Connector 60"/>
          <p:cNvCxnSpPr>
            <a:endCxn id="7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80" name="Oval 79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6" name="Group 85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7" name="Oval 86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ight Arrow 87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91" name="Rectangle 90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 94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2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echocardiographic findings would you expect in a person who uses methamphetamine?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A. Valvular disease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B. Hypertrophic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C. Dilated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D. Diastolic dysfunction</a:t>
            </a:r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3952361" y="2875028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3952361" y="3198433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13" action="ppaction://hlinksldjump"/>
          </p:cNvPr>
          <p:cNvSpPr/>
          <p:nvPr/>
        </p:nvSpPr>
        <p:spPr>
          <a:xfrm>
            <a:off x="3952361" y="3881758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Oval 61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>
            <a:hlinkClick r:id="rId9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5335587" y="308510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5335587" y="3368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11" action="ppaction://hlinksldjump"/>
          </p:cNvPr>
          <p:cNvSpPr/>
          <p:nvPr/>
        </p:nvSpPr>
        <p:spPr>
          <a:xfrm>
            <a:off x="5296694" y="305421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12" action="ppaction://hlinksldjump"/>
          </p:cNvPr>
          <p:cNvSpPr/>
          <p:nvPr/>
        </p:nvSpPr>
        <p:spPr>
          <a:xfrm>
            <a:off x="5296694" y="3326823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5335587" y="3665172"/>
            <a:ext cx="176212" cy="176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5335587" y="393377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13" action="ppaction://hlinksldjump"/>
          </p:cNvPr>
          <p:cNvSpPr/>
          <p:nvPr/>
        </p:nvSpPr>
        <p:spPr>
          <a:xfrm>
            <a:off x="5296694" y="395934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Isosceles Triangle 3"/>
          <p:cNvSpPr/>
          <p:nvPr/>
        </p:nvSpPr>
        <p:spPr>
          <a:xfrm rot="10800000">
            <a:off x="4248944" y="2576531"/>
            <a:ext cx="2333540" cy="1027111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55" name="Rectangle 54"/>
          <p:cNvSpPr/>
          <p:nvPr/>
        </p:nvSpPr>
        <p:spPr>
          <a:xfrm>
            <a:off x="4344796" y="2646655"/>
            <a:ext cx="2154190" cy="73026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4"/>
                </a:solidFill>
              </a:rPr>
              <a:t>Correct </a:t>
            </a:r>
            <a:r>
              <a:rPr lang="en-GB" sz="1400" b="1" dirty="0" smtClean="0">
                <a:solidFill>
                  <a:schemeClr val="accent4"/>
                </a:solidFill>
              </a:rPr>
              <a:t>answer</a:t>
            </a:r>
            <a:endParaRPr lang="en-GB" sz="1400" b="1" dirty="0">
              <a:solidFill>
                <a:schemeClr val="accent4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41" name="Oval 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44" name="Oval 43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0" name="Straight Connector 69"/>
          <p:cNvCxnSpPr>
            <a:endCxn id="7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80" name="Oval 79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6" name="Group 85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7" name="Oval 86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ight Arrow 87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91" name="Rectangle 90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 94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>
            <a:hlinkClick r:id="rId9" action="ppaction://hlinksldjump"/>
          </p:cNvPr>
          <p:cNvSpPr/>
          <p:nvPr/>
        </p:nvSpPr>
        <p:spPr>
          <a:xfrm>
            <a:off x="5461177" y="12504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28829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2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echocardiographic findings would you expect in a person who uses methamphetamine?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A. Valvular disease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B. Hypertrophic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C. Dilated cardiomyopathy</a:t>
            </a: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D. Diastolic dysfunction</a:t>
            </a:r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3934073" y="2875028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3934073" y="3198433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13" action="ppaction://hlinksldjump"/>
          </p:cNvPr>
          <p:cNvSpPr/>
          <p:nvPr/>
        </p:nvSpPr>
        <p:spPr>
          <a:xfrm>
            <a:off x="3934073" y="3544302"/>
            <a:ext cx="1655806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>
            <a:hlinkClick r:id="rId9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5335587" y="308510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5335587" y="3368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5335587" y="366225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11" action="ppaction://hlinksldjump"/>
          </p:cNvPr>
          <p:cNvSpPr/>
          <p:nvPr/>
        </p:nvSpPr>
        <p:spPr>
          <a:xfrm>
            <a:off x="5296694" y="3054218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12" action="ppaction://hlinksldjump"/>
          </p:cNvPr>
          <p:cNvSpPr/>
          <p:nvPr/>
        </p:nvSpPr>
        <p:spPr>
          <a:xfrm>
            <a:off x="5296694" y="3326823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13" action="ppaction://hlinksldjump"/>
          </p:cNvPr>
          <p:cNvSpPr/>
          <p:nvPr/>
        </p:nvSpPr>
        <p:spPr>
          <a:xfrm>
            <a:off x="5296694" y="3632052"/>
            <a:ext cx="25400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5335587" y="3936667"/>
            <a:ext cx="176212" cy="176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Isosceles Triangle 3"/>
          <p:cNvSpPr/>
          <p:nvPr/>
        </p:nvSpPr>
        <p:spPr>
          <a:xfrm rot="10800000">
            <a:off x="4248944" y="2555192"/>
            <a:ext cx="2333540" cy="1312809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54" name="Rectangle 53"/>
          <p:cNvSpPr/>
          <p:nvPr/>
        </p:nvSpPr>
        <p:spPr>
          <a:xfrm>
            <a:off x="4344796" y="2632105"/>
            <a:ext cx="2154190" cy="10091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</a:p>
          <a:p>
            <a:pPr>
              <a:spcAft>
                <a:spcPts val="600"/>
              </a:spcAft>
            </a:pPr>
            <a:r>
              <a:rPr lang="en-GB" sz="1050" i="1" dirty="0">
                <a:solidFill>
                  <a:schemeClr val="tx2"/>
                </a:solidFill>
              </a:rPr>
              <a:t>The correct answer is C.</a:t>
            </a:r>
          </a:p>
          <a:p>
            <a:pPr>
              <a:spcAft>
                <a:spcPts val="600"/>
              </a:spcAft>
            </a:pPr>
            <a:r>
              <a:rPr lang="en-GB" sz="900" i="1" dirty="0">
                <a:solidFill>
                  <a:schemeClr val="tx2"/>
                </a:solidFill>
              </a:rPr>
              <a:t>Dilated cardiomyopathy may occur as a result of methamphetamine use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046132" y="1732385"/>
            <a:ext cx="38118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3361" y="2066106"/>
            <a:ext cx="128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Disposition</a:t>
            </a:r>
            <a:b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9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Decision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268" y="1434569"/>
            <a:ext cx="578153" cy="578153"/>
            <a:chOff x="844373" y="1695712"/>
            <a:chExt cx="578153" cy="578153"/>
          </a:xfrm>
        </p:grpSpPr>
        <p:sp>
          <p:nvSpPr>
            <p:cNvPr id="41" name="Oval 4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Freeform 79"/>
            <p:cNvSpPr>
              <a:spLocks noEditPoints="1"/>
            </p:cNvSpPr>
            <p:nvPr/>
          </p:nvSpPr>
          <p:spPr bwMode="auto">
            <a:xfrm>
              <a:off x="981036" y="1888344"/>
              <a:ext cx="29256" cy="51583"/>
            </a:xfrm>
            <a:custGeom>
              <a:avLst/>
              <a:gdLst>
                <a:gd name="T0" fmla="*/ 51 w 55"/>
                <a:gd name="T1" fmla="*/ 1 h 95"/>
                <a:gd name="T2" fmla="*/ 45 w 55"/>
                <a:gd name="T3" fmla="*/ 35 h 95"/>
                <a:gd name="T4" fmla="*/ 45 w 55"/>
                <a:gd name="T5" fmla="*/ 35 h 95"/>
                <a:gd name="T6" fmla="*/ 27 w 55"/>
                <a:gd name="T7" fmla="*/ 46 h 95"/>
                <a:gd name="T8" fmla="*/ 12 w 55"/>
                <a:gd name="T9" fmla="*/ 36 h 95"/>
                <a:gd name="T10" fmla="*/ 7 w 55"/>
                <a:gd name="T11" fmla="*/ 1 h 95"/>
                <a:gd name="T12" fmla="*/ 3 w 55"/>
                <a:gd name="T13" fmla="*/ 0 h 95"/>
                <a:gd name="T14" fmla="*/ 9 w 55"/>
                <a:gd name="T15" fmla="*/ 39 h 95"/>
                <a:gd name="T16" fmla="*/ 25 w 55"/>
                <a:gd name="T17" fmla="*/ 50 h 95"/>
                <a:gd name="T18" fmla="*/ 25 w 55"/>
                <a:gd name="T19" fmla="*/ 76 h 95"/>
                <a:gd name="T20" fmla="*/ 17 w 55"/>
                <a:gd name="T21" fmla="*/ 85 h 95"/>
                <a:gd name="T22" fmla="*/ 27 w 55"/>
                <a:gd name="T23" fmla="*/ 95 h 95"/>
                <a:gd name="T24" fmla="*/ 37 w 55"/>
                <a:gd name="T25" fmla="*/ 85 h 95"/>
                <a:gd name="T26" fmla="*/ 29 w 55"/>
                <a:gd name="T27" fmla="*/ 76 h 95"/>
                <a:gd name="T28" fmla="*/ 29 w 55"/>
                <a:gd name="T29" fmla="*/ 50 h 95"/>
                <a:gd name="T30" fmla="*/ 48 w 55"/>
                <a:gd name="T31" fmla="*/ 38 h 95"/>
                <a:gd name="T32" fmla="*/ 55 w 55"/>
                <a:gd name="T33" fmla="*/ 1 h 95"/>
                <a:gd name="T34" fmla="*/ 51 w 55"/>
                <a:gd name="T35" fmla="*/ 1 h 95"/>
                <a:gd name="T36" fmla="*/ 33 w 55"/>
                <a:gd name="T37" fmla="*/ 85 h 95"/>
                <a:gd name="T38" fmla="*/ 27 w 55"/>
                <a:gd name="T39" fmla="*/ 91 h 95"/>
                <a:gd name="T40" fmla="*/ 21 w 55"/>
                <a:gd name="T41" fmla="*/ 85 h 95"/>
                <a:gd name="T42" fmla="*/ 27 w 55"/>
                <a:gd name="T43" fmla="*/ 79 h 95"/>
                <a:gd name="T44" fmla="*/ 33 w 55"/>
                <a:gd name="T45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5">
                  <a:moveTo>
                    <a:pt x="51" y="1"/>
                  </a:moveTo>
                  <a:cubicBezTo>
                    <a:pt x="49" y="28"/>
                    <a:pt x="46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37" y="46"/>
                    <a:pt x="27" y="46"/>
                  </a:cubicBezTo>
                  <a:cubicBezTo>
                    <a:pt x="21" y="46"/>
                    <a:pt x="15" y="39"/>
                    <a:pt x="12" y="36"/>
                  </a:cubicBezTo>
                  <a:cubicBezTo>
                    <a:pt x="4" y="28"/>
                    <a:pt x="6" y="1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29"/>
                    <a:pt x="9" y="39"/>
                  </a:cubicBezTo>
                  <a:cubicBezTo>
                    <a:pt x="10" y="39"/>
                    <a:pt x="17" y="48"/>
                    <a:pt x="25" y="5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1" y="77"/>
                    <a:pt x="17" y="81"/>
                    <a:pt x="17" y="85"/>
                  </a:cubicBezTo>
                  <a:cubicBezTo>
                    <a:pt x="17" y="91"/>
                    <a:pt x="22" y="95"/>
                    <a:pt x="27" y="95"/>
                  </a:cubicBezTo>
                  <a:cubicBezTo>
                    <a:pt x="32" y="95"/>
                    <a:pt x="37" y="91"/>
                    <a:pt x="37" y="85"/>
                  </a:cubicBezTo>
                  <a:cubicBezTo>
                    <a:pt x="37" y="81"/>
                    <a:pt x="33" y="77"/>
                    <a:pt x="29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9" y="49"/>
                    <a:pt x="47" y="40"/>
                    <a:pt x="48" y="38"/>
                  </a:cubicBezTo>
                  <a:cubicBezTo>
                    <a:pt x="51" y="35"/>
                    <a:pt x="54" y="22"/>
                    <a:pt x="55" y="1"/>
                  </a:cubicBezTo>
                  <a:lnTo>
                    <a:pt x="51" y="1"/>
                  </a:lnTo>
                  <a:close/>
                  <a:moveTo>
                    <a:pt x="33" y="85"/>
                  </a:moveTo>
                  <a:cubicBezTo>
                    <a:pt x="33" y="89"/>
                    <a:pt x="30" y="91"/>
                    <a:pt x="27" y="91"/>
                  </a:cubicBezTo>
                  <a:cubicBezTo>
                    <a:pt x="24" y="91"/>
                    <a:pt x="21" y="89"/>
                    <a:pt x="21" y="85"/>
                  </a:cubicBezTo>
                  <a:cubicBezTo>
                    <a:pt x="21" y="82"/>
                    <a:pt x="24" y="79"/>
                    <a:pt x="27" y="79"/>
                  </a:cubicBezTo>
                  <a:cubicBezTo>
                    <a:pt x="30" y="79"/>
                    <a:pt x="33" y="82"/>
                    <a:pt x="33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0461" y="1516589"/>
            <a:ext cx="414112" cy="414112"/>
            <a:chOff x="1742567" y="1777733"/>
            <a:chExt cx="414112" cy="414112"/>
          </a:xfrm>
        </p:grpSpPr>
        <p:sp>
          <p:nvSpPr>
            <p:cNvPr id="44" name="Oval 43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855732" y="1895501"/>
              <a:ext cx="176130" cy="176130"/>
            </a:xfrm>
            <a:prstGeom prst="roundRect">
              <a:avLst>
                <a:gd name="adj" fmla="val 898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/>
                <a:t>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7780" y="1549274"/>
            <a:ext cx="342540" cy="356520"/>
            <a:chOff x="-559389" y="2338604"/>
            <a:chExt cx="547566" cy="569914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-284985" y="2728480"/>
              <a:ext cx="273162" cy="180038"/>
            </a:xfrm>
            <a:custGeom>
              <a:avLst/>
              <a:gdLst>
                <a:gd name="T0" fmla="*/ 77 w 154"/>
                <a:gd name="T1" fmla="*/ 102 h 102"/>
                <a:gd name="T2" fmla="*/ 7 w 154"/>
                <a:gd name="T3" fmla="*/ 32 h 102"/>
                <a:gd name="T4" fmla="*/ 7 w 154"/>
                <a:gd name="T5" fmla="*/ 7 h 102"/>
                <a:gd name="T6" fmla="*/ 33 w 154"/>
                <a:gd name="T7" fmla="*/ 7 h 102"/>
                <a:gd name="T8" fmla="*/ 77 w 154"/>
                <a:gd name="T9" fmla="*/ 51 h 102"/>
                <a:gd name="T10" fmla="*/ 122 w 154"/>
                <a:gd name="T11" fmla="*/ 7 h 102"/>
                <a:gd name="T12" fmla="*/ 147 w 154"/>
                <a:gd name="T13" fmla="*/ 7 h 102"/>
                <a:gd name="T14" fmla="*/ 147 w 154"/>
                <a:gd name="T15" fmla="*/ 32 h 102"/>
                <a:gd name="T16" fmla="*/ 77 w 154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02">
                  <a:moveTo>
                    <a:pt x="77" y="10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9" y="0"/>
                    <a:pt x="140" y="0"/>
                    <a:pt x="147" y="7"/>
                  </a:cubicBezTo>
                  <a:cubicBezTo>
                    <a:pt x="154" y="14"/>
                    <a:pt x="154" y="25"/>
                    <a:pt x="147" y="32"/>
                  </a:cubicBezTo>
                  <a:lnTo>
                    <a:pt x="77" y="10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-180687" y="2393236"/>
              <a:ext cx="64566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-559389" y="2338604"/>
              <a:ext cx="273162" cy="180038"/>
            </a:xfrm>
            <a:custGeom>
              <a:avLst/>
              <a:gdLst>
                <a:gd name="T0" fmla="*/ 134 w 154"/>
                <a:gd name="T1" fmla="*/ 100 h 102"/>
                <a:gd name="T2" fmla="*/ 121 w 154"/>
                <a:gd name="T3" fmla="*/ 95 h 102"/>
                <a:gd name="T4" fmla="*/ 77 w 154"/>
                <a:gd name="T5" fmla="*/ 51 h 102"/>
                <a:gd name="T6" fmla="*/ 33 w 154"/>
                <a:gd name="T7" fmla="*/ 95 h 102"/>
                <a:gd name="T8" fmla="*/ 7 w 154"/>
                <a:gd name="T9" fmla="*/ 95 h 102"/>
                <a:gd name="T10" fmla="*/ 7 w 154"/>
                <a:gd name="T11" fmla="*/ 69 h 102"/>
                <a:gd name="T12" fmla="*/ 77 w 154"/>
                <a:gd name="T13" fmla="*/ 0 h 102"/>
                <a:gd name="T14" fmla="*/ 147 w 154"/>
                <a:gd name="T15" fmla="*/ 69 h 102"/>
                <a:gd name="T16" fmla="*/ 147 w 154"/>
                <a:gd name="T17" fmla="*/ 95 h 102"/>
                <a:gd name="T18" fmla="*/ 134 w 154"/>
                <a:gd name="T19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2">
                  <a:moveTo>
                    <a:pt x="134" y="100"/>
                  </a:moveTo>
                  <a:cubicBezTo>
                    <a:pt x="129" y="100"/>
                    <a:pt x="125" y="98"/>
                    <a:pt x="121" y="9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6" y="102"/>
                    <a:pt x="14" y="102"/>
                    <a:pt x="7" y="95"/>
                  </a:cubicBezTo>
                  <a:cubicBezTo>
                    <a:pt x="0" y="88"/>
                    <a:pt x="0" y="76"/>
                    <a:pt x="7" y="6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54" y="76"/>
                    <a:pt x="154" y="88"/>
                    <a:pt x="147" y="95"/>
                  </a:cubicBezTo>
                  <a:cubicBezTo>
                    <a:pt x="143" y="98"/>
                    <a:pt x="139" y="100"/>
                    <a:pt x="134" y="1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55090" y="2354745"/>
              <a:ext cx="63324" cy="497899"/>
            </a:xfrm>
            <a:custGeom>
              <a:avLst/>
              <a:gdLst>
                <a:gd name="T0" fmla="*/ 18 w 36"/>
                <a:gd name="T1" fmla="*/ 281 h 281"/>
                <a:gd name="T2" fmla="*/ 0 w 36"/>
                <a:gd name="T3" fmla="*/ 263 h 281"/>
                <a:gd name="T4" fmla="*/ 0 w 36"/>
                <a:gd name="T5" fmla="*/ 18 h 281"/>
                <a:gd name="T6" fmla="*/ 18 w 36"/>
                <a:gd name="T7" fmla="*/ 0 h 281"/>
                <a:gd name="T8" fmla="*/ 36 w 36"/>
                <a:gd name="T9" fmla="*/ 18 h 281"/>
                <a:gd name="T10" fmla="*/ 36 w 36"/>
                <a:gd name="T11" fmla="*/ 263 h 281"/>
                <a:gd name="T12" fmla="*/ 18 w 36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1">
                  <a:moveTo>
                    <a:pt x="18" y="281"/>
                  </a:moveTo>
                  <a:cubicBezTo>
                    <a:pt x="8" y="281"/>
                    <a:pt x="0" y="273"/>
                    <a:pt x="0" y="2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36" y="273"/>
                    <a:pt x="28" y="281"/>
                    <a:pt x="18" y="2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200820" y="1392397"/>
            <a:ext cx="1754142" cy="104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7" name="Straight Connector 36"/>
          <p:cNvCxnSpPr>
            <a:endCxn id="3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6" name="Oval 4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2" name="Oval 61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ight Arrow 62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Oval 51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4712030" y="293569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4712030" y="3278021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Rectangle 57">
            <a:hlinkClick r:id="rId13" action="ppaction://hlinksldjump"/>
          </p:cNvPr>
          <p:cNvSpPr/>
          <p:nvPr/>
        </p:nvSpPr>
        <p:spPr>
          <a:xfrm>
            <a:off x="4712030" y="360497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hlinkClick r:id="rId14" action="ppaction://hlinksldjump"/>
          </p:cNvPr>
          <p:cNvSpPr/>
          <p:nvPr/>
        </p:nvSpPr>
        <p:spPr>
          <a:xfrm>
            <a:off x="4712030" y="394242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sp>
        <p:nvSpPr>
          <p:cNvPr id="78" name="Rectangle 77">
            <a:hlinkClick r:id="rId16" action="ppaction://hlinksldjump"/>
          </p:cNvPr>
          <p:cNvSpPr/>
          <p:nvPr/>
        </p:nvSpPr>
        <p:spPr>
          <a:xfrm>
            <a:off x="4712030" y="4273200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82" name="Oval 81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85" name="Oval 84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6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89" name="Rectangle 88">
            <a:hlinkClick r:id="rId17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1" name="Straight Connector 50"/>
          <p:cNvCxnSpPr>
            <a:endCxn id="5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6" name="Oval 6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2" name="Group 7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3" name="Oval 72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ight Arrow 7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7" name="Rectangle 7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9" action="ppaction://hlinksldjump"/>
          </p:cNvPr>
          <p:cNvSpPr/>
          <p:nvPr/>
        </p:nvSpPr>
        <p:spPr>
          <a:xfrm>
            <a:off x="5461177" y="8458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Oval 41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hlinkClick r:id="rId11" action="ppaction://hlinksldjump"/>
          </p:cNvPr>
          <p:cNvSpPr/>
          <p:nvPr/>
        </p:nvSpPr>
        <p:spPr>
          <a:xfrm>
            <a:off x="4712030" y="3278021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Rectangle 47">
            <a:hlinkClick r:id="rId12" action="ppaction://hlinksldjump"/>
          </p:cNvPr>
          <p:cNvSpPr/>
          <p:nvPr/>
        </p:nvSpPr>
        <p:spPr>
          <a:xfrm>
            <a:off x="4712030" y="360497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4712030" y="394242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hlinkClick r:id="rId14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4712030" y="4273200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80" name="Oval 79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83" name="Oval 82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4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85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49" name="Rectangle 48">
            <a:hlinkClick r:id="rId16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Isosceles Triangle 3"/>
          <p:cNvSpPr/>
          <p:nvPr/>
        </p:nvSpPr>
        <p:spPr>
          <a:xfrm rot="10800000">
            <a:off x="3656030" y="1546804"/>
            <a:ext cx="2333540" cy="1401927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51882" y="1546805"/>
            <a:ext cx="2154190" cy="1274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Correct answer</a:t>
            </a:r>
          </a:p>
          <a:p>
            <a:r>
              <a:rPr lang="en-GB" sz="900" i="1" dirty="0" err="1" smtClean="0">
                <a:solidFill>
                  <a:schemeClr val="accent4">
                    <a:lumMod val="75000"/>
                  </a:schemeClr>
                </a:solidFill>
              </a:rPr>
              <a:t>Nitroglycerin</a:t>
            </a:r>
            <a:r>
              <a:rPr lang="en-GB" sz="900" i="1" dirty="0" smtClean="0">
                <a:solidFill>
                  <a:schemeClr val="accent4">
                    <a:lumMod val="75000"/>
                  </a:schemeClr>
                </a:solidFill>
              </a:rPr>
              <a:t> provides symptom relief </a:t>
            </a:r>
            <a:r>
              <a:rPr lang="en-GB" sz="900" i="1" dirty="0">
                <a:solidFill>
                  <a:schemeClr val="accent4">
                    <a:lumMod val="75000"/>
                  </a:schemeClr>
                </a:solidFill>
              </a:rPr>
              <a:t>in patients with </a:t>
            </a:r>
            <a:r>
              <a:rPr lang="en-GB" sz="900" i="1" dirty="0" smtClean="0">
                <a:solidFill>
                  <a:schemeClr val="accent4">
                    <a:lumMod val="75000"/>
                  </a:schemeClr>
                </a:solidFill>
              </a:rPr>
              <a:t>AHF </a:t>
            </a:r>
            <a:r>
              <a:rPr lang="en-GB" sz="900" i="1" dirty="0">
                <a:solidFill>
                  <a:schemeClr val="accent4">
                    <a:lumMod val="75000"/>
                  </a:schemeClr>
                </a:solidFill>
              </a:rPr>
              <a:t>as long as their </a:t>
            </a:r>
            <a:r>
              <a:rPr lang="en-GB" sz="900" i="1" dirty="0" smtClean="0">
                <a:solidFill>
                  <a:schemeClr val="accent4">
                    <a:lumMod val="75000"/>
                  </a:schemeClr>
                </a:solidFill>
              </a:rPr>
              <a:t>blood pressure </a:t>
            </a:r>
            <a:r>
              <a:rPr lang="en-GB" sz="900" i="1" dirty="0">
                <a:solidFill>
                  <a:schemeClr val="accent4">
                    <a:lumMod val="75000"/>
                  </a:schemeClr>
                </a:solidFill>
              </a:rPr>
              <a:t>can tolerate </a:t>
            </a:r>
            <a:r>
              <a:rPr lang="en-GB" sz="900" i="1" dirty="0" smtClean="0">
                <a:solidFill>
                  <a:schemeClr val="accent4">
                    <a:lumMod val="75000"/>
                  </a:schemeClr>
                </a:solidFill>
              </a:rPr>
              <a:t>it.</a:t>
            </a:r>
            <a:endParaRPr lang="en-GB" sz="1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>
            <a:endCxn id="39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9" name="Oval 68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6" name="Oval 75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ight Arrow 76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0" name="Rectangle 79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9" action="ppaction://hlinksldjump"/>
          </p:cNvPr>
          <p:cNvSpPr/>
          <p:nvPr/>
        </p:nvSpPr>
        <p:spPr>
          <a:xfrm>
            <a:off x="5461177" y="8458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Oval 50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4712030" y="293569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Rectangle 57">
            <a:hlinkClick r:id="rId12" action="ppaction://hlinksldjump"/>
          </p:cNvPr>
          <p:cNvSpPr/>
          <p:nvPr/>
        </p:nvSpPr>
        <p:spPr>
          <a:xfrm>
            <a:off x="4712030" y="360497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hlinkClick r:id="rId13" action="ppaction://hlinksldjump"/>
          </p:cNvPr>
          <p:cNvSpPr/>
          <p:nvPr/>
        </p:nvSpPr>
        <p:spPr>
          <a:xfrm>
            <a:off x="4712030" y="394242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hlinkClick r:id="rId14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sp>
        <p:nvSpPr>
          <p:cNvPr id="64" name="Rectangle 63">
            <a:hlinkClick r:id="rId15" action="ppaction://hlinksldjump"/>
          </p:cNvPr>
          <p:cNvSpPr/>
          <p:nvPr/>
        </p:nvSpPr>
        <p:spPr>
          <a:xfrm>
            <a:off x="4712030" y="4273200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68" name="Oval 67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84" name="Oval 83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5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44" name="Rectangle 43">
            <a:hlinkClick r:id="rId16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Isosceles Triangle 3"/>
          <p:cNvSpPr/>
          <p:nvPr/>
        </p:nvSpPr>
        <p:spPr>
          <a:xfrm rot="10800000">
            <a:off x="3664023" y="2204813"/>
            <a:ext cx="2333540" cy="1065733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96" name="Rectangle 95"/>
          <p:cNvSpPr/>
          <p:nvPr/>
        </p:nvSpPr>
        <p:spPr>
          <a:xfrm>
            <a:off x="3759875" y="2228401"/>
            <a:ext cx="2154190" cy="91439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i="1" dirty="0">
                <a:solidFill>
                  <a:schemeClr val="tx2"/>
                </a:solidFill>
              </a:rPr>
              <a:t>Sublingual </a:t>
            </a:r>
            <a:r>
              <a:rPr lang="en-GB" sz="1000" i="1" dirty="0" err="1">
                <a:solidFill>
                  <a:schemeClr val="tx2"/>
                </a:solidFill>
              </a:rPr>
              <a:t>nitroglycerin</a:t>
            </a:r>
            <a:r>
              <a:rPr lang="en-GB" sz="1000" i="1" dirty="0">
                <a:solidFill>
                  <a:schemeClr val="tx2"/>
                </a:solidFill>
              </a:rPr>
              <a:t> is not incorrect. However, i.v. </a:t>
            </a:r>
            <a:r>
              <a:rPr lang="en-GB" sz="1000" i="1" dirty="0" err="1">
                <a:solidFill>
                  <a:schemeClr val="tx2"/>
                </a:solidFill>
              </a:rPr>
              <a:t>nitroglycerin</a:t>
            </a:r>
            <a:r>
              <a:rPr lang="en-GB" sz="1000" i="1" dirty="0">
                <a:solidFill>
                  <a:schemeClr val="tx2"/>
                </a:solidFill>
              </a:rPr>
              <a:t> is the better answer due to more effective dose control</a:t>
            </a:r>
          </a:p>
        </p:txBody>
      </p:sp>
    </p:spTree>
    <p:extLst>
      <p:ext uri="{BB962C8B-B14F-4D97-AF65-F5344CB8AC3E}">
        <p14:creationId xmlns:p14="http://schemas.microsoft.com/office/powerpoint/2010/main" val="21079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75" name="Oval 74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1" name="Group 80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82" name="Oval 81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ight Arrow 82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86" name="Rectangle 85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9" action="ppaction://hlinksldjump"/>
          </p:cNvPr>
          <p:cNvSpPr/>
          <p:nvPr/>
        </p:nvSpPr>
        <p:spPr>
          <a:xfrm>
            <a:off x="5461177" y="92680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Oval 51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4712030" y="293569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4712030" y="3278021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hlinkClick r:id="rId13" action="ppaction://hlinksldjump"/>
          </p:cNvPr>
          <p:cNvSpPr/>
          <p:nvPr/>
        </p:nvSpPr>
        <p:spPr>
          <a:xfrm>
            <a:off x="4712030" y="394242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hlinkClick r:id="rId14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sp>
        <p:nvSpPr>
          <p:cNvPr id="64" name="Rectangle 63">
            <a:hlinkClick r:id="rId15" action="ppaction://hlinksldjump"/>
          </p:cNvPr>
          <p:cNvSpPr/>
          <p:nvPr/>
        </p:nvSpPr>
        <p:spPr>
          <a:xfrm>
            <a:off x="4712030" y="4273200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68" name="Oval 67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71" name="Oval 70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2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4" name="Isosceles Triangle 3"/>
          <p:cNvSpPr/>
          <p:nvPr/>
        </p:nvSpPr>
        <p:spPr>
          <a:xfrm rot="10800000">
            <a:off x="3656030" y="2513896"/>
            <a:ext cx="2333540" cy="1065733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35" name="Rectangle 34"/>
          <p:cNvSpPr/>
          <p:nvPr/>
        </p:nvSpPr>
        <p:spPr>
          <a:xfrm>
            <a:off x="3751882" y="2537484"/>
            <a:ext cx="2154190" cy="91439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  <a:r>
              <a:rPr lang="en-GB" sz="1600" b="1" dirty="0">
                <a:solidFill>
                  <a:schemeClr val="tx2"/>
                </a:solidFill>
              </a:rPr>
              <a:t/>
            </a:r>
            <a:br>
              <a:rPr lang="en-GB" sz="1600" b="1" dirty="0">
                <a:solidFill>
                  <a:schemeClr val="tx2"/>
                </a:solidFill>
              </a:rPr>
            </a:br>
            <a:r>
              <a:rPr lang="en-GB" sz="1050" i="1" dirty="0">
                <a:solidFill>
                  <a:schemeClr val="tx2"/>
                </a:solidFill>
              </a:rPr>
              <a:t>The correct answer is A</a:t>
            </a:r>
            <a:r>
              <a:rPr lang="en-GB" sz="1100" i="1" dirty="0">
                <a:solidFill>
                  <a:schemeClr val="tx2"/>
                </a:solidFill>
              </a:rPr>
              <a:t>.</a:t>
            </a:r>
            <a:br>
              <a:rPr lang="en-GB" sz="1100" i="1" dirty="0">
                <a:solidFill>
                  <a:schemeClr val="tx2"/>
                </a:solidFill>
              </a:rPr>
            </a:br>
            <a:r>
              <a:rPr lang="el-GR" sz="900" i="1" dirty="0" smtClean="0">
                <a:solidFill>
                  <a:schemeClr val="tx2"/>
                </a:solidFill>
              </a:rPr>
              <a:t>β</a:t>
            </a:r>
            <a:r>
              <a:rPr lang="en-GB" sz="900" i="1" dirty="0" smtClean="0">
                <a:solidFill>
                  <a:schemeClr val="tx2"/>
                </a:solidFill>
              </a:rPr>
              <a:t>-blockers </a:t>
            </a:r>
            <a:r>
              <a:rPr lang="en-GB" sz="900" i="1" dirty="0">
                <a:solidFill>
                  <a:schemeClr val="tx2"/>
                </a:solidFill>
              </a:rPr>
              <a:t>are relatively </a:t>
            </a:r>
            <a:r>
              <a:rPr lang="en-GB" sz="900" i="1" dirty="0" smtClean="0">
                <a:solidFill>
                  <a:schemeClr val="tx2"/>
                </a:solidFill>
              </a:rPr>
              <a:t>contraindicated </a:t>
            </a:r>
            <a:r>
              <a:rPr lang="en-GB" sz="900" i="1" dirty="0">
                <a:solidFill>
                  <a:schemeClr val="tx2"/>
                </a:solidFill>
              </a:rPr>
              <a:t>in </a:t>
            </a:r>
            <a:r>
              <a:rPr lang="en-GB" sz="900" i="1" dirty="0" smtClean="0">
                <a:solidFill>
                  <a:schemeClr val="tx2"/>
                </a:solidFill>
              </a:rPr>
              <a:t>acute heart failure.</a:t>
            </a:r>
            <a:endParaRPr lang="en-GB" sz="700" i="1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4" name="Oval 63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1" name="Oval 70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ight Arrow 71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 72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5" name="Rectangle 74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Oval 51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4712030" y="293569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hlinkClick r:id="rId12" action="ppaction://hlinksldjump"/>
          </p:cNvPr>
          <p:cNvSpPr/>
          <p:nvPr/>
        </p:nvSpPr>
        <p:spPr>
          <a:xfrm>
            <a:off x="4712030" y="3278021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Rectangle 57">
            <a:hlinkClick r:id="rId13" action="ppaction://hlinksldjump"/>
          </p:cNvPr>
          <p:cNvSpPr/>
          <p:nvPr/>
        </p:nvSpPr>
        <p:spPr>
          <a:xfrm>
            <a:off x="4712030" y="360497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hlinkClick r:id="rId14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sp>
        <p:nvSpPr>
          <p:cNvPr id="77" name="Rectangle 76">
            <a:hlinkClick r:id="rId15" action="ppaction://hlinksldjump"/>
          </p:cNvPr>
          <p:cNvSpPr/>
          <p:nvPr/>
        </p:nvSpPr>
        <p:spPr>
          <a:xfrm>
            <a:off x="4712030" y="4273200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81" name="Oval 80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84" name="Oval 83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5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4" name="Isosceles Triangle 3"/>
          <p:cNvSpPr/>
          <p:nvPr/>
        </p:nvSpPr>
        <p:spPr>
          <a:xfrm rot="10800000">
            <a:off x="3656030" y="2846406"/>
            <a:ext cx="2333540" cy="1065733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35" name="Rectangle 34"/>
          <p:cNvSpPr/>
          <p:nvPr/>
        </p:nvSpPr>
        <p:spPr>
          <a:xfrm>
            <a:off x="3751882" y="2869994"/>
            <a:ext cx="2154190" cy="91439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  <a:r>
              <a:rPr lang="en-GB" sz="1000" b="1" dirty="0">
                <a:solidFill>
                  <a:schemeClr val="tx2"/>
                </a:solidFill>
              </a:rPr>
              <a:t/>
            </a:r>
            <a:br>
              <a:rPr lang="en-GB" sz="1000" b="1" dirty="0">
                <a:solidFill>
                  <a:schemeClr val="tx2"/>
                </a:solidFill>
              </a:rPr>
            </a:br>
            <a:r>
              <a:rPr lang="en-GB" sz="1050" i="1" dirty="0">
                <a:solidFill>
                  <a:schemeClr val="tx2"/>
                </a:solidFill>
              </a:rPr>
              <a:t>The correct answer is A</a:t>
            </a:r>
            <a:r>
              <a:rPr lang="en-GB" sz="1000" b="1" dirty="0">
                <a:solidFill>
                  <a:schemeClr val="tx2"/>
                </a:solidFill>
              </a:rPr>
              <a:t>.</a:t>
            </a:r>
            <a:br>
              <a:rPr lang="en-GB" sz="1000" b="1" dirty="0">
                <a:solidFill>
                  <a:schemeClr val="tx2"/>
                </a:solidFill>
              </a:rPr>
            </a:br>
            <a:r>
              <a:rPr lang="en-GB" sz="900" i="1" dirty="0">
                <a:solidFill>
                  <a:schemeClr val="tx2"/>
                </a:solidFill>
              </a:rPr>
              <a:t>Although not well studied </a:t>
            </a:r>
            <a:r>
              <a:rPr lang="en-GB" sz="900" i="1" dirty="0" smtClean="0">
                <a:solidFill>
                  <a:schemeClr val="tx2"/>
                </a:solidFill>
              </a:rPr>
              <a:t>for </a:t>
            </a:r>
            <a:r>
              <a:rPr lang="en-GB" sz="900" i="1" dirty="0">
                <a:solidFill>
                  <a:schemeClr val="tx2"/>
                </a:solidFill>
              </a:rPr>
              <a:t>AHF in the ED setting, ACEI can also be used for afterload reduction. </a:t>
            </a:r>
          </a:p>
        </p:txBody>
      </p: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8459788" cy="6335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Straight Connector 42"/>
          <p:cNvCxnSpPr>
            <a:endCxn id="44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3" name="Oval 62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0" name="Oval 69">
              <a:hlinkClick r:id="rId2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ight Arrow 70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4" name="Rectangle 73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4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5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562895" y="1680369"/>
            <a:ext cx="5372100" cy="3206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144000" bIns="360000" rtlCol="0" anchor="ctr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QUESTION 3</a:t>
            </a:r>
          </a:p>
          <a:p>
            <a:pPr>
              <a:spcAft>
                <a:spcPts val="600"/>
              </a:spcAft>
            </a:pPr>
            <a:r>
              <a:rPr lang="en-GB" sz="1200" b="1" i="1" dirty="0">
                <a:solidFill>
                  <a:schemeClr val="tx1"/>
                </a:solidFill>
              </a:rPr>
              <a:t>What would you have used for afterload reduction in this patient?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i.v.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Sublingual nitroglycerin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  <a:sym typeface="Symbol"/>
              </a:rPr>
              <a:t></a:t>
            </a:r>
            <a:r>
              <a:rPr lang="en-GB" sz="1200" dirty="0">
                <a:solidFill>
                  <a:schemeClr val="tx1"/>
                </a:solidFill>
              </a:rPr>
              <a:t>-blockers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ACEI</a:t>
            </a:r>
          </a:p>
          <a:p>
            <a:pPr marL="228600" indent="-228600">
              <a:spcAft>
                <a:spcPts val="1200"/>
              </a:spcAft>
              <a:buFontTx/>
              <a:buAutoNum type="alphaUcPeriod"/>
            </a:pPr>
            <a:r>
              <a:rPr lang="en-GB" sz="1200" dirty="0">
                <a:solidFill>
                  <a:schemeClr val="tx1"/>
                </a:solidFill>
              </a:rPr>
              <a:t>None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801248" y="159978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Oval 3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Oval 53"/>
          <p:cNvSpPr/>
          <p:nvPr/>
        </p:nvSpPr>
        <p:spPr>
          <a:xfrm>
            <a:off x="4735048" y="2966588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35048" y="330053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735048" y="3635174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735048" y="3967656"/>
            <a:ext cx="176212" cy="1762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Rectangle 57">
            <a:hlinkClick r:id="rId11" action="ppaction://hlinksldjump"/>
          </p:cNvPr>
          <p:cNvSpPr/>
          <p:nvPr/>
        </p:nvSpPr>
        <p:spPr>
          <a:xfrm>
            <a:off x="4712030" y="293569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hlinkClick r:id="rId12" action="ppaction://hlinksldjump"/>
          </p:cNvPr>
          <p:cNvSpPr/>
          <p:nvPr/>
        </p:nvSpPr>
        <p:spPr>
          <a:xfrm>
            <a:off x="4712030" y="3278021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hlinkClick r:id="rId13" action="ppaction://hlinksldjump"/>
          </p:cNvPr>
          <p:cNvSpPr/>
          <p:nvPr/>
        </p:nvSpPr>
        <p:spPr>
          <a:xfrm>
            <a:off x="4712030" y="3604972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4712030" y="3942428"/>
            <a:ext cx="222251" cy="2220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2" name="Rectangle 61">
            <a:hlinkClick r:id="rId15" action="ppaction://hlinksldjump"/>
          </p:cNvPr>
          <p:cNvSpPr/>
          <p:nvPr/>
        </p:nvSpPr>
        <p:spPr>
          <a:xfrm>
            <a:off x="6705538" y="1521344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735048" y="4300171"/>
            <a:ext cx="176212" cy="176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1569202" y="4646451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ACEI=</a:t>
            </a:r>
            <a:r>
              <a:rPr lang="en-US" sz="800" dirty="0"/>
              <a:t>angiotensin-converting-enzyme inhibitor</a:t>
            </a:r>
            <a:endParaRPr lang="en-GB" sz="8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1046132" y="1729849"/>
            <a:ext cx="381180" cy="0"/>
          </a:xfrm>
          <a:prstGeom prst="line">
            <a:avLst/>
          </a:prstGeom>
          <a:ln w="76200">
            <a:solidFill>
              <a:schemeClr val="accent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19609" y="2063571"/>
            <a:ext cx="1280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2"/>
                </a:solidFill>
                <a:latin typeface="Arial Narrow" panose="020B0606020202030204" pitchFamily="34" charset="0"/>
              </a:rPr>
              <a:t>TEACHING POINTS, DISCUSSION AND CONCLUSIONS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02268" y="1432033"/>
            <a:ext cx="578153" cy="578153"/>
            <a:chOff x="844373" y="1695712"/>
            <a:chExt cx="578153" cy="578153"/>
          </a:xfrm>
        </p:grpSpPr>
        <p:sp>
          <p:nvSpPr>
            <p:cNvPr id="83" name="Oval 82"/>
            <p:cNvSpPr/>
            <p:nvPr/>
          </p:nvSpPr>
          <p:spPr>
            <a:xfrm>
              <a:off x="844373" y="1695712"/>
              <a:ext cx="578153" cy="578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Freeform 57"/>
            <p:cNvSpPr>
              <a:spLocks noEditPoints="1"/>
            </p:cNvSpPr>
            <p:nvPr/>
          </p:nvSpPr>
          <p:spPr bwMode="auto">
            <a:xfrm>
              <a:off x="969693" y="1810484"/>
              <a:ext cx="310615" cy="342349"/>
            </a:xfrm>
            <a:custGeom>
              <a:avLst/>
              <a:gdLst>
                <a:gd name="T0" fmla="*/ 286 w 373"/>
                <a:gd name="T1" fmla="*/ 345 h 411"/>
                <a:gd name="T2" fmla="*/ 373 w 373"/>
                <a:gd name="T3" fmla="*/ 187 h 411"/>
                <a:gd name="T4" fmla="*/ 187 w 373"/>
                <a:gd name="T5" fmla="*/ 0 h 411"/>
                <a:gd name="T6" fmla="*/ 0 w 373"/>
                <a:gd name="T7" fmla="*/ 187 h 411"/>
                <a:gd name="T8" fmla="*/ 187 w 373"/>
                <a:gd name="T9" fmla="*/ 373 h 411"/>
                <a:gd name="T10" fmla="*/ 232 w 373"/>
                <a:gd name="T11" fmla="*/ 368 h 411"/>
                <a:gd name="T12" fmla="*/ 329 w 373"/>
                <a:gd name="T13" fmla="*/ 400 h 411"/>
                <a:gd name="T14" fmla="*/ 286 w 373"/>
                <a:gd name="T15" fmla="*/ 345 h 411"/>
                <a:gd name="T16" fmla="*/ 111 w 373"/>
                <a:gd name="T17" fmla="*/ 217 h 411"/>
                <a:gd name="T18" fmla="*/ 83 w 373"/>
                <a:gd name="T19" fmla="*/ 189 h 411"/>
                <a:gd name="T20" fmla="*/ 111 w 373"/>
                <a:gd name="T21" fmla="*/ 161 h 411"/>
                <a:gd name="T22" fmla="*/ 139 w 373"/>
                <a:gd name="T23" fmla="*/ 189 h 411"/>
                <a:gd name="T24" fmla="*/ 111 w 373"/>
                <a:gd name="T25" fmla="*/ 217 h 411"/>
                <a:gd name="T26" fmla="*/ 185 w 373"/>
                <a:gd name="T27" fmla="*/ 217 h 411"/>
                <a:gd name="T28" fmla="*/ 157 w 373"/>
                <a:gd name="T29" fmla="*/ 189 h 411"/>
                <a:gd name="T30" fmla="*/ 185 w 373"/>
                <a:gd name="T31" fmla="*/ 161 h 411"/>
                <a:gd name="T32" fmla="*/ 213 w 373"/>
                <a:gd name="T33" fmla="*/ 189 h 411"/>
                <a:gd name="T34" fmla="*/ 185 w 373"/>
                <a:gd name="T35" fmla="*/ 217 h 411"/>
                <a:gd name="T36" fmla="*/ 260 w 373"/>
                <a:gd name="T37" fmla="*/ 217 h 411"/>
                <a:gd name="T38" fmla="*/ 232 w 373"/>
                <a:gd name="T39" fmla="*/ 189 h 411"/>
                <a:gd name="T40" fmla="*/ 260 w 373"/>
                <a:gd name="T41" fmla="*/ 161 h 411"/>
                <a:gd name="T42" fmla="*/ 288 w 373"/>
                <a:gd name="T43" fmla="*/ 189 h 411"/>
                <a:gd name="T44" fmla="*/ 260 w 373"/>
                <a:gd name="T45" fmla="*/ 2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11">
                  <a:moveTo>
                    <a:pt x="286" y="345"/>
                  </a:moveTo>
                  <a:cubicBezTo>
                    <a:pt x="339" y="312"/>
                    <a:pt x="373" y="253"/>
                    <a:pt x="373" y="187"/>
                  </a:cubicBezTo>
                  <a:cubicBezTo>
                    <a:pt x="373" y="83"/>
                    <a:pt x="290" y="0"/>
                    <a:pt x="187" y="0"/>
                  </a:cubicBezTo>
                  <a:cubicBezTo>
                    <a:pt x="84" y="0"/>
                    <a:pt x="0" y="83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02" y="373"/>
                    <a:pt x="217" y="371"/>
                    <a:pt x="232" y="368"/>
                  </a:cubicBezTo>
                  <a:cubicBezTo>
                    <a:pt x="246" y="384"/>
                    <a:pt x="279" y="411"/>
                    <a:pt x="329" y="400"/>
                  </a:cubicBezTo>
                  <a:cubicBezTo>
                    <a:pt x="329" y="400"/>
                    <a:pt x="294" y="378"/>
                    <a:pt x="286" y="345"/>
                  </a:cubicBezTo>
                  <a:close/>
                  <a:moveTo>
                    <a:pt x="111" y="217"/>
                  </a:moveTo>
                  <a:cubicBezTo>
                    <a:pt x="95" y="217"/>
                    <a:pt x="83" y="204"/>
                    <a:pt x="83" y="189"/>
                  </a:cubicBezTo>
                  <a:cubicBezTo>
                    <a:pt x="83" y="174"/>
                    <a:pt x="95" y="161"/>
                    <a:pt x="111" y="161"/>
                  </a:cubicBezTo>
                  <a:cubicBezTo>
                    <a:pt x="126" y="161"/>
                    <a:pt x="139" y="174"/>
                    <a:pt x="139" y="189"/>
                  </a:cubicBezTo>
                  <a:cubicBezTo>
                    <a:pt x="139" y="204"/>
                    <a:pt x="126" y="217"/>
                    <a:pt x="111" y="217"/>
                  </a:cubicBezTo>
                  <a:close/>
                  <a:moveTo>
                    <a:pt x="185" y="217"/>
                  </a:moveTo>
                  <a:cubicBezTo>
                    <a:pt x="170" y="217"/>
                    <a:pt x="157" y="204"/>
                    <a:pt x="157" y="189"/>
                  </a:cubicBezTo>
                  <a:cubicBezTo>
                    <a:pt x="157" y="174"/>
                    <a:pt x="170" y="161"/>
                    <a:pt x="185" y="161"/>
                  </a:cubicBezTo>
                  <a:cubicBezTo>
                    <a:pt x="201" y="161"/>
                    <a:pt x="213" y="174"/>
                    <a:pt x="213" y="189"/>
                  </a:cubicBezTo>
                  <a:cubicBezTo>
                    <a:pt x="213" y="204"/>
                    <a:pt x="201" y="217"/>
                    <a:pt x="185" y="217"/>
                  </a:cubicBezTo>
                  <a:close/>
                  <a:moveTo>
                    <a:pt x="260" y="217"/>
                  </a:moveTo>
                  <a:cubicBezTo>
                    <a:pt x="244" y="217"/>
                    <a:pt x="232" y="204"/>
                    <a:pt x="232" y="189"/>
                  </a:cubicBezTo>
                  <a:cubicBezTo>
                    <a:pt x="232" y="174"/>
                    <a:pt x="244" y="161"/>
                    <a:pt x="260" y="161"/>
                  </a:cubicBezTo>
                  <a:cubicBezTo>
                    <a:pt x="275" y="161"/>
                    <a:pt x="288" y="174"/>
                    <a:pt x="288" y="189"/>
                  </a:cubicBezTo>
                  <a:cubicBezTo>
                    <a:pt x="288" y="204"/>
                    <a:pt x="275" y="217"/>
                    <a:pt x="26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00461" y="1514053"/>
            <a:ext cx="414112" cy="414112"/>
            <a:chOff x="1742567" y="1777733"/>
            <a:chExt cx="414112" cy="414112"/>
          </a:xfrm>
        </p:grpSpPr>
        <p:sp>
          <p:nvSpPr>
            <p:cNvPr id="86" name="Oval 85"/>
            <p:cNvSpPr/>
            <p:nvPr/>
          </p:nvSpPr>
          <p:spPr>
            <a:xfrm>
              <a:off x="1742567" y="1777733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7" name="Group 5"/>
            <p:cNvGrpSpPr>
              <a:grpSpLocks noChangeAspect="1"/>
            </p:cNvGrpSpPr>
            <p:nvPr/>
          </p:nvGrpSpPr>
          <p:grpSpPr bwMode="auto">
            <a:xfrm>
              <a:off x="1814686" y="1902701"/>
              <a:ext cx="269873" cy="157913"/>
              <a:chOff x="1501" y="1495"/>
              <a:chExt cx="323" cy="189"/>
            </a:xfrm>
            <a:solidFill>
              <a:schemeClr val="tx2"/>
            </a:solidFill>
          </p:grpSpPr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>
                <a:off x="1501" y="1495"/>
                <a:ext cx="132" cy="121"/>
              </a:xfrm>
              <a:custGeom>
                <a:avLst/>
                <a:gdLst>
                  <a:gd name="T0" fmla="*/ 39 w 104"/>
                  <a:gd name="T1" fmla="*/ 54 h 95"/>
                  <a:gd name="T2" fmla="*/ 39 w 104"/>
                  <a:gd name="T3" fmla="*/ 95 h 95"/>
                  <a:gd name="T4" fmla="*/ 0 w 104"/>
                  <a:gd name="T5" fmla="*/ 95 h 95"/>
                  <a:gd name="T6" fmla="*/ 0 w 104"/>
                  <a:gd name="T7" fmla="*/ 63 h 95"/>
                  <a:gd name="T8" fmla="*/ 7 w 104"/>
                  <a:gd name="T9" fmla="*/ 24 h 95"/>
                  <a:gd name="T10" fmla="*/ 33 w 104"/>
                  <a:gd name="T11" fmla="*/ 0 h 95"/>
                  <a:gd name="T12" fmla="*/ 42 w 104"/>
                  <a:gd name="T13" fmla="*/ 14 h 95"/>
                  <a:gd name="T14" fmla="*/ 26 w 104"/>
                  <a:gd name="T15" fmla="*/ 27 h 95"/>
                  <a:gd name="T16" fmla="*/ 20 w 104"/>
                  <a:gd name="T17" fmla="*/ 54 h 95"/>
                  <a:gd name="T18" fmla="*/ 39 w 104"/>
                  <a:gd name="T19" fmla="*/ 54 h 95"/>
                  <a:gd name="T20" fmla="*/ 101 w 104"/>
                  <a:gd name="T21" fmla="*/ 54 h 95"/>
                  <a:gd name="T22" fmla="*/ 101 w 104"/>
                  <a:gd name="T23" fmla="*/ 95 h 95"/>
                  <a:gd name="T24" fmla="*/ 62 w 104"/>
                  <a:gd name="T25" fmla="*/ 95 h 95"/>
                  <a:gd name="T26" fmla="*/ 62 w 104"/>
                  <a:gd name="T27" fmla="*/ 63 h 95"/>
                  <a:gd name="T28" fmla="*/ 69 w 104"/>
                  <a:gd name="T29" fmla="*/ 24 h 95"/>
                  <a:gd name="T30" fmla="*/ 95 w 104"/>
                  <a:gd name="T31" fmla="*/ 0 h 95"/>
                  <a:gd name="T32" fmla="*/ 104 w 104"/>
                  <a:gd name="T33" fmla="*/ 14 h 95"/>
                  <a:gd name="T34" fmla="*/ 88 w 104"/>
                  <a:gd name="T35" fmla="*/ 27 h 95"/>
                  <a:gd name="T36" fmla="*/ 82 w 104"/>
                  <a:gd name="T37" fmla="*/ 54 h 95"/>
                  <a:gd name="T38" fmla="*/ 101 w 104"/>
                  <a:gd name="T39" fmla="*/ 5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5">
                    <a:moveTo>
                      <a:pt x="39" y="54"/>
                    </a:moveTo>
                    <a:cubicBezTo>
                      <a:pt x="39" y="95"/>
                      <a:pt x="39" y="95"/>
                      <a:pt x="39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5"/>
                      <a:pt x="3" y="32"/>
                      <a:pt x="7" y="24"/>
                    </a:cubicBezTo>
                    <a:cubicBezTo>
                      <a:pt x="12" y="13"/>
                      <a:pt x="21" y="5"/>
                      <a:pt x="33" y="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35" y="17"/>
                      <a:pt x="29" y="21"/>
                      <a:pt x="26" y="27"/>
                    </a:cubicBezTo>
                    <a:cubicBezTo>
                      <a:pt x="22" y="34"/>
                      <a:pt x="21" y="42"/>
                      <a:pt x="20" y="54"/>
                    </a:cubicBezTo>
                    <a:lnTo>
                      <a:pt x="39" y="54"/>
                    </a:lnTo>
                    <a:close/>
                    <a:moveTo>
                      <a:pt x="101" y="54"/>
                    </a:moveTo>
                    <a:cubicBezTo>
                      <a:pt x="101" y="95"/>
                      <a:pt x="101" y="95"/>
                      <a:pt x="101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45"/>
                      <a:pt x="64" y="32"/>
                      <a:pt x="69" y="24"/>
                    </a:cubicBezTo>
                    <a:cubicBezTo>
                      <a:pt x="74" y="13"/>
                      <a:pt x="83" y="5"/>
                      <a:pt x="95" y="0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96" y="17"/>
                      <a:pt x="91" y="21"/>
                      <a:pt x="88" y="27"/>
                    </a:cubicBezTo>
                    <a:cubicBezTo>
                      <a:pt x="84" y="34"/>
                      <a:pt x="82" y="42"/>
                      <a:pt x="82" y="54"/>
                    </a:cubicBezTo>
                    <a:lnTo>
                      <a:pt x="10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1693" y="1563"/>
                <a:ext cx="131" cy="121"/>
              </a:xfrm>
              <a:custGeom>
                <a:avLst/>
                <a:gdLst>
                  <a:gd name="T0" fmla="*/ 65 w 103"/>
                  <a:gd name="T1" fmla="*/ 42 h 95"/>
                  <a:gd name="T2" fmla="*/ 65 w 103"/>
                  <a:gd name="T3" fmla="*/ 0 h 95"/>
                  <a:gd name="T4" fmla="*/ 103 w 103"/>
                  <a:gd name="T5" fmla="*/ 0 h 95"/>
                  <a:gd name="T6" fmla="*/ 103 w 103"/>
                  <a:gd name="T7" fmla="*/ 33 h 95"/>
                  <a:gd name="T8" fmla="*/ 97 w 103"/>
                  <a:gd name="T9" fmla="*/ 71 h 95"/>
                  <a:gd name="T10" fmla="*/ 70 w 103"/>
                  <a:gd name="T11" fmla="*/ 95 h 95"/>
                  <a:gd name="T12" fmla="*/ 61 w 103"/>
                  <a:gd name="T13" fmla="*/ 82 h 95"/>
                  <a:gd name="T14" fmla="*/ 77 w 103"/>
                  <a:gd name="T15" fmla="*/ 68 h 95"/>
                  <a:gd name="T16" fmla="*/ 83 w 103"/>
                  <a:gd name="T17" fmla="*/ 42 h 95"/>
                  <a:gd name="T18" fmla="*/ 65 w 103"/>
                  <a:gd name="T19" fmla="*/ 42 h 95"/>
                  <a:gd name="T20" fmla="*/ 3 w 103"/>
                  <a:gd name="T21" fmla="*/ 42 h 95"/>
                  <a:gd name="T22" fmla="*/ 3 w 103"/>
                  <a:gd name="T23" fmla="*/ 0 h 95"/>
                  <a:gd name="T24" fmla="*/ 41 w 103"/>
                  <a:gd name="T25" fmla="*/ 0 h 95"/>
                  <a:gd name="T26" fmla="*/ 41 w 103"/>
                  <a:gd name="T27" fmla="*/ 33 h 95"/>
                  <a:gd name="T28" fmla="*/ 35 w 103"/>
                  <a:gd name="T29" fmla="*/ 71 h 95"/>
                  <a:gd name="T30" fmla="*/ 8 w 103"/>
                  <a:gd name="T31" fmla="*/ 95 h 95"/>
                  <a:gd name="T32" fmla="*/ 0 w 103"/>
                  <a:gd name="T33" fmla="*/ 82 h 95"/>
                  <a:gd name="T34" fmla="*/ 16 w 103"/>
                  <a:gd name="T35" fmla="*/ 68 h 95"/>
                  <a:gd name="T36" fmla="*/ 21 w 103"/>
                  <a:gd name="T37" fmla="*/ 42 h 95"/>
                  <a:gd name="T38" fmla="*/ 3 w 103"/>
                  <a:gd name="T39" fmla="*/ 4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95">
                    <a:moveTo>
                      <a:pt x="65" y="4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51"/>
                      <a:pt x="101" y="63"/>
                      <a:pt x="97" y="71"/>
                    </a:cubicBezTo>
                    <a:cubicBezTo>
                      <a:pt x="91" y="82"/>
                      <a:pt x="82" y="90"/>
                      <a:pt x="70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9" y="79"/>
                      <a:pt x="74" y="74"/>
                      <a:pt x="77" y="68"/>
                    </a:cubicBezTo>
                    <a:cubicBezTo>
                      <a:pt x="81" y="62"/>
                      <a:pt x="83" y="53"/>
                      <a:pt x="83" y="42"/>
                    </a:cubicBezTo>
                    <a:lnTo>
                      <a:pt x="65" y="42"/>
                    </a:lnTo>
                    <a:close/>
                    <a:moveTo>
                      <a:pt x="3" y="4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51"/>
                      <a:pt x="39" y="63"/>
                      <a:pt x="35" y="71"/>
                    </a:cubicBezTo>
                    <a:cubicBezTo>
                      <a:pt x="29" y="82"/>
                      <a:pt x="20" y="90"/>
                      <a:pt x="8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79"/>
                      <a:pt x="12" y="74"/>
                      <a:pt x="16" y="68"/>
                    </a:cubicBezTo>
                    <a:cubicBezTo>
                      <a:pt x="19" y="62"/>
                      <a:pt x="21" y="53"/>
                      <a:pt x="21" y="42"/>
                    </a:cubicBezTo>
                    <a:lnTo>
                      <a:pt x="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4" name="Isosceles Triangle 3"/>
          <p:cNvSpPr/>
          <p:nvPr/>
        </p:nvSpPr>
        <p:spPr>
          <a:xfrm rot="10800000">
            <a:off x="3656030" y="3178915"/>
            <a:ext cx="2333540" cy="1065733"/>
          </a:xfrm>
          <a:custGeom>
            <a:avLst/>
            <a:gdLst/>
            <a:ahLst/>
            <a:cxnLst/>
            <a:rect l="l" t="t" r="r" b="b"/>
            <a:pathLst>
              <a:path w="2333540" h="1859275">
                <a:moveTo>
                  <a:pt x="2333540" y="1859275"/>
                </a:moveTo>
                <a:lnTo>
                  <a:pt x="0" y="1859275"/>
                </a:lnTo>
                <a:lnTo>
                  <a:pt x="0" y="201936"/>
                </a:lnTo>
                <a:lnTo>
                  <a:pt x="1049648" y="201936"/>
                </a:lnTo>
                <a:lnTo>
                  <a:pt x="1166771" y="0"/>
                </a:lnTo>
                <a:lnTo>
                  <a:pt x="1283894" y="201936"/>
                </a:lnTo>
                <a:lnTo>
                  <a:pt x="2333540" y="2019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/>
          </a:p>
        </p:txBody>
      </p:sp>
      <p:sp>
        <p:nvSpPr>
          <p:cNvPr id="35" name="Rectangle 34"/>
          <p:cNvSpPr/>
          <p:nvPr/>
        </p:nvSpPr>
        <p:spPr>
          <a:xfrm>
            <a:off x="3751882" y="3202503"/>
            <a:ext cx="2154190" cy="91439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2"/>
                </a:solidFill>
              </a:rPr>
              <a:t>Incorrect answer</a:t>
            </a:r>
            <a:r>
              <a:rPr lang="en-GB" sz="1050" b="1" dirty="0">
                <a:solidFill>
                  <a:schemeClr val="tx2"/>
                </a:solidFill>
              </a:rPr>
              <a:t/>
            </a:r>
            <a:br>
              <a:rPr lang="en-GB" sz="1050" b="1" dirty="0">
                <a:solidFill>
                  <a:schemeClr val="tx2"/>
                </a:solidFill>
              </a:rPr>
            </a:br>
            <a:r>
              <a:rPr lang="en-GB" sz="1100" i="1" dirty="0">
                <a:solidFill>
                  <a:schemeClr val="tx2"/>
                </a:solidFill>
              </a:rPr>
              <a:t>The correct answer is A</a:t>
            </a:r>
            <a:r>
              <a:rPr lang="en-GB" sz="1050" b="1" dirty="0" smtClean="0">
                <a:solidFill>
                  <a:schemeClr val="tx2"/>
                </a:solidFill>
              </a:rPr>
              <a:t>.</a:t>
            </a:r>
            <a:endParaRPr lang="en-GB" sz="1050" b="1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230812" y="12900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57208" y="1680368"/>
            <a:ext cx="5370069" cy="35355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Chief Complaint</a:t>
            </a:r>
          </a:p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accent2"/>
                </a:solidFill>
              </a:rPr>
              <a:t>“I feel short of breath”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EMS: i.v. placed, face mask oxygen at 15L/minute, monitor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Patient was triaged using </a:t>
            </a:r>
            <a:r>
              <a:rPr lang="en-GB" sz="1400" dirty="0" smtClean="0">
                <a:solidFill>
                  <a:schemeClr val="tx1"/>
                </a:solidFill>
              </a:rPr>
              <a:t>ESI* </a:t>
            </a:r>
            <a:r>
              <a:rPr lang="en-GB" sz="1400" dirty="0">
                <a:solidFill>
                  <a:schemeClr val="tx1"/>
                </a:solidFill>
              </a:rPr>
              <a:t>and was categorized as a ESI 2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Directly transported to the Resuscitation room at around 19.00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67181" y="4631300"/>
            <a:ext cx="457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*The ESI is a triage algorithm utilized in some EDs to prioritize patients at admission.  There are  five categories ranging from Level 1 (top priority) to level 5 (low priority).</a:t>
            </a:r>
          </a:p>
          <a:p>
            <a:r>
              <a:rPr lang="en-GB" sz="800" dirty="0" smtClean="0"/>
              <a:t>ED=emergency department; EMS=emergency </a:t>
            </a:r>
            <a:r>
              <a:rPr lang="en-GB" sz="800" dirty="0"/>
              <a:t>medical services; ESI=emergency severity index; i.v.=intravenous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2268" y="1463938"/>
            <a:ext cx="578153" cy="578153"/>
            <a:chOff x="3896682" y="3538549"/>
            <a:chExt cx="1663372" cy="1663372"/>
          </a:xfrm>
        </p:grpSpPr>
        <p:sp>
          <p:nvSpPr>
            <p:cNvPr id="196" name="Oval 195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0461" y="1545958"/>
            <a:ext cx="414112" cy="414112"/>
            <a:chOff x="1001433" y="2201522"/>
            <a:chExt cx="828432" cy="828432"/>
          </a:xfrm>
        </p:grpSpPr>
        <p:sp>
          <p:nvSpPr>
            <p:cNvPr id="200" name="Oval 199"/>
            <p:cNvSpPr/>
            <p:nvPr/>
          </p:nvSpPr>
          <p:spPr>
            <a:xfrm>
              <a:off x="1001433" y="2201522"/>
              <a:ext cx="828432" cy="8284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Isosceles Triangle 3" hidden="1"/>
            <p:cNvSpPr/>
            <p:nvPr/>
          </p:nvSpPr>
          <p:spPr>
            <a:xfrm rot="8100000">
              <a:off x="1200416" y="2351979"/>
              <a:ext cx="472067" cy="570483"/>
            </a:xfrm>
            <a:custGeom>
              <a:avLst/>
              <a:gdLst/>
              <a:ahLst/>
              <a:cxnLst/>
              <a:rect l="l" t="t" r="r" b="b"/>
              <a:pathLst>
                <a:path w="1137983" h="1375228">
                  <a:moveTo>
                    <a:pt x="149620" y="1114842"/>
                  </a:moveTo>
                  <a:cubicBezTo>
                    <a:pt x="-62759" y="844628"/>
                    <a:pt x="-47167" y="478004"/>
                    <a:pt x="184446" y="295965"/>
                  </a:cubicBezTo>
                  <a:cubicBezTo>
                    <a:pt x="246090" y="247515"/>
                    <a:pt x="316824" y="217023"/>
                    <a:pt x="391674" y="204710"/>
                  </a:cubicBezTo>
                  <a:lnTo>
                    <a:pt x="510406" y="0"/>
                  </a:lnTo>
                  <a:lnTo>
                    <a:pt x="637587" y="219277"/>
                  </a:lnTo>
                  <a:cubicBezTo>
                    <a:pt x="768054" y="253132"/>
                    <a:pt x="893063" y="334369"/>
                    <a:pt x="988363" y="455620"/>
                  </a:cubicBezTo>
                  <a:cubicBezTo>
                    <a:pt x="1200742" y="725835"/>
                    <a:pt x="1185150" y="1092458"/>
                    <a:pt x="953538" y="1274498"/>
                  </a:cubicBezTo>
                  <a:cubicBezTo>
                    <a:pt x="721925" y="1456537"/>
                    <a:pt x="361999" y="1385057"/>
                    <a:pt x="149620" y="11148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02" name="Straight Connector 201"/>
          <p:cNvCxnSpPr/>
          <p:nvPr/>
        </p:nvCxnSpPr>
        <p:spPr>
          <a:xfrm>
            <a:off x="1046132" y="1761754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3995" y="2065272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6810236" y="1612159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4" name="Oval 203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5" name="Rectangle 214">
            <a:hlinkClick r:id="rId3" action="ppaction://hlinksldjump"/>
          </p:cNvPr>
          <p:cNvSpPr/>
          <p:nvPr/>
        </p:nvSpPr>
        <p:spPr>
          <a:xfrm>
            <a:off x="6712208" y="1538087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Rectangle 215">
            <a:hlinkClick r:id="rId3" action="ppaction://hlinksldjump"/>
          </p:cNvPr>
          <p:cNvSpPr/>
          <p:nvPr/>
        </p:nvSpPr>
        <p:spPr>
          <a:xfrm>
            <a:off x="230812" y="1337164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6" name="Group 5"/>
          <p:cNvGrpSpPr>
            <a:grpSpLocks noChangeAspect="1"/>
          </p:cNvGrpSpPr>
          <p:nvPr/>
        </p:nvGrpSpPr>
        <p:grpSpPr bwMode="auto">
          <a:xfrm>
            <a:off x="1471503" y="1635841"/>
            <a:ext cx="263980" cy="228020"/>
            <a:chOff x="1367" y="2734"/>
            <a:chExt cx="323" cy="279"/>
          </a:xfrm>
          <a:solidFill>
            <a:schemeClr val="tx2"/>
          </a:solidFill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448" y="2734"/>
              <a:ext cx="66" cy="61"/>
            </a:xfrm>
            <a:custGeom>
              <a:avLst/>
              <a:gdLst>
                <a:gd name="T0" fmla="*/ 26 w 72"/>
                <a:gd name="T1" fmla="*/ 38 h 67"/>
                <a:gd name="T2" fmla="*/ 26 w 72"/>
                <a:gd name="T3" fmla="*/ 67 h 67"/>
                <a:gd name="T4" fmla="*/ 0 w 72"/>
                <a:gd name="T5" fmla="*/ 67 h 67"/>
                <a:gd name="T6" fmla="*/ 0 w 72"/>
                <a:gd name="T7" fmla="*/ 44 h 67"/>
                <a:gd name="T8" fmla="*/ 4 w 72"/>
                <a:gd name="T9" fmla="*/ 17 h 67"/>
                <a:gd name="T10" fmla="*/ 23 w 72"/>
                <a:gd name="T11" fmla="*/ 0 h 67"/>
                <a:gd name="T12" fmla="*/ 29 w 72"/>
                <a:gd name="T13" fmla="*/ 10 h 67"/>
                <a:gd name="T14" fmla="*/ 17 w 72"/>
                <a:gd name="T15" fmla="*/ 20 h 67"/>
                <a:gd name="T16" fmla="*/ 13 w 72"/>
                <a:gd name="T17" fmla="*/ 38 h 67"/>
                <a:gd name="T18" fmla="*/ 26 w 72"/>
                <a:gd name="T19" fmla="*/ 38 h 67"/>
                <a:gd name="T20" fmla="*/ 70 w 72"/>
                <a:gd name="T21" fmla="*/ 38 h 67"/>
                <a:gd name="T22" fmla="*/ 70 w 72"/>
                <a:gd name="T23" fmla="*/ 67 h 67"/>
                <a:gd name="T24" fmla="*/ 43 w 72"/>
                <a:gd name="T25" fmla="*/ 67 h 67"/>
                <a:gd name="T26" fmla="*/ 43 w 72"/>
                <a:gd name="T27" fmla="*/ 44 h 67"/>
                <a:gd name="T28" fmla="*/ 47 w 72"/>
                <a:gd name="T29" fmla="*/ 17 h 67"/>
                <a:gd name="T30" fmla="*/ 66 w 72"/>
                <a:gd name="T31" fmla="*/ 0 h 67"/>
                <a:gd name="T32" fmla="*/ 72 w 72"/>
                <a:gd name="T33" fmla="*/ 10 h 67"/>
                <a:gd name="T34" fmla="*/ 61 w 72"/>
                <a:gd name="T35" fmla="*/ 20 h 67"/>
                <a:gd name="T36" fmla="*/ 57 w 72"/>
                <a:gd name="T37" fmla="*/ 38 h 67"/>
                <a:gd name="T38" fmla="*/ 70 w 72"/>
                <a:gd name="T3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7">
                  <a:moveTo>
                    <a:pt x="26" y="38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2"/>
                    <a:pt x="1" y="23"/>
                    <a:pt x="4" y="17"/>
                  </a:cubicBezTo>
                  <a:cubicBezTo>
                    <a:pt x="8" y="10"/>
                    <a:pt x="14" y="4"/>
                    <a:pt x="2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4" y="12"/>
                    <a:pt x="20" y="16"/>
                    <a:pt x="17" y="20"/>
                  </a:cubicBezTo>
                  <a:cubicBezTo>
                    <a:pt x="15" y="24"/>
                    <a:pt x="14" y="30"/>
                    <a:pt x="13" y="38"/>
                  </a:cubicBezTo>
                  <a:lnTo>
                    <a:pt x="26" y="38"/>
                  </a:lnTo>
                  <a:close/>
                  <a:moveTo>
                    <a:pt x="70" y="38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2"/>
                    <a:pt x="44" y="23"/>
                    <a:pt x="47" y="17"/>
                  </a:cubicBezTo>
                  <a:cubicBezTo>
                    <a:pt x="51" y="10"/>
                    <a:pt x="57" y="4"/>
                    <a:pt x="66" y="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67" y="12"/>
                    <a:pt x="63" y="16"/>
                    <a:pt x="61" y="20"/>
                  </a:cubicBezTo>
                  <a:cubicBezTo>
                    <a:pt x="58" y="24"/>
                    <a:pt x="57" y="30"/>
                    <a:pt x="57" y="38"/>
                  </a:cubicBezTo>
                  <a:lnTo>
                    <a:pt x="7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555" y="2734"/>
              <a:ext cx="66" cy="61"/>
            </a:xfrm>
            <a:custGeom>
              <a:avLst/>
              <a:gdLst>
                <a:gd name="T0" fmla="*/ 45 w 72"/>
                <a:gd name="T1" fmla="*/ 30 h 67"/>
                <a:gd name="T2" fmla="*/ 45 w 72"/>
                <a:gd name="T3" fmla="*/ 0 h 67"/>
                <a:gd name="T4" fmla="*/ 72 w 72"/>
                <a:gd name="T5" fmla="*/ 0 h 67"/>
                <a:gd name="T6" fmla="*/ 72 w 72"/>
                <a:gd name="T7" fmla="*/ 23 h 67"/>
                <a:gd name="T8" fmla="*/ 68 w 72"/>
                <a:gd name="T9" fmla="*/ 50 h 67"/>
                <a:gd name="T10" fmla="*/ 49 w 72"/>
                <a:gd name="T11" fmla="*/ 67 h 67"/>
                <a:gd name="T12" fmla="*/ 43 w 72"/>
                <a:gd name="T13" fmla="*/ 58 h 67"/>
                <a:gd name="T14" fmla="*/ 54 w 72"/>
                <a:gd name="T15" fmla="*/ 48 h 67"/>
                <a:gd name="T16" fmla="*/ 58 w 72"/>
                <a:gd name="T17" fmla="*/ 30 h 67"/>
                <a:gd name="T18" fmla="*/ 45 w 72"/>
                <a:gd name="T19" fmla="*/ 30 h 67"/>
                <a:gd name="T20" fmla="*/ 2 w 72"/>
                <a:gd name="T21" fmla="*/ 30 h 67"/>
                <a:gd name="T22" fmla="*/ 2 w 72"/>
                <a:gd name="T23" fmla="*/ 0 h 67"/>
                <a:gd name="T24" fmla="*/ 29 w 72"/>
                <a:gd name="T25" fmla="*/ 0 h 67"/>
                <a:gd name="T26" fmla="*/ 29 w 72"/>
                <a:gd name="T27" fmla="*/ 23 h 67"/>
                <a:gd name="T28" fmla="*/ 25 w 72"/>
                <a:gd name="T29" fmla="*/ 50 h 67"/>
                <a:gd name="T30" fmla="*/ 6 w 72"/>
                <a:gd name="T31" fmla="*/ 67 h 67"/>
                <a:gd name="T32" fmla="*/ 0 w 72"/>
                <a:gd name="T33" fmla="*/ 58 h 67"/>
                <a:gd name="T34" fmla="*/ 11 w 72"/>
                <a:gd name="T35" fmla="*/ 48 h 67"/>
                <a:gd name="T36" fmla="*/ 15 w 72"/>
                <a:gd name="T37" fmla="*/ 30 h 67"/>
                <a:gd name="T38" fmla="*/ 2 w 72"/>
                <a:gd name="T3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7">
                  <a:moveTo>
                    <a:pt x="45" y="3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36"/>
                    <a:pt x="71" y="45"/>
                    <a:pt x="68" y="50"/>
                  </a:cubicBezTo>
                  <a:cubicBezTo>
                    <a:pt x="64" y="58"/>
                    <a:pt x="58" y="64"/>
                    <a:pt x="49" y="6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8" y="55"/>
                    <a:pt x="52" y="52"/>
                    <a:pt x="54" y="48"/>
                  </a:cubicBezTo>
                  <a:cubicBezTo>
                    <a:pt x="57" y="44"/>
                    <a:pt x="58" y="38"/>
                    <a:pt x="58" y="30"/>
                  </a:cubicBezTo>
                  <a:lnTo>
                    <a:pt x="45" y="30"/>
                  </a:lnTo>
                  <a:close/>
                  <a:moveTo>
                    <a:pt x="2" y="3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36"/>
                    <a:pt x="28" y="45"/>
                    <a:pt x="25" y="50"/>
                  </a:cubicBezTo>
                  <a:cubicBezTo>
                    <a:pt x="21" y="58"/>
                    <a:pt x="15" y="64"/>
                    <a:pt x="6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55"/>
                    <a:pt x="9" y="52"/>
                    <a:pt x="11" y="48"/>
                  </a:cubicBezTo>
                  <a:cubicBezTo>
                    <a:pt x="14" y="44"/>
                    <a:pt x="15" y="38"/>
                    <a:pt x="15" y="30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8"/>
            <p:cNvSpPr>
              <a:spLocks/>
            </p:cNvSpPr>
            <p:nvPr/>
          </p:nvSpPr>
          <p:spPr bwMode="auto">
            <a:xfrm>
              <a:off x="1367" y="2901"/>
              <a:ext cx="323" cy="97"/>
            </a:xfrm>
            <a:custGeom>
              <a:avLst/>
              <a:gdLst>
                <a:gd name="T0" fmla="*/ 13 w 354"/>
                <a:gd name="T1" fmla="*/ 0 h 106"/>
                <a:gd name="T2" fmla="*/ 341 w 354"/>
                <a:gd name="T3" fmla="*/ 0 h 106"/>
                <a:gd name="T4" fmla="*/ 354 w 354"/>
                <a:gd name="T5" fmla="*/ 12 h 106"/>
                <a:gd name="T6" fmla="*/ 354 w 354"/>
                <a:gd name="T7" fmla="*/ 19 h 106"/>
                <a:gd name="T8" fmla="*/ 341 w 354"/>
                <a:gd name="T9" fmla="*/ 32 h 106"/>
                <a:gd name="T10" fmla="*/ 225 w 354"/>
                <a:gd name="T11" fmla="*/ 32 h 106"/>
                <a:gd name="T12" fmla="*/ 225 w 354"/>
                <a:gd name="T13" fmla="*/ 61 h 106"/>
                <a:gd name="T14" fmla="*/ 318 w 354"/>
                <a:gd name="T15" fmla="*/ 61 h 106"/>
                <a:gd name="T16" fmla="*/ 318 w 354"/>
                <a:gd name="T17" fmla="*/ 106 h 106"/>
                <a:gd name="T18" fmla="*/ 281 w 354"/>
                <a:gd name="T19" fmla="*/ 106 h 106"/>
                <a:gd name="T20" fmla="*/ 262 w 354"/>
                <a:gd name="T21" fmla="*/ 87 h 106"/>
                <a:gd name="T22" fmla="*/ 242 w 354"/>
                <a:gd name="T23" fmla="*/ 106 h 106"/>
                <a:gd name="T24" fmla="*/ 116 w 354"/>
                <a:gd name="T25" fmla="*/ 106 h 106"/>
                <a:gd name="T26" fmla="*/ 96 w 354"/>
                <a:gd name="T27" fmla="*/ 87 h 106"/>
                <a:gd name="T28" fmla="*/ 77 w 354"/>
                <a:gd name="T29" fmla="*/ 106 h 106"/>
                <a:gd name="T30" fmla="*/ 43 w 354"/>
                <a:gd name="T31" fmla="*/ 106 h 106"/>
                <a:gd name="T32" fmla="*/ 43 w 354"/>
                <a:gd name="T33" fmla="*/ 61 h 106"/>
                <a:gd name="T34" fmla="*/ 132 w 354"/>
                <a:gd name="T35" fmla="*/ 61 h 106"/>
                <a:gd name="T36" fmla="*/ 132 w 354"/>
                <a:gd name="T37" fmla="*/ 32 h 106"/>
                <a:gd name="T38" fmla="*/ 13 w 354"/>
                <a:gd name="T39" fmla="*/ 32 h 106"/>
                <a:gd name="T40" fmla="*/ 0 w 354"/>
                <a:gd name="T41" fmla="*/ 19 h 106"/>
                <a:gd name="T42" fmla="*/ 0 w 354"/>
                <a:gd name="T43" fmla="*/ 12 h 106"/>
                <a:gd name="T44" fmla="*/ 13 w 354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06">
                  <a:moveTo>
                    <a:pt x="13" y="0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48" y="0"/>
                    <a:pt x="354" y="5"/>
                    <a:pt x="354" y="12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26"/>
                    <a:pt x="348" y="32"/>
                    <a:pt x="341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61"/>
                    <a:pt x="225" y="61"/>
                    <a:pt x="225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281" y="106"/>
                    <a:pt x="281" y="106"/>
                    <a:pt x="281" y="106"/>
                  </a:cubicBezTo>
                  <a:cubicBezTo>
                    <a:pt x="281" y="96"/>
                    <a:pt x="273" y="87"/>
                    <a:pt x="262" y="87"/>
                  </a:cubicBezTo>
                  <a:cubicBezTo>
                    <a:pt x="251" y="87"/>
                    <a:pt x="242" y="96"/>
                    <a:pt x="242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96"/>
                    <a:pt x="107" y="87"/>
                    <a:pt x="96" y="87"/>
                  </a:cubicBezTo>
                  <a:cubicBezTo>
                    <a:pt x="85" y="87"/>
                    <a:pt x="77" y="96"/>
                    <a:pt x="77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26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Oval 9"/>
            <p:cNvSpPr>
              <a:spLocks noChangeArrowheads="1"/>
            </p:cNvSpPr>
            <p:nvPr/>
          </p:nvSpPr>
          <p:spPr bwMode="auto">
            <a:xfrm>
              <a:off x="1592" y="2984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Oval 10"/>
            <p:cNvSpPr>
              <a:spLocks noChangeArrowheads="1"/>
            </p:cNvSpPr>
            <p:nvPr/>
          </p:nvSpPr>
          <p:spPr bwMode="auto">
            <a:xfrm>
              <a:off x="1439" y="2984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Oval 11"/>
            <p:cNvSpPr>
              <a:spLocks noChangeArrowheads="1"/>
            </p:cNvSpPr>
            <p:nvPr/>
          </p:nvSpPr>
          <p:spPr bwMode="auto">
            <a:xfrm>
              <a:off x="1380" y="2830"/>
              <a:ext cx="54" cy="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1451" y="2839"/>
              <a:ext cx="29" cy="23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0 w 32"/>
                <a:gd name="T5" fmla="*/ 25 h 25"/>
                <a:gd name="T6" fmla="*/ 32 w 3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1481" y="2832"/>
              <a:ext cx="73" cy="28"/>
            </a:xfrm>
            <a:custGeom>
              <a:avLst/>
              <a:gdLst>
                <a:gd name="T0" fmla="*/ 0 w 80"/>
                <a:gd name="T1" fmla="*/ 13 h 31"/>
                <a:gd name="T2" fmla="*/ 14 w 80"/>
                <a:gd name="T3" fmla="*/ 0 h 31"/>
                <a:gd name="T4" fmla="*/ 80 w 80"/>
                <a:gd name="T5" fmla="*/ 0 h 31"/>
                <a:gd name="T6" fmla="*/ 0 w 80"/>
                <a:gd name="T7" fmla="*/ 31 h 31"/>
                <a:gd name="T8" fmla="*/ 0 w 80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1">
                  <a:moveTo>
                    <a:pt x="0" y="13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3" y="23"/>
                    <a:pt x="23" y="30"/>
                    <a:pt x="0" y="3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1457" y="2830"/>
              <a:ext cx="116" cy="50"/>
            </a:xfrm>
            <a:custGeom>
              <a:avLst/>
              <a:gdLst>
                <a:gd name="T0" fmla="*/ 19 w 128"/>
                <a:gd name="T1" fmla="*/ 55 h 55"/>
                <a:gd name="T2" fmla="*/ 124 w 128"/>
                <a:gd name="T3" fmla="*/ 17 h 55"/>
                <a:gd name="T4" fmla="*/ 125 w 128"/>
                <a:gd name="T5" fmla="*/ 4 h 55"/>
                <a:gd name="T6" fmla="*/ 112 w 128"/>
                <a:gd name="T7" fmla="*/ 3 h 55"/>
                <a:gd name="T8" fmla="*/ 11 w 128"/>
                <a:gd name="T9" fmla="*/ 37 h 55"/>
                <a:gd name="T10" fmla="*/ 1 w 128"/>
                <a:gd name="T11" fmla="*/ 45 h 55"/>
                <a:gd name="T12" fmla="*/ 9 w 128"/>
                <a:gd name="T13" fmla="*/ 55 h 55"/>
                <a:gd name="T14" fmla="*/ 19 w 12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5">
                  <a:moveTo>
                    <a:pt x="19" y="55"/>
                  </a:moveTo>
                  <a:cubicBezTo>
                    <a:pt x="40" y="55"/>
                    <a:pt x="86" y="51"/>
                    <a:pt x="124" y="17"/>
                  </a:cubicBezTo>
                  <a:cubicBezTo>
                    <a:pt x="128" y="13"/>
                    <a:pt x="128" y="7"/>
                    <a:pt x="125" y="4"/>
                  </a:cubicBezTo>
                  <a:cubicBezTo>
                    <a:pt x="121" y="0"/>
                    <a:pt x="115" y="0"/>
                    <a:pt x="112" y="3"/>
                  </a:cubicBezTo>
                  <a:cubicBezTo>
                    <a:pt x="69" y="43"/>
                    <a:pt x="11" y="37"/>
                    <a:pt x="11" y="37"/>
                  </a:cubicBezTo>
                  <a:cubicBezTo>
                    <a:pt x="6" y="36"/>
                    <a:pt x="1" y="40"/>
                    <a:pt x="1" y="45"/>
                  </a:cubicBezTo>
                  <a:cubicBezTo>
                    <a:pt x="0" y="50"/>
                    <a:pt x="4" y="54"/>
                    <a:pt x="9" y="55"/>
                  </a:cubicBezTo>
                  <a:cubicBezTo>
                    <a:pt x="9" y="55"/>
                    <a:pt x="13" y="55"/>
                    <a:pt x="1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1491" y="2834"/>
              <a:ext cx="197" cy="53"/>
            </a:xfrm>
            <a:custGeom>
              <a:avLst/>
              <a:gdLst>
                <a:gd name="T0" fmla="*/ 89 w 216"/>
                <a:gd name="T1" fmla="*/ 14 h 58"/>
                <a:gd name="T2" fmla="*/ 90 w 216"/>
                <a:gd name="T3" fmla="*/ 0 h 58"/>
                <a:gd name="T4" fmla="*/ 90 w 216"/>
                <a:gd name="T5" fmla="*/ 0 h 58"/>
                <a:gd name="T6" fmla="*/ 172 w 216"/>
                <a:gd name="T7" fmla="*/ 0 h 58"/>
                <a:gd name="T8" fmla="*/ 209 w 216"/>
                <a:gd name="T9" fmla="*/ 5 h 58"/>
                <a:gd name="T10" fmla="*/ 216 w 216"/>
                <a:gd name="T11" fmla="*/ 13 h 58"/>
                <a:gd name="T12" fmla="*/ 216 w 216"/>
                <a:gd name="T13" fmla="*/ 45 h 58"/>
                <a:gd name="T14" fmla="*/ 202 w 216"/>
                <a:gd name="T15" fmla="*/ 58 h 58"/>
                <a:gd name="T16" fmla="*/ 9 w 216"/>
                <a:gd name="T17" fmla="*/ 58 h 58"/>
                <a:gd name="T18" fmla="*/ 0 w 216"/>
                <a:gd name="T19" fmla="*/ 54 h 58"/>
                <a:gd name="T20" fmla="*/ 89 w 216"/>
                <a:gd name="T21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58">
                  <a:moveTo>
                    <a:pt x="89" y="14"/>
                  </a:moveTo>
                  <a:cubicBezTo>
                    <a:pt x="93" y="10"/>
                    <a:pt x="93" y="4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9" y="0"/>
                    <a:pt x="209" y="5"/>
                    <a:pt x="209" y="5"/>
                  </a:cubicBezTo>
                  <a:cubicBezTo>
                    <a:pt x="213" y="6"/>
                    <a:pt x="216" y="8"/>
                    <a:pt x="216" y="13"/>
                  </a:cubicBezTo>
                  <a:cubicBezTo>
                    <a:pt x="216" y="45"/>
                    <a:pt x="216" y="45"/>
                    <a:pt x="216" y="45"/>
                  </a:cubicBezTo>
                  <a:cubicBezTo>
                    <a:pt x="216" y="52"/>
                    <a:pt x="210" y="58"/>
                    <a:pt x="202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6" y="58"/>
                    <a:pt x="2" y="57"/>
                    <a:pt x="0" y="54"/>
                  </a:cubicBezTo>
                  <a:cubicBezTo>
                    <a:pt x="25" y="51"/>
                    <a:pt x="59" y="41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Isosceles Triangle 40"/>
          <p:cNvSpPr/>
          <p:nvPr/>
        </p:nvSpPr>
        <p:spPr>
          <a:xfrm rot="5400000">
            <a:off x="6587372" y="4688666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957536" y="4672153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43" name="Rectangle 42">
            <a:hlinkClick r:id="" action="ppaction://hlinkshowjump?jump=nextslide"/>
          </p:cNvPr>
          <p:cNvSpPr/>
          <p:nvPr/>
        </p:nvSpPr>
        <p:spPr>
          <a:xfrm>
            <a:off x="6108551" y="4570910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45" name="Isosceles Triangle 44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Isosceles Triangle 45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47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hlinkClick r:id="rId4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2" name="Straight Connector 51"/>
          <p:cNvCxnSpPr>
            <a:endCxn id="53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1" name="Oval 60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8" name="Oval 67">
              <a:hlinkClick r:id="rId5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ight Arrow 68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2" name="Rectangle 71">
            <a:hlinkClick r:id="rId4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hlinkClick r:id="rId6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hlinkClick r:id="rId3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hlinkClick r:id="rId7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hlinkClick r:id="rId8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hlinkClick r:id="rId9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10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11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495146" y="1251639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302290" y="1181437"/>
            <a:ext cx="898744" cy="6674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93540" y="2164557"/>
            <a:ext cx="2418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n-GB" sz="800" b="1" dirty="0">
                <a:solidFill>
                  <a:prstClr val="black"/>
                </a:solidFill>
              </a:rPr>
              <a:t>Acute Medicine	</a:t>
            </a:r>
          </a:p>
          <a:p>
            <a:pPr marL="541338" indent="-541338"/>
            <a:r>
              <a:rPr lang="en-GB" sz="800" dirty="0">
                <a:solidFill>
                  <a:prstClr val="black"/>
                </a:solidFill>
              </a:rPr>
              <a:t>Also known as emergency medicine ward</a:t>
            </a:r>
          </a:p>
          <a:p>
            <a:pPr marL="541338" indent="-541338"/>
            <a:endParaRPr lang="en-GB" sz="800" b="1" dirty="0">
              <a:solidFill>
                <a:prstClr val="black"/>
              </a:solidFill>
            </a:endParaRPr>
          </a:p>
          <a:p>
            <a:pPr marL="541338" indent="-541338"/>
            <a:r>
              <a:rPr lang="en-GB" sz="800" b="1" dirty="0">
                <a:solidFill>
                  <a:prstClr val="black"/>
                </a:solidFill>
              </a:rPr>
              <a:t>CHA</a:t>
            </a:r>
            <a:r>
              <a:rPr lang="en-GB" sz="800" b="1" baseline="-25000" dirty="0">
                <a:solidFill>
                  <a:prstClr val="black"/>
                </a:solidFill>
              </a:rPr>
              <a:t>2</a:t>
            </a:r>
            <a:r>
              <a:rPr lang="en-GB" sz="800" b="1" dirty="0">
                <a:solidFill>
                  <a:prstClr val="black"/>
                </a:solidFill>
              </a:rPr>
              <a:t>DS</a:t>
            </a:r>
            <a:r>
              <a:rPr lang="en-GB" sz="800" b="1" baseline="-25000" dirty="0">
                <a:solidFill>
                  <a:prstClr val="black"/>
                </a:solidFill>
              </a:rPr>
              <a:t>2</a:t>
            </a:r>
            <a:r>
              <a:rPr lang="en-GB" sz="800" b="1" dirty="0">
                <a:solidFill>
                  <a:prstClr val="black"/>
                </a:solidFill>
              </a:rPr>
              <a:t>-VASC</a:t>
            </a:r>
          </a:p>
          <a:p>
            <a:pPr marL="541338" indent="-541338"/>
            <a:r>
              <a:rPr lang="en-GB" sz="800" dirty="0">
                <a:solidFill>
                  <a:prstClr val="black"/>
                </a:solidFill>
              </a:rPr>
              <a:t>A </a:t>
            </a:r>
            <a:r>
              <a:rPr lang="en-US" sz="800" dirty="0">
                <a:solidFill>
                  <a:prstClr val="black"/>
                </a:solidFill>
              </a:rPr>
              <a:t>clinical prediction rule for estimation of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stroke risk in patients with atrial fibrillation</a:t>
            </a:r>
            <a:endParaRPr lang="en-GB" sz="800" b="1" dirty="0">
              <a:solidFill>
                <a:prstClr val="black"/>
              </a:solidFill>
            </a:endParaRPr>
          </a:p>
          <a:p>
            <a:pPr marL="541338" indent="-541338"/>
            <a:endParaRPr lang="en-GB" sz="800" b="1" dirty="0">
              <a:solidFill>
                <a:prstClr val="black"/>
              </a:solidFill>
            </a:endParaRPr>
          </a:p>
          <a:p>
            <a:pPr marL="541338" indent="-541338"/>
            <a:r>
              <a:rPr lang="en-GB" sz="800" b="1" dirty="0">
                <a:solidFill>
                  <a:prstClr val="black"/>
                </a:solidFill>
              </a:rPr>
              <a:t>CHEM7</a:t>
            </a:r>
            <a:r>
              <a:rPr lang="en-GB" sz="800" dirty="0">
                <a:solidFill>
                  <a:prstClr val="black"/>
                </a:solidFill>
              </a:rPr>
              <a:t>	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US terminology</a:t>
            </a:r>
            <a:r>
              <a:rPr lang="en-GB" sz="800" dirty="0">
                <a:solidFill>
                  <a:prstClr val="black"/>
                </a:solidFill>
              </a:rPr>
              <a:t>. A basic metabolic panel</a:t>
            </a:r>
          </a:p>
          <a:p>
            <a:pPr marL="541338" indent="-541338"/>
            <a:r>
              <a:rPr lang="en-GB" sz="800" dirty="0">
                <a:solidFill>
                  <a:prstClr val="black"/>
                </a:solidFill>
              </a:rPr>
              <a:t>including </a:t>
            </a:r>
            <a:r>
              <a:rPr lang="en-US" sz="800" dirty="0">
                <a:solidFill>
                  <a:prstClr val="black"/>
                </a:solidFill>
              </a:rPr>
              <a:t>Na, K</a:t>
            </a:r>
            <a:r>
              <a:rPr lang="en-US" sz="800" dirty="0" smtClean="0">
                <a:solidFill>
                  <a:prstClr val="black"/>
                </a:solidFill>
              </a:rPr>
              <a:t>, Cl</a:t>
            </a:r>
            <a:r>
              <a:rPr lang="en-US" sz="800" baseline="30000" dirty="0">
                <a:solidFill>
                  <a:prstClr val="black"/>
                </a:solidFill>
              </a:rPr>
              <a:t>−</a:t>
            </a:r>
            <a:r>
              <a:rPr lang="en-US" sz="800" dirty="0">
                <a:solidFill>
                  <a:prstClr val="black"/>
                </a:solidFill>
              </a:rPr>
              <a:t>,</a:t>
            </a:r>
            <a:r>
              <a:rPr lang="en-US" sz="800" baseline="30000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HCO</a:t>
            </a:r>
            <a:r>
              <a:rPr lang="en-US" sz="800" baseline="-25000" dirty="0">
                <a:solidFill>
                  <a:prstClr val="black"/>
                </a:solidFill>
              </a:rPr>
              <a:t>3</a:t>
            </a:r>
            <a:r>
              <a:rPr lang="en-US" sz="800" baseline="30000" dirty="0">
                <a:solidFill>
                  <a:prstClr val="black"/>
                </a:solidFill>
              </a:rPr>
              <a:t>−</a:t>
            </a:r>
            <a:r>
              <a:rPr lang="en-US" sz="800" dirty="0">
                <a:solidFill>
                  <a:prstClr val="black"/>
                </a:solidFill>
              </a:rPr>
              <a:t> or CO</a:t>
            </a:r>
            <a:r>
              <a:rPr lang="en-US" sz="800" baseline="-25000" dirty="0">
                <a:solidFill>
                  <a:prstClr val="black"/>
                </a:solidFill>
              </a:rPr>
              <a:t>2,</a:t>
            </a:r>
            <a:r>
              <a:rPr lang="en-US" sz="800" dirty="0">
                <a:solidFill>
                  <a:prstClr val="black"/>
                </a:solidFill>
              </a:rPr>
              <a:t> blood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urea nitrogen, creatinine and glucose</a:t>
            </a:r>
          </a:p>
          <a:p>
            <a:pPr marL="541338" indent="-541338"/>
            <a:endParaRPr lang="en-US" sz="800" b="1" dirty="0">
              <a:solidFill>
                <a:prstClr val="black"/>
              </a:solidFill>
            </a:endParaRPr>
          </a:p>
          <a:p>
            <a:pPr marL="252000" indent="-252000"/>
            <a:r>
              <a:rPr lang="en-GB" sz="800" b="1" dirty="0">
                <a:solidFill>
                  <a:prstClr val="black"/>
                </a:solidFill>
              </a:rPr>
              <a:t>Community heart failure team	</a:t>
            </a:r>
          </a:p>
          <a:p>
            <a:pPr marL="252000" indent="-252000"/>
            <a:r>
              <a:rPr lang="en-GB" sz="800" dirty="0">
                <a:solidFill>
                  <a:prstClr val="black"/>
                </a:solidFill>
              </a:rPr>
              <a:t>UK terminology. A specialist community</a:t>
            </a:r>
          </a:p>
          <a:p>
            <a:pPr marL="252000" indent="-252000"/>
            <a:r>
              <a:rPr lang="en-GB" sz="800" dirty="0">
                <a:solidFill>
                  <a:prstClr val="black"/>
                </a:solidFill>
              </a:rPr>
              <a:t>heart failure nursing service working in</a:t>
            </a:r>
          </a:p>
          <a:p>
            <a:pPr marL="252000" indent="-252000"/>
            <a:r>
              <a:rPr lang="en-GB" sz="800" dirty="0">
                <a:solidFill>
                  <a:prstClr val="black"/>
                </a:solidFill>
              </a:rPr>
              <a:t>partnership with Hospital Trusts</a:t>
            </a:r>
          </a:p>
          <a:p>
            <a:pPr marL="252000" indent="-252000"/>
            <a:endParaRPr lang="en-GB" sz="800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b="1" dirty="0">
                <a:solidFill>
                  <a:prstClr val="black"/>
                </a:solidFill>
              </a:rPr>
              <a:t>Consultant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UK terminology. The equivalent role in the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US would be an </a:t>
            </a:r>
            <a:r>
              <a:rPr lang="en-US" sz="800" dirty="0" smtClean="0">
                <a:solidFill>
                  <a:prstClr val="black"/>
                </a:solidFill>
              </a:rPr>
              <a:t>attending/staff physician</a:t>
            </a:r>
          </a:p>
          <a:p>
            <a:pPr marL="541338" indent="-541338"/>
            <a:endParaRPr lang="en-US" sz="800" b="1" dirty="0" smtClean="0">
              <a:solidFill>
                <a:prstClr val="black"/>
              </a:solidFill>
            </a:endParaRPr>
          </a:p>
          <a:p>
            <a:pPr marL="541338" indent="-541338"/>
            <a:r>
              <a:rPr lang="en-US" sz="800" b="1" dirty="0" smtClean="0">
                <a:solidFill>
                  <a:prstClr val="black"/>
                </a:solidFill>
              </a:rPr>
              <a:t>C/O</a:t>
            </a:r>
            <a:endParaRPr lang="en-US" sz="800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Complaining </a:t>
            </a:r>
            <a:r>
              <a:rPr lang="en-US" sz="800" dirty="0" smtClean="0">
                <a:solidFill>
                  <a:prstClr val="black"/>
                </a:solidFill>
              </a:rPr>
              <a:t>of</a:t>
            </a:r>
            <a:endParaRPr lang="en-US" sz="800" dirty="0">
              <a:solidFill>
                <a:prstClr val="black"/>
              </a:solidFill>
            </a:endParaRPr>
          </a:p>
          <a:p>
            <a:pPr marL="541338" indent="-541338"/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0990" y="2164556"/>
            <a:ext cx="241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/>
            <a:r>
              <a:rPr lang="en-GB" sz="800" b="1" dirty="0" smtClean="0">
                <a:solidFill>
                  <a:prstClr val="black"/>
                </a:solidFill>
              </a:rPr>
              <a:t>EHMRG</a:t>
            </a:r>
          </a:p>
          <a:p>
            <a:r>
              <a:rPr lang="en-GB" sz="800" dirty="0" smtClean="0"/>
              <a:t>Emergency </a:t>
            </a:r>
            <a:r>
              <a:rPr lang="en-GB" sz="800" dirty="0"/>
              <a:t>Heart Failure Mortality Risk </a:t>
            </a:r>
            <a:r>
              <a:rPr lang="en-GB" sz="800" dirty="0" smtClean="0"/>
              <a:t>Grade. A </a:t>
            </a:r>
            <a:r>
              <a:rPr lang="en-US" sz="800" dirty="0" smtClean="0"/>
              <a:t>tool </a:t>
            </a:r>
            <a:r>
              <a:rPr lang="en-US" sz="800" dirty="0"/>
              <a:t>that could be used to </a:t>
            </a:r>
            <a:r>
              <a:rPr lang="en-US" sz="800" dirty="0" smtClean="0"/>
              <a:t>assess mortality risk at discharge.  Note, this tool has not been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smtClean="0">
                <a:solidFill>
                  <a:prstClr val="black"/>
                </a:solidFill>
              </a:rPr>
              <a:t>prospectively validated. </a:t>
            </a:r>
            <a:r>
              <a:rPr lang="en-GB" sz="800" dirty="0">
                <a:solidFill>
                  <a:prstClr val="black"/>
                </a:solidFill>
              </a:rPr>
              <a:t>Clinical judgement is </a:t>
            </a:r>
            <a:r>
              <a:rPr lang="en-GB" sz="800" dirty="0" smtClean="0">
                <a:solidFill>
                  <a:prstClr val="black"/>
                </a:solidFill>
              </a:rPr>
              <a:t>important</a:t>
            </a:r>
            <a:endParaRPr lang="en-US" sz="800" dirty="0" smtClean="0"/>
          </a:p>
          <a:p>
            <a:endParaRPr lang="en-GB" sz="800" dirty="0"/>
          </a:p>
          <a:p>
            <a:pPr marL="252000" indent="-252000"/>
            <a:r>
              <a:rPr lang="en-GB" sz="800" b="1" dirty="0" smtClean="0">
                <a:solidFill>
                  <a:prstClr val="black"/>
                </a:solidFill>
              </a:rPr>
              <a:t>GP</a:t>
            </a:r>
            <a:r>
              <a:rPr lang="en-GB" sz="800" dirty="0">
                <a:solidFill>
                  <a:prstClr val="black"/>
                </a:solidFill>
              </a:rPr>
              <a:t>	</a:t>
            </a:r>
          </a:p>
          <a:p>
            <a:r>
              <a:rPr lang="en-GB" sz="800" dirty="0">
                <a:solidFill>
                  <a:prstClr val="black"/>
                </a:solidFill>
              </a:rPr>
              <a:t>General practitioner</a:t>
            </a:r>
            <a:r>
              <a:rPr lang="en-GB" sz="800" dirty="0" smtClean="0">
                <a:solidFill>
                  <a:prstClr val="black"/>
                </a:solidFill>
              </a:rPr>
              <a:t>. </a:t>
            </a:r>
            <a:r>
              <a:rPr lang="en-GB" sz="800" dirty="0">
                <a:solidFill>
                  <a:prstClr val="black"/>
                </a:solidFill>
              </a:rPr>
              <a:t>UK </a:t>
            </a:r>
            <a:r>
              <a:rPr lang="en-GB" sz="800" dirty="0" smtClean="0">
                <a:solidFill>
                  <a:prstClr val="black"/>
                </a:solidFill>
              </a:rPr>
              <a:t>terminology.</a:t>
            </a:r>
            <a:br>
              <a:rPr lang="en-GB" sz="800" dirty="0" smtClean="0">
                <a:solidFill>
                  <a:prstClr val="black"/>
                </a:solidFill>
              </a:rPr>
            </a:br>
            <a:r>
              <a:rPr lang="en-GB" sz="800" dirty="0" smtClean="0">
                <a:solidFill>
                  <a:prstClr val="black"/>
                </a:solidFill>
              </a:rPr>
              <a:t>The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smtClean="0">
                <a:solidFill>
                  <a:prstClr val="black"/>
                </a:solidFill>
              </a:rPr>
              <a:t>equivalent </a:t>
            </a:r>
            <a:r>
              <a:rPr lang="en-GB" sz="800" dirty="0">
                <a:solidFill>
                  <a:prstClr val="black"/>
                </a:solidFill>
              </a:rPr>
              <a:t>role in the US would be </a:t>
            </a:r>
            <a:r>
              <a:rPr lang="en-GB" sz="800" dirty="0" smtClean="0">
                <a:solidFill>
                  <a:prstClr val="black"/>
                </a:solidFill>
              </a:rPr>
              <a:t>family physician</a:t>
            </a:r>
            <a:endParaRPr lang="en-GB" sz="800" dirty="0">
              <a:solidFill>
                <a:prstClr val="black"/>
              </a:solidFill>
            </a:endParaRPr>
          </a:p>
          <a:p>
            <a:pPr marL="541338" indent="-541338"/>
            <a:endParaRPr lang="en-US" sz="800" b="1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b="1" dirty="0">
                <a:solidFill>
                  <a:prstClr val="black"/>
                </a:solidFill>
              </a:rPr>
              <a:t>R/O</a:t>
            </a:r>
            <a:endParaRPr lang="en-US" sz="800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Ruled out</a:t>
            </a:r>
          </a:p>
          <a:p>
            <a:pPr marL="541338" indent="-541338"/>
            <a:endParaRPr lang="en-US" sz="800" b="1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b="1" dirty="0">
                <a:solidFill>
                  <a:prstClr val="black"/>
                </a:solidFill>
              </a:rPr>
              <a:t>Stat</a:t>
            </a:r>
          </a:p>
          <a:p>
            <a:pPr marL="541338" indent="-541338"/>
            <a:r>
              <a:rPr lang="en-US" sz="800" i="1" dirty="0" err="1">
                <a:solidFill>
                  <a:prstClr val="black"/>
                </a:solidFill>
              </a:rPr>
              <a:t>statim</a:t>
            </a:r>
            <a:r>
              <a:rPr lang="en-US" sz="800" dirty="0">
                <a:solidFill>
                  <a:prstClr val="black"/>
                </a:solidFill>
              </a:rPr>
              <a:t> (Latin) referring to speed</a:t>
            </a:r>
          </a:p>
          <a:p>
            <a:pPr marL="541338" indent="-541338"/>
            <a:endParaRPr lang="en-US" sz="800" b="1" dirty="0">
              <a:solidFill>
                <a:prstClr val="black"/>
              </a:solidFill>
            </a:endParaRPr>
          </a:p>
          <a:p>
            <a:pPr marL="541338" indent="-541338"/>
            <a:r>
              <a:rPr lang="en-US" sz="800" b="1" dirty="0">
                <a:solidFill>
                  <a:prstClr val="black"/>
                </a:solidFill>
              </a:rPr>
              <a:t>Specialist	 </a:t>
            </a:r>
          </a:p>
          <a:p>
            <a:pPr marL="541338" indent="-541338"/>
            <a:r>
              <a:rPr lang="en-US" sz="800" dirty="0">
                <a:solidFill>
                  <a:prstClr val="black"/>
                </a:solidFill>
              </a:rPr>
              <a:t>UK terminology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See consultant</a:t>
            </a:r>
          </a:p>
          <a:p>
            <a:pPr marL="252000" indent="-252000"/>
            <a:endParaRPr lang="en-GB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1557208" y="1680371"/>
            <a:ext cx="5370069" cy="28828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Vital Signs </a:t>
            </a:r>
            <a:r>
              <a:rPr lang="en-GB" sz="1600" b="1" dirty="0">
                <a:solidFill>
                  <a:schemeClr val="tx1"/>
                </a:solidFill>
              </a:rPr>
              <a:t>(at triage)</a:t>
            </a:r>
            <a:endParaRPr lang="en-GB" sz="1600" dirty="0">
              <a:solidFill>
                <a:schemeClr val="accent2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BP: 120/92 mmHg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HR: 135 bpm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RR: 31 brpm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Temperature: </a:t>
            </a:r>
            <a:r>
              <a:rPr lang="en-GB" sz="1400" dirty="0" smtClean="0">
                <a:solidFill>
                  <a:schemeClr val="tx1"/>
                </a:solidFill>
              </a:rPr>
              <a:t>38°C/100°F </a:t>
            </a:r>
            <a:r>
              <a:rPr lang="en-GB" sz="1400" dirty="0">
                <a:solidFill>
                  <a:schemeClr val="tx1"/>
                </a:solidFill>
              </a:rPr>
              <a:t>(axillary)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O</a:t>
            </a:r>
            <a:r>
              <a:rPr lang="en-GB" sz="1400" baseline="-25000" dirty="0">
                <a:solidFill>
                  <a:schemeClr val="tx1"/>
                </a:solidFill>
              </a:rPr>
              <a:t>2</a:t>
            </a:r>
            <a:r>
              <a:rPr lang="en-GB" sz="1400" dirty="0">
                <a:solidFill>
                  <a:schemeClr val="tx1"/>
                </a:solidFill>
              </a:rPr>
              <a:t> sat: 100%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Weight: not recorded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502268" y="1463939"/>
            <a:ext cx="578153" cy="578153"/>
            <a:chOff x="3896682" y="3538549"/>
            <a:chExt cx="1663372" cy="1663372"/>
          </a:xfrm>
        </p:grpSpPr>
        <p:sp>
          <p:nvSpPr>
            <p:cNvPr id="230" name="Oval 229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37" name="Straight Connector 236"/>
          <p:cNvCxnSpPr/>
          <p:nvPr/>
        </p:nvCxnSpPr>
        <p:spPr>
          <a:xfrm>
            <a:off x="1046132" y="1761755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/>
          <p:cNvSpPr/>
          <p:nvPr/>
        </p:nvSpPr>
        <p:spPr>
          <a:xfrm>
            <a:off x="1400461" y="154595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550495" y="1601671"/>
            <a:ext cx="114044" cy="288651"/>
            <a:chOff x="2710173" y="3320146"/>
            <a:chExt cx="205463" cy="520039"/>
          </a:xfrm>
        </p:grpSpPr>
        <p:sp>
          <p:nvSpPr>
            <p:cNvPr id="223" name="Oval 5"/>
            <p:cNvSpPr/>
            <p:nvPr/>
          </p:nvSpPr>
          <p:spPr>
            <a:xfrm>
              <a:off x="2710173" y="3320146"/>
              <a:ext cx="205463" cy="520039"/>
            </a:xfrm>
            <a:custGeom>
              <a:avLst/>
              <a:gdLst/>
              <a:ahLst/>
              <a:cxnLst/>
              <a:rect l="l" t="t" r="r" b="b"/>
              <a:pathLst>
                <a:path w="546100" h="1382217">
                  <a:moveTo>
                    <a:pt x="279400" y="0"/>
                  </a:moveTo>
                  <a:cubicBezTo>
                    <a:pt x="363568" y="0"/>
                    <a:pt x="431800" y="68232"/>
                    <a:pt x="431800" y="152400"/>
                  </a:cubicBezTo>
                  <a:lnTo>
                    <a:pt x="431800" y="887771"/>
                  </a:lnTo>
                  <a:cubicBezTo>
                    <a:pt x="501164" y="936807"/>
                    <a:pt x="546100" y="1017740"/>
                    <a:pt x="546100" y="1109167"/>
                  </a:cubicBezTo>
                  <a:cubicBezTo>
                    <a:pt x="546100" y="1259968"/>
                    <a:pt x="423851" y="1382217"/>
                    <a:pt x="273050" y="1382217"/>
                  </a:cubicBezTo>
                  <a:cubicBezTo>
                    <a:pt x="122249" y="1382217"/>
                    <a:pt x="0" y="1259968"/>
                    <a:pt x="0" y="1109167"/>
                  </a:cubicBezTo>
                  <a:cubicBezTo>
                    <a:pt x="0" y="1012227"/>
                    <a:pt x="50518" y="927085"/>
                    <a:pt x="127000" y="879160"/>
                  </a:cubicBezTo>
                  <a:lnTo>
                    <a:pt x="127000" y="152400"/>
                  </a:lnTo>
                  <a:cubicBezTo>
                    <a:pt x="127000" y="68232"/>
                    <a:pt x="195232" y="0"/>
                    <a:pt x="2794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2765776" y="3402812"/>
              <a:ext cx="48827" cy="677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2751219" y="3425022"/>
              <a:ext cx="48827" cy="677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2751219" y="3447232"/>
              <a:ext cx="48827" cy="677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2765776" y="3469441"/>
              <a:ext cx="48827" cy="677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ounded Rectangle 13"/>
            <p:cNvSpPr/>
            <p:nvPr/>
          </p:nvSpPr>
          <p:spPr>
            <a:xfrm>
              <a:off x="2756761" y="3511386"/>
              <a:ext cx="112288" cy="275162"/>
            </a:xfrm>
            <a:custGeom>
              <a:avLst/>
              <a:gdLst/>
              <a:ahLst/>
              <a:cxnLst/>
              <a:rect l="l" t="t" r="r" b="b"/>
              <a:pathLst>
                <a:path w="298450" h="731355">
                  <a:moveTo>
                    <a:pt x="148592" y="0"/>
                  </a:moveTo>
                  <a:cubicBezTo>
                    <a:pt x="161217" y="0"/>
                    <a:pt x="171452" y="10235"/>
                    <a:pt x="171452" y="22860"/>
                  </a:cubicBezTo>
                  <a:lnTo>
                    <a:pt x="171451" y="437392"/>
                  </a:lnTo>
                  <a:cubicBezTo>
                    <a:pt x="243541" y="445525"/>
                    <a:pt x="298450" y="507415"/>
                    <a:pt x="298450" y="582130"/>
                  </a:cubicBezTo>
                  <a:cubicBezTo>
                    <a:pt x="298450" y="664545"/>
                    <a:pt x="231640" y="731355"/>
                    <a:pt x="149225" y="731355"/>
                  </a:cubicBezTo>
                  <a:cubicBezTo>
                    <a:pt x="66810" y="731355"/>
                    <a:pt x="0" y="664545"/>
                    <a:pt x="0" y="582130"/>
                  </a:cubicBezTo>
                  <a:cubicBezTo>
                    <a:pt x="0" y="507868"/>
                    <a:pt x="54246" y="446275"/>
                    <a:pt x="125732" y="437648"/>
                  </a:cubicBezTo>
                  <a:lnTo>
                    <a:pt x="125732" y="22860"/>
                  </a:lnTo>
                  <a:cubicBezTo>
                    <a:pt x="125732" y="10235"/>
                    <a:pt x="135967" y="0"/>
                    <a:pt x="14859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0" name="Rectangle 249"/>
          <p:cNvSpPr/>
          <p:nvPr/>
        </p:nvSpPr>
        <p:spPr>
          <a:xfrm>
            <a:off x="203995" y="2065273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259" name="Rectangle 258">
            <a:hlinkClick r:id="rId2" action="ppaction://hlinksldjump"/>
          </p:cNvPr>
          <p:cNvSpPr/>
          <p:nvPr/>
        </p:nvSpPr>
        <p:spPr>
          <a:xfrm>
            <a:off x="230812" y="1337165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0" name="Group 259"/>
          <p:cNvGrpSpPr/>
          <p:nvPr/>
        </p:nvGrpSpPr>
        <p:grpSpPr>
          <a:xfrm>
            <a:off x="6810236" y="161216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1" name="Oval 26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5" name="Rectangle 264">
            <a:hlinkClick r:id="rId2" action="ppaction://hlinksldjump"/>
          </p:cNvPr>
          <p:cNvSpPr/>
          <p:nvPr/>
        </p:nvSpPr>
        <p:spPr>
          <a:xfrm>
            <a:off x="6712208" y="153808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Rectangle 131"/>
          <p:cNvSpPr/>
          <p:nvPr/>
        </p:nvSpPr>
        <p:spPr>
          <a:xfrm>
            <a:off x="1565654" y="4211987"/>
            <a:ext cx="527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BP=blood pressure; bpm=beats per minute; </a:t>
            </a:r>
            <a:r>
              <a:rPr lang="en-GB" sz="800" dirty="0" smtClean="0"/>
              <a:t>brpm=breaths </a:t>
            </a:r>
            <a:r>
              <a:rPr lang="en-GB" sz="800" dirty="0"/>
              <a:t>per minute; HR=heart rate; O</a:t>
            </a:r>
            <a:r>
              <a:rPr lang="en-GB" sz="800" baseline="-25000" dirty="0"/>
              <a:t>2</a:t>
            </a:r>
            <a:r>
              <a:rPr lang="en-GB" sz="800" dirty="0"/>
              <a:t> sat=oxygen saturation;  RR=respiration rate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5" name="Isosceles Triangle 34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37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1" name="Straight Connector 40"/>
          <p:cNvCxnSpPr>
            <a:endCxn id="42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0" name="Oval 49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7" name="Oval 56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ight Arrow 57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1" name="Rectangle 60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 352"/>
          <p:cNvSpPr/>
          <p:nvPr/>
        </p:nvSpPr>
        <p:spPr>
          <a:xfrm>
            <a:off x="3032433" y="4836258"/>
            <a:ext cx="2409996" cy="6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b="1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7208" y="1321594"/>
            <a:ext cx="5377787" cy="4354512"/>
            <a:chOff x="1899313" y="1582739"/>
            <a:chExt cx="5377787" cy="4160994"/>
          </a:xfrm>
        </p:grpSpPr>
        <p:sp>
          <p:nvSpPr>
            <p:cNvPr id="252" name="Rectangle 251"/>
            <p:cNvSpPr/>
            <p:nvPr/>
          </p:nvSpPr>
          <p:spPr>
            <a:xfrm>
              <a:off x="1899313" y="1582739"/>
              <a:ext cx="5377787" cy="416099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tIns="360000" rIns="720000" bIns="360000" rtlCol="0" anchor="t" anchorCtr="0"/>
            <a:lstStyle/>
            <a:p>
              <a:pPr>
                <a:spcAft>
                  <a:spcPts val="12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History of Present Illness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33 year-old male, who presents to the ED by EMS with a chief complaint of severe SOB for 4 hours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The patient arrives in the ED appearing in moderate respiratory distress based on clinical impression of the treating physician. He appears </a:t>
              </a:r>
              <a:r>
                <a:rPr lang="en-GB" sz="1400" dirty="0" smtClean="0">
                  <a:solidFill>
                    <a:schemeClr val="tx1"/>
                  </a:solidFill>
                </a:rPr>
                <a:t>quite anxious and concerned.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Reports his symptoms began this afternoon and have been gradually worsening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He denies CP or palpitations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He has never been at your institution before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06075" y="5388042"/>
              <a:ext cx="3974025" cy="323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/>
                <a:t>CP=chest pain; ED=Emergency Department; EMS=emergency medical services; SOB=shortness of breath</a:t>
              </a: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502268" y="1066861"/>
            <a:ext cx="578153" cy="578153"/>
            <a:chOff x="3896682" y="3538549"/>
            <a:chExt cx="1663372" cy="1663372"/>
          </a:xfrm>
        </p:grpSpPr>
        <p:sp>
          <p:nvSpPr>
            <p:cNvPr id="254" name="Oval 253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58" name="Straight Connector 257"/>
          <p:cNvCxnSpPr/>
          <p:nvPr/>
        </p:nvCxnSpPr>
        <p:spPr>
          <a:xfrm>
            <a:off x="1046132" y="1364677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400461" y="1148881"/>
            <a:ext cx="414112" cy="414112"/>
            <a:chOff x="1742567" y="1604855"/>
            <a:chExt cx="414112" cy="414112"/>
          </a:xfrm>
        </p:grpSpPr>
        <p:sp>
          <p:nvSpPr>
            <p:cNvPr id="260" name="Oval 259"/>
            <p:cNvSpPr/>
            <p:nvPr/>
          </p:nvSpPr>
          <p:spPr>
            <a:xfrm>
              <a:off x="1742567" y="1604855"/>
              <a:ext cx="414112" cy="414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98079" y="1658853"/>
              <a:ext cx="320621" cy="256268"/>
              <a:chOff x="3263062" y="2335968"/>
              <a:chExt cx="584161" cy="466913"/>
            </a:xfrm>
          </p:grpSpPr>
          <p:sp>
            <p:nvSpPr>
              <p:cNvPr id="249" name="Freeform 7"/>
              <p:cNvSpPr>
                <a:spLocks/>
              </p:cNvSpPr>
              <p:nvPr/>
            </p:nvSpPr>
            <p:spPr bwMode="auto">
              <a:xfrm rot="19991893">
                <a:off x="3374940" y="2365886"/>
                <a:ext cx="323543" cy="436995"/>
              </a:xfrm>
              <a:custGeom>
                <a:avLst/>
                <a:gdLst>
                  <a:gd name="T0" fmla="*/ 154 w 228"/>
                  <a:gd name="T1" fmla="*/ 80 h 308"/>
                  <a:gd name="T2" fmla="*/ 148 w 228"/>
                  <a:gd name="T3" fmla="*/ 74 h 308"/>
                  <a:gd name="T4" fmla="*/ 148 w 228"/>
                  <a:gd name="T5" fmla="*/ 16 h 308"/>
                  <a:gd name="T6" fmla="*/ 132 w 228"/>
                  <a:gd name="T7" fmla="*/ 0 h 308"/>
                  <a:gd name="T8" fmla="*/ 17 w 228"/>
                  <a:gd name="T9" fmla="*/ 0 h 308"/>
                  <a:gd name="T10" fmla="*/ 0 w 228"/>
                  <a:gd name="T11" fmla="*/ 16 h 308"/>
                  <a:gd name="T12" fmla="*/ 0 w 228"/>
                  <a:gd name="T13" fmla="*/ 292 h 308"/>
                  <a:gd name="T14" fmla="*/ 17 w 228"/>
                  <a:gd name="T15" fmla="*/ 308 h 308"/>
                  <a:gd name="T16" fmla="*/ 212 w 228"/>
                  <a:gd name="T17" fmla="*/ 308 h 308"/>
                  <a:gd name="T18" fmla="*/ 228 w 228"/>
                  <a:gd name="T19" fmla="*/ 292 h 308"/>
                  <a:gd name="T20" fmla="*/ 228 w 228"/>
                  <a:gd name="T21" fmla="*/ 97 h 308"/>
                  <a:gd name="T22" fmla="*/ 212 w 228"/>
                  <a:gd name="T23" fmla="*/ 80 h 308"/>
                  <a:gd name="T24" fmla="*/ 154 w 228"/>
                  <a:gd name="T25" fmla="*/ 80 h 308"/>
                  <a:gd name="T26" fmla="*/ 154 w 228"/>
                  <a:gd name="T27" fmla="*/ 8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8" h="308">
                    <a:moveTo>
                      <a:pt x="154" y="80"/>
                    </a:moveTo>
                    <a:cubicBezTo>
                      <a:pt x="150" y="80"/>
                      <a:pt x="148" y="78"/>
                      <a:pt x="148" y="74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8" y="7"/>
                      <a:pt x="141" y="0"/>
                      <a:pt x="13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301"/>
                      <a:pt x="8" y="308"/>
                      <a:pt x="17" y="308"/>
                    </a:cubicBezTo>
                    <a:cubicBezTo>
                      <a:pt x="212" y="308"/>
                      <a:pt x="212" y="308"/>
                      <a:pt x="212" y="308"/>
                    </a:cubicBezTo>
                    <a:cubicBezTo>
                      <a:pt x="221" y="308"/>
                      <a:pt x="228" y="301"/>
                      <a:pt x="228" y="292"/>
                    </a:cubicBezTo>
                    <a:cubicBezTo>
                      <a:pt x="228" y="97"/>
                      <a:pt x="228" y="97"/>
                      <a:pt x="228" y="97"/>
                    </a:cubicBezTo>
                    <a:cubicBezTo>
                      <a:pt x="228" y="88"/>
                      <a:pt x="221" y="80"/>
                      <a:pt x="212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800" dirty="0"/>
              </a:p>
            </p:txBody>
          </p:sp>
          <p:sp>
            <p:nvSpPr>
              <p:cNvPr id="250" name="Freeform 6"/>
              <p:cNvSpPr>
                <a:spLocks/>
              </p:cNvSpPr>
              <p:nvPr/>
            </p:nvSpPr>
            <p:spPr bwMode="auto">
              <a:xfrm rot="19991893">
                <a:off x="3494391" y="2335968"/>
                <a:ext cx="126056" cy="124856"/>
              </a:xfrm>
              <a:custGeom>
                <a:avLst/>
                <a:gdLst>
                  <a:gd name="T0" fmla="*/ 0 w 141"/>
                  <a:gd name="T1" fmla="*/ 0 h 140"/>
                  <a:gd name="T2" fmla="*/ 0 w 141"/>
                  <a:gd name="T3" fmla="*/ 140 h 140"/>
                  <a:gd name="T4" fmla="*/ 141 w 141"/>
                  <a:gd name="T5" fmla="*/ 140 h 140"/>
                  <a:gd name="T6" fmla="*/ 0 w 141"/>
                  <a:gd name="T7" fmla="*/ 0 h 140"/>
                  <a:gd name="T8" fmla="*/ 0 w 141"/>
                  <a:gd name="T9" fmla="*/ 0 h 140"/>
                  <a:gd name="T10" fmla="*/ 0 w 141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40">
                    <a:moveTo>
                      <a:pt x="0" y="0"/>
                    </a:moveTo>
                    <a:lnTo>
                      <a:pt x="0" y="140"/>
                    </a:lnTo>
                    <a:lnTo>
                      <a:pt x="141" y="14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80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 rot="19992897">
                <a:off x="3263062" y="2462351"/>
                <a:ext cx="584161" cy="3084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00" b="1" dirty="0">
                    <a:solidFill>
                      <a:schemeClr val="tx2"/>
                    </a:solidFill>
                  </a:rPr>
                  <a:t>HPI</a:t>
                </a:r>
              </a:p>
            </p:txBody>
          </p:sp>
        </p:grpSp>
      </p:grpSp>
      <p:sp>
        <p:nvSpPr>
          <p:cNvPr id="268" name="Rectangle 267"/>
          <p:cNvSpPr/>
          <p:nvPr/>
        </p:nvSpPr>
        <p:spPr>
          <a:xfrm>
            <a:off x="203995" y="1669351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277" name="Rectangle 276">
            <a:hlinkClick r:id="rId2" action="ppaction://hlinksldjump"/>
          </p:cNvPr>
          <p:cNvSpPr/>
          <p:nvPr/>
        </p:nvSpPr>
        <p:spPr>
          <a:xfrm>
            <a:off x="230812" y="920158"/>
            <a:ext cx="1724150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6802616" y="123518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9" name="Oval 278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3" name="Rectangle 282">
            <a:hlinkClick r:id="rId2" action="ppaction://hlinksldjump"/>
          </p:cNvPr>
          <p:cNvSpPr/>
          <p:nvPr/>
        </p:nvSpPr>
        <p:spPr>
          <a:xfrm>
            <a:off x="6704588" y="116110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6587372" y="5349359"/>
            <a:ext cx="239427" cy="206402"/>
          </a:xfrm>
          <a:prstGeom prst="triangle">
            <a:avLst/>
          </a:prstGeom>
          <a:solidFill>
            <a:schemeClr val="accent4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957536" y="5332846"/>
            <a:ext cx="666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2"/>
                </a:solidFill>
              </a:rPr>
              <a:t>More</a:t>
            </a:r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108551" y="5231603"/>
            <a:ext cx="777363" cy="4130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8" name="Isosceles Triangle 37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40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4" name="Straight Connector 43"/>
          <p:cNvCxnSpPr>
            <a:endCxn id="45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54" name="Oval 53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61" name="Oval 60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ight Arrow 61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65" name="Rectangle 64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hlinkClick r:id="rId9" action="ppaction://hlinksldjump"/>
          </p:cNvPr>
          <p:cNvSpPr/>
          <p:nvPr/>
        </p:nvSpPr>
        <p:spPr>
          <a:xfrm>
            <a:off x="5461177" y="108864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55275" y="1321595"/>
            <a:ext cx="5379720" cy="39131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rIns="720000" bIns="360000" rtlCol="0" anchor="t" anchorCtr="0"/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Review of Systems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Constitutional: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Head: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Respiratory: positive for SOB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Cardiovascular: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Gastrointestinal: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Genitourinary: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Musculoskeletal: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Skin: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Neurological: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Endo/heme/allergies: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Psychiatric/behavioral: negative</a:t>
            </a:r>
          </a:p>
          <a:p>
            <a: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All other systems reviewed and are negative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1568285" y="5006206"/>
            <a:ext cx="5380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SOB=shortness of breath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502268" y="1066861"/>
            <a:ext cx="578153" cy="578153"/>
            <a:chOff x="3896682" y="3538549"/>
            <a:chExt cx="1663372" cy="1663372"/>
          </a:xfrm>
        </p:grpSpPr>
        <p:sp>
          <p:nvSpPr>
            <p:cNvPr id="177" name="Oval 176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81" name="Straight Connector 180"/>
          <p:cNvCxnSpPr/>
          <p:nvPr/>
        </p:nvCxnSpPr>
        <p:spPr>
          <a:xfrm>
            <a:off x="1046132" y="1364677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1400461" y="1148881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Rectangle 187"/>
          <p:cNvSpPr/>
          <p:nvPr/>
        </p:nvSpPr>
        <p:spPr>
          <a:xfrm>
            <a:off x="203995" y="1669351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190" name="Group 189"/>
          <p:cNvGrpSpPr/>
          <p:nvPr/>
        </p:nvGrpSpPr>
        <p:grpSpPr>
          <a:xfrm rot="19870796">
            <a:off x="1531419" y="1232600"/>
            <a:ext cx="160937" cy="251013"/>
            <a:chOff x="4392672" y="1990531"/>
            <a:chExt cx="425450" cy="663574"/>
          </a:xfrm>
          <a:effectLst/>
        </p:grpSpPr>
        <p:sp>
          <p:nvSpPr>
            <p:cNvPr id="191" name="Freeform 73"/>
            <p:cNvSpPr>
              <a:spLocks noEditPoints="1"/>
            </p:cNvSpPr>
            <p:nvPr/>
          </p:nvSpPr>
          <p:spPr bwMode="auto">
            <a:xfrm>
              <a:off x="4392672" y="1990531"/>
              <a:ext cx="425450" cy="663574"/>
            </a:xfrm>
            <a:custGeom>
              <a:avLst/>
              <a:gdLst>
                <a:gd name="T0" fmla="*/ 99 w 197"/>
                <a:gd name="T1" fmla="*/ 0 h 309"/>
                <a:gd name="T2" fmla="*/ 0 w 197"/>
                <a:gd name="T3" fmla="*/ 98 h 309"/>
                <a:gd name="T4" fmla="*/ 77 w 197"/>
                <a:gd name="T5" fmla="*/ 194 h 309"/>
                <a:gd name="T6" fmla="*/ 71 w 197"/>
                <a:gd name="T7" fmla="*/ 309 h 309"/>
                <a:gd name="T8" fmla="*/ 126 w 197"/>
                <a:gd name="T9" fmla="*/ 309 h 309"/>
                <a:gd name="T10" fmla="*/ 121 w 197"/>
                <a:gd name="T11" fmla="*/ 194 h 309"/>
                <a:gd name="T12" fmla="*/ 197 w 197"/>
                <a:gd name="T13" fmla="*/ 98 h 309"/>
                <a:gd name="T14" fmla="*/ 99 w 197"/>
                <a:gd name="T15" fmla="*/ 0 h 309"/>
                <a:gd name="T16" fmla="*/ 99 w 197"/>
                <a:gd name="T17" fmla="*/ 174 h 309"/>
                <a:gd name="T18" fmla="*/ 23 w 197"/>
                <a:gd name="T19" fmla="*/ 98 h 309"/>
                <a:gd name="T20" fmla="*/ 99 w 197"/>
                <a:gd name="T21" fmla="*/ 23 h 309"/>
                <a:gd name="T22" fmla="*/ 174 w 197"/>
                <a:gd name="T23" fmla="*/ 98 h 309"/>
                <a:gd name="T24" fmla="*/ 99 w 197"/>
                <a:gd name="T25" fmla="*/ 17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309">
                  <a:moveTo>
                    <a:pt x="99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45"/>
                    <a:pt x="33" y="184"/>
                    <a:pt x="77" y="194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126" y="309"/>
                    <a:pt x="126" y="309"/>
                    <a:pt x="126" y="309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65" y="184"/>
                    <a:pt x="197" y="145"/>
                    <a:pt x="197" y="98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99" y="174"/>
                  </a:moveTo>
                  <a:cubicBezTo>
                    <a:pt x="57" y="174"/>
                    <a:pt x="23" y="140"/>
                    <a:pt x="23" y="98"/>
                  </a:cubicBezTo>
                  <a:cubicBezTo>
                    <a:pt x="23" y="57"/>
                    <a:pt x="57" y="23"/>
                    <a:pt x="99" y="23"/>
                  </a:cubicBezTo>
                  <a:cubicBezTo>
                    <a:pt x="140" y="23"/>
                    <a:pt x="174" y="57"/>
                    <a:pt x="174" y="98"/>
                  </a:cubicBezTo>
                  <a:cubicBezTo>
                    <a:pt x="174" y="140"/>
                    <a:pt x="140" y="174"/>
                    <a:pt x="99" y="17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4435267" y="2035061"/>
              <a:ext cx="338852" cy="33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9" name="Rectangle 188">
            <a:hlinkClick r:id="rId2" action="ppaction://hlinksldjump"/>
          </p:cNvPr>
          <p:cNvSpPr/>
          <p:nvPr/>
        </p:nvSpPr>
        <p:spPr>
          <a:xfrm>
            <a:off x="230812" y="920158"/>
            <a:ext cx="1665457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6810236" y="123518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0" name="Oval 149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Rectangle 153">
            <a:hlinkClick r:id="rId2" action="ppaction://hlinksldjump"/>
          </p:cNvPr>
          <p:cNvSpPr/>
          <p:nvPr/>
        </p:nvSpPr>
        <p:spPr>
          <a:xfrm>
            <a:off x="6712208" y="116110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31" name="Isosceles Triangle 30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3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7" name="Straight Connector 36"/>
          <p:cNvCxnSpPr>
            <a:endCxn id="3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6" name="Oval 4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53" name="Oval 5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ight Arrow 5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hlinkClick r:id="rId9" action="ppaction://hlinksldjump"/>
          </p:cNvPr>
          <p:cNvSpPr/>
          <p:nvPr/>
        </p:nvSpPr>
        <p:spPr>
          <a:xfrm>
            <a:off x="5461177" y="84588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57208" y="1680369"/>
            <a:ext cx="5387083" cy="3209314"/>
            <a:chOff x="1899313" y="1582739"/>
            <a:chExt cx="5387083" cy="3209314"/>
          </a:xfrm>
        </p:grpSpPr>
        <p:sp>
          <p:nvSpPr>
            <p:cNvPr id="252" name="Rectangle 251"/>
            <p:cNvSpPr/>
            <p:nvPr/>
          </p:nvSpPr>
          <p:spPr>
            <a:xfrm>
              <a:off x="1899313" y="1582739"/>
              <a:ext cx="5370069" cy="32067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tIns="360000" rIns="720000" bIns="360000" rtlCol="0" anchor="t" anchorCtr="0"/>
            <a:lstStyle/>
            <a:p>
              <a:pPr>
                <a:spcAft>
                  <a:spcPts val="12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Nurse Documentation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Brought in by ambulance for complaint of SOB that started this afternoon 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EMS reports shallow respirations on arrival, tachypnea with diminished lung sounds in the bases. Denies cough or CP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Tachycardic upon arrival and triaged to the resuscitation room immediately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06327" y="4576609"/>
              <a:ext cx="538006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/>
                <a:t>CP=chest pain; EMS=emergency medical services; SOB=shortness of breath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02268" y="1463939"/>
            <a:ext cx="578153" cy="578153"/>
            <a:chOff x="3896682" y="3538549"/>
            <a:chExt cx="1663372" cy="1663372"/>
          </a:xfrm>
        </p:grpSpPr>
        <p:sp>
          <p:nvSpPr>
            <p:cNvPr id="177" name="Oval 176"/>
            <p:cNvSpPr/>
            <p:nvPr/>
          </p:nvSpPr>
          <p:spPr>
            <a:xfrm>
              <a:off x="3896682" y="3538549"/>
              <a:ext cx="1663372" cy="1663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Oval 32"/>
            <p:cNvSpPr>
              <a:spLocks noChangeArrowheads="1"/>
            </p:cNvSpPr>
            <p:nvPr/>
          </p:nvSpPr>
          <p:spPr bwMode="auto">
            <a:xfrm>
              <a:off x="4545758" y="3809705"/>
              <a:ext cx="228097" cy="225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4216873" y="4077587"/>
              <a:ext cx="901780" cy="856690"/>
            </a:xfrm>
            <a:custGeom>
              <a:avLst/>
              <a:gdLst>
                <a:gd name="T0" fmla="*/ 22 w 383"/>
                <a:gd name="T1" fmla="*/ 0 h 364"/>
                <a:gd name="T2" fmla="*/ 357 w 383"/>
                <a:gd name="T3" fmla="*/ 0 h 364"/>
                <a:gd name="T4" fmla="*/ 360 w 383"/>
                <a:gd name="T5" fmla="*/ 52 h 364"/>
                <a:gd name="T6" fmla="*/ 251 w 383"/>
                <a:gd name="T7" fmla="*/ 52 h 364"/>
                <a:gd name="T8" fmla="*/ 251 w 383"/>
                <a:gd name="T9" fmla="*/ 338 h 364"/>
                <a:gd name="T10" fmla="*/ 200 w 383"/>
                <a:gd name="T11" fmla="*/ 338 h 364"/>
                <a:gd name="T12" fmla="*/ 200 w 383"/>
                <a:gd name="T13" fmla="*/ 191 h 364"/>
                <a:gd name="T14" fmla="*/ 180 w 383"/>
                <a:gd name="T15" fmla="*/ 191 h 364"/>
                <a:gd name="T16" fmla="*/ 180 w 383"/>
                <a:gd name="T17" fmla="*/ 345 h 364"/>
                <a:gd name="T18" fmla="*/ 128 w 383"/>
                <a:gd name="T19" fmla="*/ 336 h 364"/>
                <a:gd name="T20" fmla="*/ 128 w 383"/>
                <a:gd name="T21" fmla="*/ 52 h 364"/>
                <a:gd name="T22" fmla="*/ 21 w 383"/>
                <a:gd name="T23" fmla="*/ 52 h 364"/>
                <a:gd name="T24" fmla="*/ 22 w 383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4">
                  <a:moveTo>
                    <a:pt x="22" y="0"/>
                  </a:moveTo>
                  <a:cubicBezTo>
                    <a:pt x="22" y="0"/>
                    <a:pt x="332" y="0"/>
                    <a:pt x="357" y="0"/>
                  </a:cubicBezTo>
                  <a:cubicBezTo>
                    <a:pt x="383" y="0"/>
                    <a:pt x="382" y="52"/>
                    <a:pt x="360" y="52"/>
                  </a:cubicBezTo>
                  <a:cubicBezTo>
                    <a:pt x="339" y="52"/>
                    <a:pt x="251" y="52"/>
                    <a:pt x="251" y="52"/>
                  </a:cubicBezTo>
                  <a:cubicBezTo>
                    <a:pt x="251" y="52"/>
                    <a:pt x="251" y="323"/>
                    <a:pt x="251" y="338"/>
                  </a:cubicBezTo>
                  <a:cubicBezTo>
                    <a:pt x="251" y="361"/>
                    <a:pt x="200" y="363"/>
                    <a:pt x="200" y="338"/>
                  </a:cubicBezTo>
                  <a:cubicBezTo>
                    <a:pt x="200" y="313"/>
                    <a:pt x="200" y="213"/>
                    <a:pt x="200" y="191"/>
                  </a:cubicBezTo>
                  <a:cubicBezTo>
                    <a:pt x="200" y="169"/>
                    <a:pt x="180" y="169"/>
                    <a:pt x="180" y="191"/>
                  </a:cubicBezTo>
                  <a:cubicBezTo>
                    <a:pt x="180" y="202"/>
                    <a:pt x="180" y="330"/>
                    <a:pt x="180" y="345"/>
                  </a:cubicBezTo>
                  <a:cubicBezTo>
                    <a:pt x="180" y="361"/>
                    <a:pt x="128" y="364"/>
                    <a:pt x="128" y="336"/>
                  </a:cubicBezTo>
                  <a:cubicBezTo>
                    <a:pt x="128" y="308"/>
                    <a:pt x="128" y="52"/>
                    <a:pt x="128" y="52"/>
                  </a:cubicBezTo>
                  <a:cubicBezTo>
                    <a:pt x="128" y="52"/>
                    <a:pt x="39" y="52"/>
                    <a:pt x="21" y="52"/>
                  </a:cubicBezTo>
                  <a:cubicBezTo>
                    <a:pt x="0" y="52"/>
                    <a:pt x="1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34"/>
            <p:cNvSpPr>
              <a:spLocks noEditPoints="1"/>
            </p:cNvSpPr>
            <p:nvPr/>
          </p:nvSpPr>
          <p:spPr bwMode="auto">
            <a:xfrm>
              <a:off x="4490059" y="4077587"/>
              <a:ext cx="777123" cy="785079"/>
            </a:xfrm>
            <a:custGeom>
              <a:avLst/>
              <a:gdLst>
                <a:gd name="T0" fmla="*/ 322 w 331"/>
                <a:gd name="T1" fmla="*/ 288 h 333"/>
                <a:gd name="T2" fmla="*/ 189 w 331"/>
                <a:gd name="T3" fmla="*/ 153 h 333"/>
                <a:gd name="T4" fmla="*/ 203 w 331"/>
                <a:gd name="T5" fmla="*/ 101 h 333"/>
                <a:gd name="T6" fmla="*/ 102 w 331"/>
                <a:gd name="T7" fmla="*/ 0 h 333"/>
                <a:gd name="T8" fmla="*/ 0 w 331"/>
                <a:gd name="T9" fmla="*/ 101 h 333"/>
                <a:gd name="T10" fmla="*/ 102 w 331"/>
                <a:gd name="T11" fmla="*/ 203 h 333"/>
                <a:gd name="T12" fmla="*/ 154 w 331"/>
                <a:gd name="T13" fmla="*/ 188 h 333"/>
                <a:gd name="T14" fmla="*/ 286 w 331"/>
                <a:gd name="T15" fmla="*/ 323 h 333"/>
                <a:gd name="T16" fmla="*/ 321 w 331"/>
                <a:gd name="T17" fmla="*/ 323 h 333"/>
                <a:gd name="T18" fmla="*/ 322 w 331"/>
                <a:gd name="T19" fmla="*/ 288 h 333"/>
                <a:gd name="T20" fmla="*/ 24 w 331"/>
                <a:gd name="T21" fmla="*/ 101 h 333"/>
                <a:gd name="T22" fmla="*/ 102 w 331"/>
                <a:gd name="T23" fmla="*/ 24 h 333"/>
                <a:gd name="T24" fmla="*/ 179 w 331"/>
                <a:gd name="T25" fmla="*/ 101 h 333"/>
                <a:gd name="T26" fmla="*/ 102 w 331"/>
                <a:gd name="T27" fmla="*/ 179 h 333"/>
                <a:gd name="T28" fmla="*/ 24 w 331"/>
                <a:gd name="T29" fmla="*/ 10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333">
                  <a:moveTo>
                    <a:pt x="322" y="288"/>
                  </a:moveTo>
                  <a:cubicBezTo>
                    <a:pt x="189" y="153"/>
                    <a:pt x="189" y="153"/>
                    <a:pt x="189" y="153"/>
                  </a:cubicBezTo>
                  <a:cubicBezTo>
                    <a:pt x="198" y="138"/>
                    <a:pt x="203" y="120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21" y="203"/>
                    <a:pt x="138" y="197"/>
                    <a:pt x="154" y="188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96" y="333"/>
                    <a:pt x="312" y="333"/>
                    <a:pt x="321" y="323"/>
                  </a:cubicBezTo>
                  <a:cubicBezTo>
                    <a:pt x="331" y="314"/>
                    <a:pt x="331" y="298"/>
                    <a:pt x="322" y="288"/>
                  </a:cubicBezTo>
                  <a:close/>
                  <a:moveTo>
                    <a:pt x="24" y="101"/>
                  </a:moveTo>
                  <a:cubicBezTo>
                    <a:pt x="24" y="59"/>
                    <a:pt x="59" y="24"/>
                    <a:pt x="102" y="24"/>
                  </a:cubicBezTo>
                  <a:cubicBezTo>
                    <a:pt x="144" y="24"/>
                    <a:pt x="179" y="59"/>
                    <a:pt x="179" y="101"/>
                  </a:cubicBezTo>
                  <a:cubicBezTo>
                    <a:pt x="179" y="144"/>
                    <a:pt x="144" y="179"/>
                    <a:pt x="102" y="179"/>
                  </a:cubicBezTo>
                  <a:cubicBezTo>
                    <a:pt x="59" y="179"/>
                    <a:pt x="24" y="144"/>
                    <a:pt x="24" y="101"/>
                  </a:cubicBezTo>
                  <a:close/>
                </a:path>
              </a:pathLst>
            </a:custGeom>
            <a:solidFill>
              <a:schemeClr val="accent5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81" name="Straight Connector 180"/>
          <p:cNvCxnSpPr/>
          <p:nvPr/>
        </p:nvCxnSpPr>
        <p:spPr>
          <a:xfrm>
            <a:off x="1046132" y="1761755"/>
            <a:ext cx="38118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/>
          <p:cNvSpPr/>
          <p:nvPr/>
        </p:nvSpPr>
        <p:spPr>
          <a:xfrm>
            <a:off x="1400461" y="1545959"/>
            <a:ext cx="414112" cy="414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Rectangle 189"/>
          <p:cNvSpPr/>
          <p:nvPr/>
        </p:nvSpPr>
        <p:spPr>
          <a:xfrm>
            <a:off x="203995" y="2065273"/>
            <a:ext cx="11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1504279" y="1631277"/>
            <a:ext cx="202954" cy="247126"/>
            <a:chOff x="9461500" y="2505075"/>
            <a:chExt cx="539751" cy="657225"/>
          </a:xfrm>
        </p:grpSpPr>
        <p:sp>
          <p:nvSpPr>
            <p:cNvPr id="193" name="Freeform 39"/>
            <p:cNvSpPr>
              <a:spLocks noEditPoints="1"/>
            </p:cNvSpPr>
            <p:nvPr/>
          </p:nvSpPr>
          <p:spPr bwMode="auto">
            <a:xfrm>
              <a:off x="9493250" y="2540000"/>
              <a:ext cx="466725" cy="622300"/>
            </a:xfrm>
            <a:custGeom>
              <a:avLst/>
              <a:gdLst>
                <a:gd name="T0" fmla="*/ 121 w 122"/>
                <a:gd name="T1" fmla="*/ 163 h 163"/>
                <a:gd name="T2" fmla="*/ 0 w 122"/>
                <a:gd name="T3" fmla="*/ 163 h 163"/>
                <a:gd name="T4" fmla="*/ 0 w 122"/>
                <a:gd name="T5" fmla="*/ 0 h 163"/>
                <a:gd name="T6" fmla="*/ 4 w 122"/>
                <a:gd name="T7" fmla="*/ 0 h 163"/>
                <a:gd name="T8" fmla="*/ 77 w 122"/>
                <a:gd name="T9" fmla="*/ 0 h 163"/>
                <a:gd name="T10" fmla="*/ 83 w 122"/>
                <a:gd name="T11" fmla="*/ 2 h 163"/>
                <a:gd name="T12" fmla="*/ 119 w 122"/>
                <a:gd name="T13" fmla="*/ 38 h 163"/>
                <a:gd name="T14" fmla="*/ 122 w 122"/>
                <a:gd name="T15" fmla="*/ 43 h 163"/>
                <a:gd name="T16" fmla="*/ 122 w 122"/>
                <a:gd name="T17" fmla="*/ 161 h 163"/>
                <a:gd name="T18" fmla="*/ 121 w 122"/>
                <a:gd name="T19" fmla="*/ 163 h 163"/>
                <a:gd name="T20" fmla="*/ 81 w 122"/>
                <a:gd name="T21" fmla="*/ 7 h 163"/>
                <a:gd name="T22" fmla="*/ 6 w 122"/>
                <a:gd name="T23" fmla="*/ 7 h 163"/>
                <a:gd name="T24" fmla="*/ 6 w 122"/>
                <a:gd name="T25" fmla="*/ 157 h 163"/>
                <a:gd name="T26" fmla="*/ 115 w 122"/>
                <a:gd name="T27" fmla="*/ 157 h 163"/>
                <a:gd name="T28" fmla="*/ 115 w 122"/>
                <a:gd name="T29" fmla="*/ 40 h 163"/>
                <a:gd name="T30" fmla="*/ 81 w 122"/>
                <a:gd name="T31" fmla="*/ 40 h 163"/>
                <a:gd name="T32" fmla="*/ 81 w 122"/>
                <a:gd name="T33" fmla="*/ 7 h 163"/>
                <a:gd name="T34" fmla="*/ 105 w 122"/>
                <a:gd name="T35" fmla="*/ 34 h 163"/>
                <a:gd name="T36" fmla="*/ 88 w 122"/>
                <a:gd name="T37" fmla="*/ 17 h 163"/>
                <a:gd name="T38" fmla="*/ 88 w 122"/>
                <a:gd name="T39" fmla="*/ 34 h 163"/>
                <a:gd name="T40" fmla="*/ 105 w 122"/>
                <a:gd name="T41" fmla="*/ 3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63">
                  <a:moveTo>
                    <a:pt x="121" y="163"/>
                  </a:moveTo>
                  <a:cubicBezTo>
                    <a:pt x="81" y="163"/>
                    <a:pt x="40" y="163"/>
                    <a:pt x="0" y="163"/>
                  </a:cubicBezTo>
                  <a:cubicBezTo>
                    <a:pt x="0" y="109"/>
                    <a:pt x="0" y="55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8" y="0"/>
                    <a:pt x="53" y="0"/>
                    <a:pt x="77" y="0"/>
                  </a:cubicBezTo>
                  <a:cubicBezTo>
                    <a:pt x="79" y="0"/>
                    <a:pt x="82" y="1"/>
                    <a:pt x="83" y="2"/>
                  </a:cubicBezTo>
                  <a:cubicBezTo>
                    <a:pt x="95" y="14"/>
                    <a:pt x="107" y="26"/>
                    <a:pt x="119" y="38"/>
                  </a:cubicBezTo>
                  <a:cubicBezTo>
                    <a:pt x="120" y="40"/>
                    <a:pt x="122" y="42"/>
                    <a:pt x="122" y="43"/>
                  </a:cubicBezTo>
                  <a:cubicBezTo>
                    <a:pt x="122" y="83"/>
                    <a:pt x="122" y="122"/>
                    <a:pt x="122" y="161"/>
                  </a:cubicBezTo>
                  <a:cubicBezTo>
                    <a:pt x="122" y="162"/>
                    <a:pt x="121" y="162"/>
                    <a:pt x="121" y="163"/>
                  </a:cubicBezTo>
                  <a:close/>
                  <a:moveTo>
                    <a:pt x="81" y="7"/>
                  </a:moveTo>
                  <a:cubicBezTo>
                    <a:pt x="56" y="7"/>
                    <a:pt x="31" y="7"/>
                    <a:pt x="6" y="7"/>
                  </a:cubicBezTo>
                  <a:cubicBezTo>
                    <a:pt x="6" y="57"/>
                    <a:pt x="6" y="107"/>
                    <a:pt x="6" y="157"/>
                  </a:cubicBezTo>
                  <a:cubicBezTo>
                    <a:pt x="42" y="157"/>
                    <a:pt x="78" y="157"/>
                    <a:pt x="115" y="157"/>
                  </a:cubicBezTo>
                  <a:cubicBezTo>
                    <a:pt x="115" y="118"/>
                    <a:pt x="115" y="80"/>
                    <a:pt x="115" y="40"/>
                  </a:cubicBezTo>
                  <a:cubicBezTo>
                    <a:pt x="104" y="40"/>
                    <a:pt x="93" y="40"/>
                    <a:pt x="81" y="40"/>
                  </a:cubicBezTo>
                  <a:cubicBezTo>
                    <a:pt x="81" y="29"/>
                    <a:pt x="81" y="18"/>
                    <a:pt x="81" y="7"/>
                  </a:cubicBezTo>
                  <a:close/>
                  <a:moveTo>
                    <a:pt x="105" y="34"/>
                  </a:moveTo>
                  <a:cubicBezTo>
                    <a:pt x="99" y="28"/>
                    <a:pt x="93" y="22"/>
                    <a:pt x="88" y="17"/>
                  </a:cubicBezTo>
                  <a:cubicBezTo>
                    <a:pt x="88" y="22"/>
                    <a:pt x="88" y="28"/>
                    <a:pt x="88" y="34"/>
                  </a:cubicBezTo>
                  <a:cubicBezTo>
                    <a:pt x="94" y="34"/>
                    <a:pt x="99" y="34"/>
                    <a:pt x="10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40"/>
            <p:cNvSpPr>
              <a:spLocks/>
            </p:cNvSpPr>
            <p:nvPr/>
          </p:nvSpPr>
          <p:spPr bwMode="auto">
            <a:xfrm>
              <a:off x="9542463" y="2505075"/>
              <a:ext cx="458788" cy="608013"/>
            </a:xfrm>
            <a:custGeom>
              <a:avLst/>
              <a:gdLst>
                <a:gd name="T0" fmla="*/ 115 w 120"/>
                <a:gd name="T1" fmla="*/ 5 h 159"/>
                <a:gd name="T2" fmla="*/ 110 w 120"/>
                <a:gd name="T3" fmla="*/ 5 h 159"/>
                <a:gd name="T4" fmla="*/ 10 w 120"/>
                <a:gd name="T5" fmla="*/ 5 h 159"/>
                <a:gd name="T6" fmla="*/ 4 w 120"/>
                <a:gd name="T7" fmla="*/ 7 h 159"/>
                <a:gd name="T8" fmla="*/ 0 w 120"/>
                <a:gd name="T9" fmla="*/ 7 h 159"/>
                <a:gd name="T10" fmla="*/ 0 w 120"/>
                <a:gd name="T11" fmla="*/ 0 h 159"/>
                <a:gd name="T12" fmla="*/ 120 w 120"/>
                <a:gd name="T13" fmla="*/ 0 h 159"/>
                <a:gd name="T14" fmla="*/ 120 w 120"/>
                <a:gd name="T15" fmla="*/ 159 h 159"/>
                <a:gd name="T16" fmla="*/ 110 w 120"/>
                <a:gd name="T17" fmla="*/ 159 h 159"/>
                <a:gd name="T18" fmla="*/ 110 w 120"/>
                <a:gd name="T19" fmla="*/ 155 h 159"/>
                <a:gd name="T20" fmla="*/ 115 w 120"/>
                <a:gd name="T21" fmla="*/ 154 h 159"/>
                <a:gd name="T22" fmla="*/ 115 w 120"/>
                <a:gd name="T2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59">
                  <a:moveTo>
                    <a:pt x="115" y="5"/>
                  </a:moveTo>
                  <a:cubicBezTo>
                    <a:pt x="113" y="5"/>
                    <a:pt x="111" y="5"/>
                    <a:pt x="110" y="5"/>
                  </a:cubicBezTo>
                  <a:cubicBezTo>
                    <a:pt x="76" y="5"/>
                    <a:pt x="43" y="5"/>
                    <a:pt x="10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2" y="7"/>
                    <a:pt x="1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40" y="0"/>
                    <a:pt x="80" y="0"/>
                    <a:pt x="120" y="0"/>
                  </a:cubicBezTo>
                  <a:cubicBezTo>
                    <a:pt x="120" y="53"/>
                    <a:pt x="120" y="106"/>
                    <a:pt x="120" y="159"/>
                  </a:cubicBezTo>
                  <a:cubicBezTo>
                    <a:pt x="117" y="159"/>
                    <a:pt x="114" y="159"/>
                    <a:pt x="110" y="159"/>
                  </a:cubicBezTo>
                  <a:cubicBezTo>
                    <a:pt x="110" y="158"/>
                    <a:pt x="110" y="156"/>
                    <a:pt x="110" y="155"/>
                  </a:cubicBezTo>
                  <a:cubicBezTo>
                    <a:pt x="112" y="154"/>
                    <a:pt x="113" y="154"/>
                    <a:pt x="115" y="154"/>
                  </a:cubicBezTo>
                  <a:cubicBezTo>
                    <a:pt x="115" y="104"/>
                    <a:pt x="115" y="55"/>
                    <a:pt x="115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41"/>
            <p:cNvSpPr>
              <a:spLocks/>
            </p:cNvSpPr>
            <p:nvPr/>
          </p:nvSpPr>
          <p:spPr bwMode="auto">
            <a:xfrm>
              <a:off x="9596438" y="2741613"/>
              <a:ext cx="290513" cy="23813"/>
            </a:xfrm>
            <a:custGeom>
              <a:avLst/>
              <a:gdLst>
                <a:gd name="T0" fmla="*/ 0 w 76"/>
                <a:gd name="T1" fmla="*/ 6 h 6"/>
                <a:gd name="T2" fmla="*/ 0 w 76"/>
                <a:gd name="T3" fmla="*/ 0 h 6"/>
                <a:gd name="T4" fmla="*/ 4 w 76"/>
                <a:gd name="T5" fmla="*/ 0 h 6"/>
                <a:gd name="T6" fmla="*/ 70 w 76"/>
                <a:gd name="T7" fmla="*/ 0 h 6"/>
                <a:gd name="T8" fmla="*/ 75 w 76"/>
                <a:gd name="T9" fmla="*/ 6 h 6"/>
                <a:gd name="T10" fmla="*/ 0 w 7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">
                  <a:moveTo>
                    <a:pt x="0" y="6"/>
                  </a:moveTo>
                  <a:cubicBezTo>
                    <a:pt x="0" y="4"/>
                    <a:pt x="0" y="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9" y="0"/>
                    <a:pt x="45" y="0"/>
                    <a:pt x="70" y="0"/>
                  </a:cubicBezTo>
                  <a:cubicBezTo>
                    <a:pt x="75" y="0"/>
                    <a:pt x="76" y="1"/>
                    <a:pt x="75" y="6"/>
                  </a:cubicBezTo>
                  <a:cubicBezTo>
                    <a:pt x="47" y="6"/>
                    <a:pt x="28" y="6"/>
                    <a:pt x="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42"/>
            <p:cNvSpPr>
              <a:spLocks/>
            </p:cNvSpPr>
            <p:nvPr/>
          </p:nvSpPr>
          <p:spPr bwMode="auto">
            <a:xfrm>
              <a:off x="9596438" y="2792413"/>
              <a:ext cx="290513" cy="22225"/>
            </a:xfrm>
            <a:custGeom>
              <a:avLst/>
              <a:gdLst>
                <a:gd name="T0" fmla="*/ 75 w 76"/>
                <a:gd name="T1" fmla="*/ 0 h 6"/>
                <a:gd name="T2" fmla="*/ 70 w 76"/>
                <a:gd name="T3" fmla="*/ 6 h 6"/>
                <a:gd name="T4" fmla="*/ 4 w 76"/>
                <a:gd name="T5" fmla="*/ 6 h 6"/>
                <a:gd name="T6" fmla="*/ 0 w 76"/>
                <a:gd name="T7" fmla="*/ 5 h 6"/>
                <a:gd name="T8" fmla="*/ 0 w 76"/>
                <a:gd name="T9" fmla="*/ 0 h 6"/>
                <a:gd name="T10" fmla="*/ 75 w 7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">
                  <a:moveTo>
                    <a:pt x="75" y="0"/>
                  </a:moveTo>
                  <a:cubicBezTo>
                    <a:pt x="76" y="5"/>
                    <a:pt x="76" y="6"/>
                    <a:pt x="70" y="6"/>
                  </a:cubicBezTo>
                  <a:cubicBezTo>
                    <a:pt x="45" y="6"/>
                    <a:pt x="29" y="6"/>
                    <a:pt x="4" y="6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8" y="0"/>
                    <a:pt x="46" y="0"/>
                    <a:pt x="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43"/>
            <p:cNvSpPr>
              <a:spLocks/>
            </p:cNvSpPr>
            <p:nvPr/>
          </p:nvSpPr>
          <p:spPr bwMode="auto">
            <a:xfrm>
              <a:off x="9596438" y="2928938"/>
              <a:ext cx="290513" cy="23813"/>
            </a:xfrm>
            <a:custGeom>
              <a:avLst/>
              <a:gdLst>
                <a:gd name="T0" fmla="*/ 0 w 76"/>
                <a:gd name="T1" fmla="*/ 6 h 6"/>
                <a:gd name="T2" fmla="*/ 0 w 76"/>
                <a:gd name="T3" fmla="*/ 0 h 6"/>
                <a:gd name="T4" fmla="*/ 4 w 76"/>
                <a:gd name="T5" fmla="*/ 0 h 6"/>
                <a:gd name="T6" fmla="*/ 70 w 76"/>
                <a:gd name="T7" fmla="*/ 0 h 6"/>
                <a:gd name="T8" fmla="*/ 75 w 76"/>
                <a:gd name="T9" fmla="*/ 6 h 6"/>
                <a:gd name="T10" fmla="*/ 0 w 7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0" y="0"/>
                    <a:pt x="45" y="0"/>
                    <a:pt x="70" y="0"/>
                  </a:cubicBezTo>
                  <a:cubicBezTo>
                    <a:pt x="75" y="0"/>
                    <a:pt x="76" y="1"/>
                    <a:pt x="75" y="6"/>
                  </a:cubicBezTo>
                  <a:cubicBezTo>
                    <a:pt x="47" y="6"/>
                    <a:pt x="28" y="6"/>
                    <a:pt x="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44"/>
            <p:cNvSpPr>
              <a:spLocks/>
            </p:cNvSpPr>
            <p:nvPr/>
          </p:nvSpPr>
          <p:spPr bwMode="auto">
            <a:xfrm>
              <a:off x="9596438" y="2838450"/>
              <a:ext cx="287338" cy="19050"/>
            </a:xfrm>
            <a:custGeom>
              <a:avLst/>
              <a:gdLst>
                <a:gd name="T0" fmla="*/ 75 w 75"/>
                <a:gd name="T1" fmla="*/ 0 h 5"/>
                <a:gd name="T2" fmla="*/ 75 w 75"/>
                <a:gd name="T3" fmla="*/ 5 h 5"/>
                <a:gd name="T4" fmla="*/ 0 w 75"/>
                <a:gd name="T5" fmla="*/ 5 h 5"/>
                <a:gd name="T6" fmla="*/ 0 w 75"/>
                <a:gd name="T7" fmla="*/ 0 h 5"/>
                <a:gd name="T8" fmla="*/ 75 w 7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">
                  <a:moveTo>
                    <a:pt x="75" y="0"/>
                  </a:moveTo>
                  <a:cubicBezTo>
                    <a:pt x="75" y="2"/>
                    <a:pt x="75" y="3"/>
                    <a:pt x="75" y="5"/>
                  </a:cubicBezTo>
                  <a:cubicBezTo>
                    <a:pt x="47" y="5"/>
                    <a:pt x="28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8" y="0"/>
                    <a:pt x="46" y="0"/>
                    <a:pt x="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45"/>
            <p:cNvSpPr>
              <a:spLocks/>
            </p:cNvSpPr>
            <p:nvPr/>
          </p:nvSpPr>
          <p:spPr bwMode="auto">
            <a:xfrm>
              <a:off x="9596438" y="2884488"/>
              <a:ext cx="287338" cy="22225"/>
            </a:xfrm>
            <a:custGeom>
              <a:avLst/>
              <a:gdLst>
                <a:gd name="T0" fmla="*/ 0 w 75"/>
                <a:gd name="T1" fmla="*/ 6 h 6"/>
                <a:gd name="T2" fmla="*/ 0 w 75"/>
                <a:gd name="T3" fmla="*/ 0 h 6"/>
                <a:gd name="T4" fmla="*/ 75 w 75"/>
                <a:gd name="T5" fmla="*/ 0 h 6"/>
                <a:gd name="T6" fmla="*/ 75 w 75"/>
                <a:gd name="T7" fmla="*/ 6 h 6"/>
                <a:gd name="T8" fmla="*/ 0 w 7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28" y="0"/>
                    <a:pt x="46" y="0"/>
                    <a:pt x="75" y="0"/>
                  </a:cubicBezTo>
                  <a:cubicBezTo>
                    <a:pt x="75" y="2"/>
                    <a:pt x="75" y="4"/>
                    <a:pt x="75" y="6"/>
                  </a:cubicBezTo>
                  <a:cubicBezTo>
                    <a:pt x="47" y="6"/>
                    <a:pt x="28" y="6"/>
                    <a:pt x="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Freeform 46"/>
            <p:cNvSpPr>
              <a:spLocks/>
            </p:cNvSpPr>
            <p:nvPr/>
          </p:nvSpPr>
          <p:spPr bwMode="auto">
            <a:xfrm>
              <a:off x="9596438" y="2670175"/>
              <a:ext cx="122238" cy="22225"/>
            </a:xfrm>
            <a:custGeom>
              <a:avLst/>
              <a:gdLst>
                <a:gd name="T0" fmla="*/ 32 w 32"/>
                <a:gd name="T1" fmla="*/ 0 h 6"/>
                <a:gd name="T2" fmla="*/ 32 w 32"/>
                <a:gd name="T3" fmla="*/ 6 h 6"/>
                <a:gd name="T4" fmla="*/ 0 w 32"/>
                <a:gd name="T5" fmla="*/ 6 h 6"/>
                <a:gd name="T6" fmla="*/ 0 w 32"/>
                <a:gd name="T7" fmla="*/ 0 h 6"/>
                <a:gd name="T8" fmla="*/ 32 w 3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0"/>
                  </a:moveTo>
                  <a:cubicBezTo>
                    <a:pt x="32" y="2"/>
                    <a:pt x="32" y="4"/>
                    <a:pt x="32" y="6"/>
                  </a:cubicBezTo>
                  <a:cubicBezTo>
                    <a:pt x="18" y="6"/>
                    <a:pt x="14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4" y="0"/>
                    <a:pt x="18" y="0"/>
                    <a:pt x="3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Freeform 47"/>
            <p:cNvSpPr>
              <a:spLocks/>
            </p:cNvSpPr>
            <p:nvPr/>
          </p:nvSpPr>
          <p:spPr bwMode="auto">
            <a:xfrm>
              <a:off x="9596438" y="3063875"/>
              <a:ext cx="144463" cy="19050"/>
            </a:xfrm>
            <a:custGeom>
              <a:avLst/>
              <a:gdLst>
                <a:gd name="T0" fmla="*/ 0 w 38"/>
                <a:gd name="T1" fmla="*/ 5 h 5"/>
                <a:gd name="T2" fmla="*/ 0 w 38"/>
                <a:gd name="T3" fmla="*/ 0 h 5"/>
                <a:gd name="T4" fmla="*/ 38 w 38"/>
                <a:gd name="T5" fmla="*/ 0 h 5"/>
                <a:gd name="T6" fmla="*/ 38 w 38"/>
                <a:gd name="T7" fmla="*/ 5 h 5"/>
                <a:gd name="T8" fmla="*/ 0 w 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16" y="0"/>
                    <a:pt x="22" y="0"/>
                    <a:pt x="38" y="0"/>
                  </a:cubicBezTo>
                  <a:cubicBezTo>
                    <a:pt x="38" y="1"/>
                    <a:pt x="38" y="3"/>
                    <a:pt x="38" y="5"/>
                  </a:cubicBezTo>
                  <a:cubicBezTo>
                    <a:pt x="22" y="5"/>
                    <a:pt x="16" y="5"/>
                    <a:pt x="0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48"/>
            <p:cNvSpPr>
              <a:spLocks/>
            </p:cNvSpPr>
            <p:nvPr/>
          </p:nvSpPr>
          <p:spPr bwMode="auto">
            <a:xfrm>
              <a:off x="9596438" y="2619375"/>
              <a:ext cx="122238" cy="23813"/>
            </a:xfrm>
            <a:custGeom>
              <a:avLst/>
              <a:gdLst>
                <a:gd name="T0" fmla="*/ 32 w 32"/>
                <a:gd name="T1" fmla="*/ 0 h 6"/>
                <a:gd name="T2" fmla="*/ 32 w 32"/>
                <a:gd name="T3" fmla="*/ 6 h 6"/>
                <a:gd name="T4" fmla="*/ 0 w 32"/>
                <a:gd name="T5" fmla="*/ 6 h 6"/>
                <a:gd name="T6" fmla="*/ 0 w 32"/>
                <a:gd name="T7" fmla="*/ 0 h 6"/>
                <a:gd name="T8" fmla="*/ 32 w 3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0"/>
                  </a:moveTo>
                  <a:cubicBezTo>
                    <a:pt x="32" y="2"/>
                    <a:pt x="32" y="4"/>
                    <a:pt x="32" y="6"/>
                  </a:cubicBezTo>
                  <a:cubicBezTo>
                    <a:pt x="18" y="6"/>
                    <a:pt x="14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4" y="0"/>
                    <a:pt x="18" y="0"/>
                    <a:pt x="3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49"/>
            <p:cNvSpPr>
              <a:spLocks/>
            </p:cNvSpPr>
            <p:nvPr/>
          </p:nvSpPr>
          <p:spPr bwMode="auto">
            <a:xfrm>
              <a:off x="9596438" y="2971800"/>
              <a:ext cx="53975" cy="22225"/>
            </a:xfrm>
            <a:custGeom>
              <a:avLst/>
              <a:gdLst>
                <a:gd name="T0" fmla="*/ 14 w 14"/>
                <a:gd name="T1" fmla="*/ 0 h 6"/>
                <a:gd name="T2" fmla="*/ 14 w 14"/>
                <a:gd name="T3" fmla="*/ 6 h 6"/>
                <a:gd name="T4" fmla="*/ 0 w 14"/>
                <a:gd name="T5" fmla="*/ 6 h 6"/>
                <a:gd name="T6" fmla="*/ 0 w 14"/>
                <a:gd name="T7" fmla="*/ 0 h 6"/>
                <a:gd name="T8" fmla="*/ 14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cubicBezTo>
                    <a:pt x="14" y="2"/>
                    <a:pt x="14" y="4"/>
                    <a:pt x="14" y="6"/>
                  </a:cubicBezTo>
                  <a:cubicBezTo>
                    <a:pt x="6" y="6"/>
                    <a:pt x="8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8" y="0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50"/>
            <p:cNvSpPr>
              <a:spLocks/>
            </p:cNvSpPr>
            <p:nvPr/>
          </p:nvSpPr>
          <p:spPr bwMode="auto">
            <a:xfrm>
              <a:off x="9461500" y="2586038"/>
              <a:ext cx="103188" cy="49213"/>
            </a:xfrm>
            <a:custGeom>
              <a:avLst/>
              <a:gdLst>
                <a:gd name="T0" fmla="*/ 3 w 27"/>
                <a:gd name="T1" fmla="*/ 13 h 13"/>
                <a:gd name="T2" fmla="*/ 4 w 27"/>
                <a:gd name="T3" fmla="*/ 13 h 13"/>
                <a:gd name="T4" fmla="*/ 19 w 27"/>
                <a:gd name="T5" fmla="*/ 9 h 13"/>
                <a:gd name="T6" fmla="*/ 22 w 27"/>
                <a:gd name="T7" fmla="*/ 10 h 13"/>
                <a:gd name="T8" fmla="*/ 27 w 27"/>
                <a:gd name="T9" fmla="*/ 5 h 13"/>
                <a:gd name="T10" fmla="*/ 22 w 27"/>
                <a:gd name="T11" fmla="*/ 0 h 13"/>
                <a:gd name="T12" fmla="*/ 18 w 27"/>
                <a:gd name="T13" fmla="*/ 3 h 13"/>
                <a:gd name="T14" fmla="*/ 2 w 27"/>
                <a:gd name="T15" fmla="*/ 7 h 13"/>
                <a:gd name="T16" fmla="*/ 0 w 27"/>
                <a:gd name="T17" fmla="*/ 10 h 13"/>
                <a:gd name="T18" fmla="*/ 3 w 27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3">
                  <a:moveTo>
                    <a:pt x="3" y="13"/>
                  </a:moveTo>
                  <a:cubicBezTo>
                    <a:pt x="3" y="13"/>
                    <a:pt x="4" y="13"/>
                    <a:pt x="4" y="13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ubicBezTo>
                    <a:pt x="20" y="0"/>
                    <a:pt x="19" y="1"/>
                    <a:pt x="18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51"/>
            <p:cNvSpPr>
              <a:spLocks/>
            </p:cNvSpPr>
            <p:nvPr/>
          </p:nvSpPr>
          <p:spPr bwMode="auto">
            <a:xfrm>
              <a:off x="9461500" y="2643188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3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5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52"/>
            <p:cNvSpPr>
              <a:spLocks/>
            </p:cNvSpPr>
            <p:nvPr/>
          </p:nvSpPr>
          <p:spPr bwMode="auto">
            <a:xfrm>
              <a:off x="9461500" y="2700338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2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4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53"/>
            <p:cNvSpPr>
              <a:spLocks/>
            </p:cNvSpPr>
            <p:nvPr/>
          </p:nvSpPr>
          <p:spPr bwMode="auto">
            <a:xfrm>
              <a:off x="9461500" y="2754313"/>
              <a:ext cx="103188" cy="49213"/>
            </a:xfrm>
            <a:custGeom>
              <a:avLst/>
              <a:gdLst>
                <a:gd name="T0" fmla="*/ 22 w 27"/>
                <a:gd name="T1" fmla="*/ 0 h 13"/>
                <a:gd name="T2" fmla="*/ 18 w 27"/>
                <a:gd name="T3" fmla="*/ 3 h 13"/>
                <a:gd name="T4" fmla="*/ 2 w 27"/>
                <a:gd name="T5" fmla="*/ 7 h 13"/>
                <a:gd name="T6" fmla="*/ 0 w 27"/>
                <a:gd name="T7" fmla="*/ 10 h 13"/>
                <a:gd name="T8" fmla="*/ 3 w 27"/>
                <a:gd name="T9" fmla="*/ 13 h 13"/>
                <a:gd name="T10" fmla="*/ 4 w 27"/>
                <a:gd name="T11" fmla="*/ 12 h 13"/>
                <a:gd name="T12" fmla="*/ 19 w 27"/>
                <a:gd name="T13" fmla="*/ 9 h 13"/>
                <a:gd name="T14" fmla="*/ 22 w 27"/>
                <a:gd name="T15" fmla="*/ 10 h 13"/>
                <a:gd name="T16" fmla="*/ 27 w 27"/>
                <a:gd name="T17" fmla="*/ 5 h 13"/>
                <a:gd name="T18" fmla="*/ 22 w 2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3">
                  <a:moveTo>
                    <a:pt x="22" y="0"/>
                  </a:moveTo>
                  <a:cubicBezTo>
                    <a:pt x="20" y="0"/>
                    <a:pt x="19" y="1"/>
                    <a:pt x="18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10"/>
                    <a:pt x="22" y="10"/>
                  </a:cubicBezTo>
                  <a:cubicBezTo>
                    <a:pt x="25" y="10"/>
                    <a:pt x="27" y="7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54"/>
            <p:cNvSpPr>
              <a:spLocks/>
            </p:cNvSpPr>
            <p:nvPr/>
          </p:nvSpPr>
          <p:spPr bwMode="auto">
            <a:xfrm>
              <a:off x="9461500" y="2811463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2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4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55"/>
            <p:cNvSpPr>
              <a:spLocks/>
            </p:cNvSpPr>
            <p:nvPr/>
          </p:nvSpPr>
          <p:spPr bwMode="auto">
            <a:xfrm>
              <a:off x="9461500" y="2863850"/>
              <a:ext cx="103188" cy="50800"/>
            </a:xfrm>
            <a:custGeom>
              <a:avLst/>
              <a:gdLst>
                <a:gd name="T0" fmla="*/ 22 w 27"/>
                <a:gd name="T1" fmla="*/ 0 h 13"/>
                <a:gd name="T2" fmla="*/ 18 w 27"/>
                <a:gd name="T3" fmla="*/ 3 h 13"/>
                <a:gd name="T4" fmla="*/ 2 w 27"/>
                <a:gd name="T5" fmla="*/ 7 h 13"/>
                <a:gd name="T6" fmla="*/ 0 w 27"/>
                <a:gd name="T7" fmla="*/ 10 h 13"/>
                <a:gd name="T8" fmla="*/ 3 w 27"/>
                <a:gd name="T9" fmla="*/ 13 h 13"/>
                <a:gd name="T10" fmla="*/ 4 w 27"/>
                <a:gd name="T11" fmla="*/ 13 h 13"/>
                <a:gd name="T12" fmla="*/ 19 w 27"/>
                <a:gd name="T13" fmla="*/ 9 h 13"/>
                <a:gd name="T14" fmla="*/ 22 w 27"/>
                <a:gd name="T15" fmla="*/ 10 h 13"/>
                <a:gd name="T16" fmla="*/ 27 w 27"/>
                <a:gd name="T17" fmla="*/ 5 h 13"/>
                <a:gd name="T18" fmla="*/ 22 w 2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3">
                  <a:moveTo>
                    <a:pt x="22" y="0"/>
                  </a:moveTo>
                  <a:cubicBezTo>
                    <a:pt x="20" y="0"/>
                    <a:pt x="19" y="1"/>
                    <a:pt x="18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Freeform 56"/>
            <p:cNvSpPr>
              <a:spLocks/>
            </p:cNvSpPr>
            <p:nvPr/>
          </p:nvSpPr>
          <p:spPr bwMode="auto">
            <a:xfrm>
              <a:off x="9461500" y="2922588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3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5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Freeform 57"/>
            <p:cNvSpPr>
              <a:spLocks/>
            </p:cNvSpPr>
            <p:nvPr/>
          </p:nvSpPr>
          <p:spPr bwMode="auto">
            <a:xfrm>
              <a:off x="9461500" y="2979738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2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4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Freeform 58"/>
            <p:cNvSpPr>
              <a:spLocks/>
            </p:cNvSpPr>
            <p:nvPr/>
          </p:nvSpPr>
          <p:spPr bwMode="auto">
            <a:xfrm>
              <a:off x="9461500" y="3033713"/>
              <a:ext cx="103188" cy="49213"/>
            </a:xfrm>
            <a:custGeom>
              <a:avLst/>
              <a:gdLst>
                <a:gd name="T0" fmla="*/ 22 w 27"/>
                <a:gd name="T1" fmla="*/ 0 h 13"/>
                <a:gd name="T2" fmla="*/ 18 w 27"/>
                <a:gd name="T3" fmla="*/ 3 h 13"/>
                <a:gd name="T4" fmla="*/ 2 w 27"/>
                <a:gd name="T5" fmla="*/ 7 h 13"/>
                <a:gd name="T6" fmla="*/ 0 w 27"/>
                <a:gd name="T7" fmla="*/ 10 h 13"/>
                <a:gd name="T8" fmla="*/ 3 w 27"/>
                <a:gd name="T9" fmla="*/ 13 h 13"/>
                <a:gd name="T10" fmla="*/ 4 w 27"/>
                <a:gd name="T11" fmla="*/ 12 h 13"/>
                <a:gd name="T12" fmla="*/ 19 w 27"/>
                <a:gd name="T13" fmla="*/ 9 h 13"/>
                <a:gd name="T14" fmla="*/ 22 w 27"/>
                <a:gd name="T15" fmla="*/ 10 h 13"/>
                <a:gd name="T16" fmla="*/ 27 w 27"/>
                <a:gd name="T17" fmla="*/ 5 h 13"/>
                <a:gd name="T18" fmla="*/ 22 w 2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3">
                  <a:moveTo>
                    <a:pt x="22" y="0"/>
                  </a:moveTo>
                  <a:cubicBezTo>
                    <a:pt x="20" y="0"/>
                    <a:pt x="19" y="1"/>
                    <a:pt x="18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10"/>
                    <a:pt x="22" y="10"/>
                  </a:cubicBezTo>
                  <a:cubicBezTo>
                    <a:pt x="25" y="10"/>
                    <a:pt x="27" y="7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Freeform 59"/>
            <p:cNvSpPr>
              <a:spLocks/>
            </p:cNvSpPr>
            <p:nvPr/>
          </p:nvSpPr>
          <p:spPr bwMode="auto">
            <a:xfrm>
              <a:off x="9461500" y="3090863"/>
              <a:ext cx="103188" cy="46038"/>
            </a:xfrm>
            <a:custGeom>
              <a:avLst/>
              <a:gdLst>
                <a:gd name="T0" fmla="*/ 22 w 27"/>
                <a:gd name="T1" fmla="*/ 0 h 12"/>
                <a:gd name="T2" fmla="*/ 18 w 27"/>
                <a:gd name="T3" fmla="*/ 2 h 12"/>
                <a:gd name="T4" fmla="*/ 2 w 27"/>
                <a:gd name="T5" fmla="*/ 6 h 12"/>
                <a:gd name="T6" fmla="*/ 0 w 27"/>
                <a:gd name="T7" fmla="*/ 10 h 12"/>
                <a:gd name="T8" fmla="*/ 3 w 27"/>
                <a:gd name="T9" fmla="*/ 12 h 12"/>
                <a:gd name="T10" fmla="*/ 4 w 27"/>
                <a:gd name="T11" fmla="*/ 12 h 12"/>
                <a:gd name="T12" fmla="*/ 19 w 27"/>
                <a:gd name="T13" fmla="*/ 8 h 12"/>
                <a:gd name="T14" fmla="*/ 22 w 27"/>
                <a:gd name="T15" fmla="*/ 9 h 12"/>
                <a:gd name="T16" fmla="*/ 27 w 27"/>
                <a:gd name="T17" fmla="*/ 4 h 12"/>
                <a:gd name="T18" fmla="*/ 22 w 2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2" y="0"/>
                  </a:moveTo>
                  <a:cubicBezTo>
                    <a:pt x="20" y="0"/>
                    <a:pt x="19" y="1"/>
                    <a:pt x="18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1" name="Rectangle 190">
            <a:hlinkClick r:id="rId2" action="ppaction://hlinksldjump"/>
          </p:cNvPr>
          <p:cNvSpPr/>
          <p:nvPr/>
        </p:nvSpPr>
        <p:spPr>
          <a:xfrm>
            <a:off x="230812" y="1337165"/>
            <a:ext cx="1608307" cy="1182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6802616" y="1612160"/>
            <a:ext cx="262057" cy="262057"/>
            <a:chOff x="7423952" y="1481149"/>
            <a:chExt cx="687629" cy="6876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1" name="Oval 170"/>
            <p:cNvSpPr/>
            <p:nvPr/>
          </p:nvSpPr>
          <p:spPr>
            <a:xfrm>
              <a:off x="7423952" y="1481149"/>
              <a:ext cx="687629" cy="6876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7640518" y="1706059"/>
              <a:ext cx="254495" cy="237807"/>
              <a:chOff x="535580" y="1193800"/>
              <a:chExt cx="354109" cy="330889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55880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535580" y="1193800"/>
                <a:ext cx="330889" cy="330889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" name="Rectangle 174">
            <a:hlinkClick r:id="rId2" action="ppaction://hlinksldjump"/>
          </p:cNvPr>
          <p:cNvSpPr/>
          <p:nvPr/>
        </p:nvSpPr>
        <p:spPr>
          <a:xfrm>
            <a:off x="6704588" y="1538088"/>
            <a:ext cx="459835" cy="4461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7152514" y="5848352"/>
            <a:ext cx="1223144" cy="359486"/>
            <a:chOff x="7108056" y="5917407"/>
            <a:chExt cx="1517962" cy="446134"/>
          </a:xfrm>
        </p:grpSpPr>
        <p:sp>
          <p:nvSpPr>
            <p:cNvPr id="51" name="Isosceles Triangle 50"/>
            <p:cNvSpPr/>
            <p:nvPr/>
          </p:nvSpPr>
          <p:spPr>
            <a:xfrm rot="5400000">
              <a:off x="8311066" y="6081593"/>
              <a:ext cx="267766" cy="16904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Isosceles Triangle 51"/>
            <p:cNvSpPr/>
            <p:nvPr/>
          </p:nvSpPr>
          <p:spPr>
            <a:xfrm rot="16200000">
              <a:off x="7148512" y="6081591"/>
              <a:ext cx="267766" cy="16904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7657099" y="5960483"/>
              <a:ext cx="426714" cy="336814"/>
            </a:xfrm>
            <a:custGeom>
              <a:avLst/>
              <a:gdLst>
                <a:gd name="T0" fmla="*/ 848 w 1030"/>
                <a:gd name="T1" fmla="*/ 380 h 813"/>
                <a:gd name="T2" fmla="*/ 841 w 1030"/>
                <a:gd name="T3" fmla="*/ 371 h 813"/>
                <a:gd name="T4" fmla="*/ 806 w 1030"/>
                <a:gd name="T5" fmla="*/ 331 h 813"/>
                <a:gd name="T6" fmla="*/ 806 w 1030"/>
                <a:gd name="T7" fmla="*/ 158 h 813"/>
                <a:gd name="T8" fmla="*/ 730 w 1030"/>
                <a:gd name="T9" fmla="*/ 158 h 813"/>
                <a:gd name="T10" fmla="*/ 730 w 1030"/>
                <a:gd name="T11" fmla="*/ 248 h 813"/>
                <a:gd name="T12" fmla="*/ 515 w 1030"/>
                <a:gd name="T13" fmla="*/ 0 h 813"/>
                <a:gd name="T14" fmla="*/ 187 w 1030"/>
                <a:gd name="T15" fmla="*/ 371 h 813"/>
                <a:gd name="T16" fmla="*/ 180 w 1030"/>
                <a:gd name="T17" fmla="*/ 380 h 813"/>
                <a:gd name="T18" fmla="*/ 0 w 1030"/>
                <a:gd name="T19" fmla="*/ 586 h 813"/>
                <a:gd name="T20" fmla="*/ 180 w 1030"/>
                <a:gd name="T21" fmla="*/ 586 h 813"/>
                <a:gd name="T22" fmla="*/ 180 w 1030"/>
                <a:gd name="T23" fmla="*/ 813 h 813"/>
                <a:gd name="T24" fmla="*/ 458 w 1030"/>
                <a:gd name="T25" fmla="*/ 813 h 813"/>
                <a:gd name="T26" fmla="*/ 458 w 1030"/>
                <a:gd name="T27" fmla="*/ 671 h 813"/>
                <a:gd name="T28" fmla="*/ 572 w 1030"/>
                <a:gd name="T29" fmla="*/ 671 h 813"/>
                <a:gd name="T30" fmla="*/ 572 w 1030"/>
                <a:gd name="T31" fmla="*/ 813 h 813"/>
                <a:gd name="T32" fmla="*/ 848 w 1030"/>
                <a:gd name="T33" fmla="*/ 813 h 813"/>
                <a:gd name="T34" fmla="*/ 848 w 1030"/>
                <a:gd name="T35" fmla="*/ 586 h 813"/>
                <a:gd name="T36" fmla="*/ 1030 w 1030"/>
                <a:gd name="T37" fmla="*/ 586 h 813"/>
                <a:gd name="T38" fmla="*/ 848 w 1030"/>
                <a:gd name="T39" fmla="*/ 38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813">
                  <a:moveTo>
                    <a:pt x="848" y="380"/>
                  </a:moveTo>
                  <a:lnTo>
                    <a:pt x="841" y="371"/>
                  </a:lnTo>
                  <a:lnTo>
                    <a:pt x="806" y="331"/>
                  </a:lnTo>
                  <a:lnTo>
                    <a:pt x="806" y="158"/>
                  </a:lnTo>
                  <a:lnTo>
                    <a:pt x="730" y="158"/>
                  </a:lnTo>
                  <a:lnTo>
                    <a:pt x="730" y="248"/>
                  </a:lnTo>
                  <a:lnTo>
                    <a:pt x="515" y="0"/>
                  </a:lnTo>
                  <a:lnTo>
                    <a:pt x="187" y="371"/>
                  </a:lnTo>
                  <a:lnTo>
                    <a:pt x="180" y="380"/>
                  </a:lnTo>
                  <a:lnTo>
                    <a:pt x="0" y="586"/>
                  </a:lnTo>
                  <a:lnTo>
                    <a:pt x="180" y="586"/>
                  </a:lnTo>
                  <a:lnTo>
                    <a:pt x="180" y="813"/>
                  </a:lnTo>
                  <a:lnTo>
                    <a:pt x="458" y="813"/>
                  </a:lnTo>
                  <a:lnTo>
                    <a:pt x="458" y="671"/>
                  </a:lnTo>
                  <a:lnTo>
                    <a:pt x="572" y="671"/>
                  </a:lnTo>
                  <a:lnTo>
                    <a:pt x="572" y="813"/>
                  </a:lnTo>
                  <a:lnTo>
                    <a:pt x="848" y="813"/>
                  </a:lnTo>
                  <a:lnTo>
                    <a:pt x="848" y="586"/>
                  </a:lnTo>
                  <a:lnTo>
                    <a:pt x="1030" y="586"/>
                  </a:lnTo>
                  <a:lnTo>
                    <a:pt x="848" y="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Rectangle 53">
              <a:hlinkClick r:id="" action="ppaction://hlinkshowjump?jump=nextslide"/>
            </p:cNvPr>
            <p:cNvSpPr/>
            <p:nvPr/>
          </p:nvSpPr>
          <p:spPr>
            <a:xfrm>
              <a:off x="8274844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hlinkClick r:id="" action="ppaction://hlinkshowjump?jump=previousslide"/>
            </p:cNvPr>
            <p:cNvSpPr/>
            <p:nvPr/>
          </p:nvSpPr>
          <p:spPr>
            <a:xfrm>
              <a:off x="7108056" y="5987736"/>
              <a:ext cx="351174" cy="35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hlinkClick r:id="rId3" action="ppaction://hlinksldjump"/>
            </p:cNvPr>
            <p:cNvSpPr/>
            <p:nvPr/>
          </p:nvSpPr>
          <p:spPr>
            <a:xfrm>
              <a:off x="7636678" y="5917407"/>
              <a:ext cx="459835" cy="446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7" name="Straight Connector 56"/>
          <p:cNvCxnSpPr>
            <a:endCxn id="58" idx="2"/>
          </p:cNvCxnSpPr>
          <p:nvPr/>
        </p:nvCxnSpPr>
        <p:spPr>
          <a:xfrm>
            <a:off x="0" y="245518"/>
            <a:ext cx="66421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642141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51515" y="338426"/>
            <a:ext cx="51192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30320" y="338426"/>
            <a:ext cx="68825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Initial Diagnosis 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93491" y="338426"/>
            <a:ext cx="69627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Case Details 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Initial Triage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51264" y="338426"/>
            <a:ext cx="76840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Revised Diagnosis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and Care Plan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37988" y="338426"/>
            <a:ext cx="112267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Teaching Points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Discussion and Conclusions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72384" y="338426"/>
            <a:ext cx="46543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Diagnostic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66" name="Oval 65"/>
          <p:cNvSpPr/>
          <p:nvPr/>
        </p:nvSpPr>
        <p:spPr>
          <a:xfrm>
            <a:off x="571075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4779370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3847984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2916598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>
            <a:off x="1985212" y="188368"/>
            <a:ext cx="115200" cy="11430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1053826" y="188368"/>
            <a:ext cx="115200" cy="1143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2" name="Group 71"/>
          <p:cNvGrpSpPr/>
          <p:nvPr/>
        </p:nvGrpSpPr>
        <p:grpSpPr>
          <a:xfrm>
            <a:off x="266537" y="151991"/>
            <a:ext cx="179202" cy="177800"/>
            <a:chOff x="415662" y="121210"/>
            <a:chExt cx="179202" cy="177800"/>
          </a:xfrm>
        </p:grpSpPr>
        <p:sp>
          <p:nvSpPr>
            <p:cNvPr id="73" name="Oval 72">
              <a:hlinkClick r:id="rId4" action="ppaction://hlinksldjump"/>
            </p:cNvPr>
            <p:cNvSpPr/>
            <p:nvPr/>
          </p:nvSpPr>
          <p:spPr>
            <a:xfrm>
              <a:off x="415662" y="121210"/>
              <a:ext cx="179202" cy="177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ight Arrow 73"/>
            <p:cNvSpPr/>
            <p:nvPr/>
          </p:nvSpPr>
          <p:spPr>
            <a:xfrm rot="5400000" flipH="1">
              <a:off x="473626" y="124008"/>
              <a:ext cx="63272" cy="11818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 rot="5400000" flipH="1">
              <a:off x="482402" y="198574"/>
              <a:ext cx="45719" cy="705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7394" y="338426"/>
            <a:ext cx="297124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77" name="Rectangle 76">
            <a:hlinkClick r:id="rId3" action="ppaction://hlinksldjump"/>
          </p:cNvPr>
          <p:cNvSpPr/>
          <p:nvPr/>
        </p:nvSpPr>
        <p:spPr>
          <a:xfrm>
            <a:off x="151349" y="92680"/>
            <a:ext cx="421569" cy="51710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hlinkClick r:id="rId5" action="ppaction://hlinksldjump"/>
          </p:cNvPr>
          <p:cNvSpPr/>
          <p:nvPr/>
        </p:nvSpPr>
        <p:spPr>
          <a:xfrm>
            <a:off x="851339" y="92680"/>
            <a:ext cx="512103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hlinkClick r:id="rId2" action="ppaction://hlinksldjump"/>
          </p:cNvPr>
          <p:cNvSpPr/>
          <p:nvPr/>
        </p:nvSpPr>
        <p:spPr>
          <a:xfrm>
            <a:off x="1690063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hlinkClick r:id="rId6" action="ppaction://hlinksldjump"/>
          </p:cNvPr>
          <p:cNvSpPr/>
          <p:nvPr/>
        </p:nvSpPr>
        <p:spPr>
          <a:xfrm>
            <a:off x="2604464" y="92680"/>
            <a:ext cx="699698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hlinkClick r:id="rId7" action="ppaction://hlinksldjump"/>
          </p:cNvPr>
          <p:cNvSpPr/>
          <p:nvPr/>
        </p:nvSpPr>
        <p:spPr>
          <a:xfrm>
            <a:off x="3663907" y="92680"/>
            <a:ext cx="470855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hlinkClick r:id="rId8" action="ppaction://hlinksldjump"/>
          </p:cNvPr>
          <p:cNvSpPr/>
          <p:nvPr/>
        </p:nvSpPr>
        <p:spPr>
          <a:xfrm>
            <a:off x="4445876" y="92680"/>
            <a:ext cx="77379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hlinkClick r:id="rId9" action="ppaction://hlinksldjump"/>
          </p:cNvPr>
          <p:cNvSpPr/>
          <p:nvPr/>
        </p:nvSpPr>
        <p:spPr>
          <a:xfrm>
            <a:off x="5461177" y="100772"/>
            <a:ext cx="610419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hlinkClick r:id="rId10" action="ppaction://hlinksldjump"/>
          </p:cNvPr>
          <p:cNvSpPr/>
          <p:nvPr/>
        </p:nvSpPr>
        <p:spPr>
          <a:xfrm>
            <a:off x="6129634" y="92680"/>
            <a:ext cx="1131024" cy="56467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51349" cy="1519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5522801" y="338426"/>
            <a:ext cx="48467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  <a:t>Disposition</a:t>
            </a:r>
            <a:br>
              <a:rPr lang="en-GB" sz="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GB" sz="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Decision</a:t>
            </a:r>
            <a:endParaRPr lang="en-GB" sz="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vartis Pharam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34329"/>
      </a:accent1>
      <a:accent2>
        <a:srgbClr val="923222"/>
      </a:accent2>
      <a:accent3>
        <a:srgbClr val="E44C16"/>
      </a:accent3>
      <a:accent4>
        <a:srgbClr val="EC8026"/>
      </a:accent4>
      <a:accent5>
        <a:srgbClr val="FCAF17"/>
      </a:accent5>
      <a:accent6>
        <a:srgbClr val="FED300"/>
      </a:accent6>
      <a:hlink>
        <a:srgbClr val="000000"/>
      </a:hlink>
      <a:folHlink>
        <a:srgbClr val="E44C1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ovartis Pharam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34329"/>
      </a:accent1>
      <a:accent2>
        <a:srgbClr val="923222"/>
      </a:accent2>
      <a:accent3>
        <a:srgbClr val="E44C16"/>
      </a:accent3>
      <a:accent4>
        <a:srgbClr val="EC8026"/>
      </a:accent4>
      <a:accent5>
        <a:srgbClr val="FCAF17"/>
      </a:accent5>
      <a:accent6>
        <a:srgbClr val="FED300"/>
      </a:accent6>
      <a:hlink>
        <a:srgbClr val="000000"/>
      </a:hlink>
      <a:folHlink>
        <a:srgbClr val="E44C1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Novartis Pharam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34329"/>
      </a:accent1>
      <a:accent2>
        <a:srgbClr val="923222"/>
      </a:accent2>
      <a:accent3>
        <a:srgbClr val="E44C16"/>
      </a:accent3>
      <a:accent4>
        <a:srgbClr val="EC8026"/>
      </a:accent4>
      <a:accent5>
        <a:srgbClr val="FCAF17"/>
      </a:accent5>
      <a:accent6>
        <a:srgbClr val="FED300"/>
      </a:accent6>
      <a:hlink>
        <a:srgbClr val="000000"/>
      </a:hlink>
      <a:folHlink>
        <a:srgbClr val="E44C1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2741</Words>
  <Application>Microsoft Office PowerPoint</Application>
  <PresentationFormat>Custom</PresentationFormat>
  <Paragraphs>901</Paragraphs>
  <Slides>50</Slides>
  <Notes>1</Notes>
  <HiddenSlides>18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1_Office Theme</vt:lpstr>
      <vt:lpstr>2_Office Theme</vt:lpstr>
      <vt:lpstr>Managing Acute Heart Failure in the Emergency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KnowledgePoint360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acute heart failure in the Emergency Department</dc:title>
  <dc:creator>Nicola Barlow</dc:creator>
  <cp:lastModifiedBy>Derek Lavery</cp:lastModifiedBy>
  <cp:revision>236</cp:revision>
  <dcterms:created xsi:type="dcterms:W3CDTF">2014-10-29T12:55:54Z</dcterms:created>
  <dcterms:modified xsi:type="dcterms:W3CDTF">2015-09-17T09:48:30Z</dcterms:modified>
</cp:coreProperties>
</file>